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1" r:id="rId2"/>
    <p:sldId id="273" r:id="rId3"/>
    <p:sldId id="316" r:id="rId4"/>
    <p:sldId id="317" r:id="rId5"/>
    <p:sldId id="318" r:id="rId6"/>
    <p:sldId id="319" r:id="rId7"/>
    <p:sldId id="320" r:id="rId8"/>
    <p:sldId id="321" r:id="rId9"/>
    <p:sldId id="298" r:id="rId10"/>
    <p:sldId id="322" r:id="rId11"/>
    <p:sldId id="323" r:id="rId12"/>
    <p:sldId id="324" r:id="rId13"/>
    <p:sldId id="325" r:id="rId14"/>
    <p:sldId id="306" r:id="rId15"/>
    <p:sldId id="302" r:id="rId16"/>
    <p:sldId id="326" r:id="rId17"/>
    <p:sldId id="327" r:id="rId18"/>
    <p:sldId id="305" r:id="rId19"/>
    <p:sldId id="307" r:id="rId20"/>
    <p:sldId id="328" r:id="rId21"/>
    <p:sldId id="315" r:id="rId22"/>
    <p:sldId id="2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 varScale="1">
        <p:scale>
          <a:sx n="74" d="100"/>
          <a:sy n="74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5711C5-39E8-4A54-B317-34E5839522FA}" type="datetimeFigureOut">
              <a:rPr lang="ru-RU"/>
              <a:pPr>
                <a:defRPr/>
              </a:pPr>
              <a:t>24.09.2015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15D567-CFED-4DEB-B3A2-660B070C1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2276C4-DED7-40D4-AF83-7F14BD1BC53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09CC6-9C9A-476B-AD75-D3B1221C4E7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№157 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41ECE9-EF02-45DB-95A5-67D09BD37C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№157 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5FD72-E699-4BC1-A98D-74B4C99AED0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№157 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127B6B-45C5-43B1-AF38-C52FBDACF97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CD9ECA-299A-41DF-A1F3-4B3E4A06576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№152</a:t>
            </a: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8097D0-89AD-466E-A855-3FC612124F1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153.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0D1662-D43F-4C4A-A213-90D319081F6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F870-A836-406D-8BDF-856AAB5DF5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FDC1-E283-44F6-996A-70563C295A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8B15-C0E2-404E-8DF3-2393F76A6E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2573-84D6-4DD8-9D0E-9A2D1CC6D9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F323-DA23-439C-BD08-A4DB104F30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17D2-F125-4DE1-91DF-7E6DDBA6B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E501D-5FB3-46F2-8D7B-A1CFFBDDD1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CE170-28D1-4EFB-BE42-36F6BC0F35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6925C-082B-48E7-88F3-352E94775A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5232-74A1-4B17-AFD4-43F46A35B7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2BF1-6271-4933-9728-627D6CD25B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0F6EC-2DE6-4C72-A0B4-8CBC802447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1" y="1247508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i="1" u="sng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Делимость чисел</a:t>
            </a:r>
          </a:p>
        </p:txBody>
      </p:sp>
      <p:pic>
        <p:nvPicPr>
          <p:cNvPr id="1433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83661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677275" y="9810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40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725" y="0"/>
            <a:ext cx="2706688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81025" y="2641600"/>
            <a:ext cx="7740650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делитель.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Взаимно простые числа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i="1" dirty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CA200-0B65-4AE6-B1E6-135493D9393C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3D2EC-97DF-4D6F-B138-889FBFACD25E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24250" y="260350"/>
            <a:ext cx="20955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 2.</a:t>
            </a:r>
            <a:endParaRPr lang="ru-RU" sz="3600" b="1" i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750" y="836613"/>
            <a:ext cx="74977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Разложите числа на простые множители.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2275" y="2997200"/>
          <a:ext cx="1008063" cy="2452688"/>
        </p:xfrm>
        <a:graphic>
          <a:graphicData uri="http://schemas.openxmlformats.org/drawingml/2006/table">
            <a:tbl>
              <a:tblPr/>
              <a:tblGrid>
                <a:gridCol w="622028"/>
                <a:gridCol w="386112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27538" y="2997200"/>
          <a:ext cx="1000125" cy="2452688"/>
        </p:xfrm>
        <a:graphic>
          <a:graphicData uri="http://schemas.openxmlformats.org/drawingml/2006/table">
            <a:tbl>
              <a:tblPr/>
              <a:tblGrid>
                <a:gridCol w="569912"/>
                <a:gridCol w="43021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750" y="1484313"/>
            <a:ext cx="71104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Выпишите общие простые множители.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188" y="2060575"/>
            <a:ext cx="8281987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Найдите произведение полученных простых множителей.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90875" y="5930900"/>
            <a:ext cx="43338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НОД(24;60) = 2 ∙ 2 ∙ 3 = 12.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725" y="5354638"/>
            <a:ext cx="83534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= 2 ∙ 2 ∙ 2 ∙ 3;                                  60 = 2 ∙ 2 ∙ 3 ∙ 5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1244600" y="5794375"/>
            <a:ext cx="6480175" cy="6350"/>
            <a:chOff x="1352877" y="5507115"/>
            <a:chExt cx="6480900" cy="731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7598801" y="5514430"/>
              <a:ext cx="23497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166952" y="5514430"/>
              <a:ext cx="23497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754156" y="5514430"/>
              <a:ext cx="23497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02403" y="5507115"/>
              <a:ext cx="23497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745034" y="5514430"/>
              <a:ext cx="23497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352877" y="5514430"/>
              <a:ext cx="23497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D4398-E86D-4E30-ACEC-1D2FD8C4D572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1151" y="332570"/>
            <a:ext cx="386169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НОД(50; 175) = ?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66950" y="1628775"/>
          <a:ext cx="1009650" cy="1962150"/>
        </p:xfrm>
        <a:graphic>
          <a:graphicData uri="http://schemas.openxmlformats.org/drawingml/2006/table">
            <a:tbl>
              <a:tblPr/>
              <a:tblGrid>
                <a:gridCol w="622028"/>
                <a:gridCol w="386112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3800" y="1628775"/>
          <a:ext cx="1081088" cy="1962150"/>
        </p:xfrm>
        <a:graphic>
          <a:graphicData uri="http://schemas.openxmlformats.org/drawingml/2006/table">
            <a:tbl>
              <a:tblPr/>
              <a:tblGrid>
                <a:gridCol w="614363"/>
                <a:gridCol w="46672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750" y="4076700"/>
            <a:ext cx="83534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= 2 ∙ 5 ∙ 5;                              175 = 5 ∙ 5 ∙ 7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1327150" y="4581525"/>
            <a:ext cx="5495925" cy="0"/>
            <a:chOff x="1276677" y="5514430"/>
            <a:chExt cx="5496144" cy="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537862" y="5514430"/>
              <a:ext cx="23495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033017" y="5514430"/>
              <a:ext cx="23495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729133" y="5514430"/>
              <a:ext cx="23654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276677" y="5514430"/>
              <a:ext cx="23495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2195513" y="5229225"/>
            <a:ext cx="38846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НОД(50;175) = 5 ∙ 5= 25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5C842-96A4-4BD0-9CDB-A09599A920CC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1151" y="332570"/>
            <a:ext cx="409894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(675; 875) = ?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66950" y="1123950"/>
          <a:ext cx="1009650" cy="2944813"/>
        </p:xfrm>
        <a:graphic>
          <a:graphicData uri="http://schemas.openxmlformats.org/drawingml/2006/table">
            <a:tbl>
              <a:tblPr/>
              <a:tblGrid>
                <a:gridCol w="622028"/>
                <a:gridCol w="386112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3800" y="1196975"/>
          <a:ext cx="1081088" cy="2452688"/>
        </p:xfrm>
        <a:graphic>
          <a:graphicData uri="http://schemas.openxmlformats.org/drawingml/2006/table">
            <a:tbl>
              <a:tblPr/>
              <a:tblGrid>
                <a:gridCol w="614363"/>
                <a:gridCol w="46672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875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750" y="4076700"/>
            <a:ext cx="83534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675 = 3 ∙ 3 ∙ 3 · 5 · 5;                              875 = 5 · 5 ∙ 5 ∙ 7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2916238" y="4587875"/>
            <a:ext cx="4914900" cy="0"/>
            <a:chOff x="1352877" y="5514430"/>
            <a:chExt cx="4915874" cy="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033754" y="5514430"/>
              <a:ext cx="2349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627274" y="5514430"/>
              <a:ext cx="2349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745067" y="5514430"/>
              <a:ext cx="2349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352877" y="5514430"/>
              <a:ext cx="2349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2195513" y="5229225"/>
            <a:ext cx="40655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НОД(675;875) = 5 ∙ 5= 25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8F837-AA91-4F36-B86A-6DBC29BAAD8C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1151" y="332570"/>
            <a:ext cx="433618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(7920; 594) = ?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650" y="908050"/>
          <a:ext cx="1368425" cy="4416425"/>
        </p:xfrm>
        <a:graphic>
          <a:graphicData uri="http://schemas.openxmlformats.org/drawingml/2006/table">
            <a:tbl>
              <a:tblPr/>
              <a:tblGrid>
                <a:gridCol w="844181"/>
                <a:gridCol w="524009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7920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59113" y="1052513"/>
          <a:ext cx="1081087" cy="2944812"/>
        </p:xfrm>
        <a:graphic>
          <a:graphicData uri="http://schemas.openxmlformats.org/drawingml/2006/table">
            <a:tbl>
              <a:tblPr/>
              <a:tblGrid>
                <a:gridCol w="615950"/>
                <a:gridCol w="465137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594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>
                        <a:alpha val="7215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771775" y="5589588"/>
            <a:ext cx="5570538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НОД(7920;594) = 2 ∙ 3 ∙ 3 · 11 = 198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4438" y="3933825"/>
            <a:ext cx="52197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7920 = 2 ∙ 2 ∙ 2 · 2 · 3 · 3 · 5 · 11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594 = 2 · 3 ∙ 3 ∙ 3 · 11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559175" y="4406900"/>
            <a:ext cx="3479800" cy="431800"/>
            <a:chOff x="4939146" y="4766710"/>
            <a:chExt cx="3479628" cy="432060"/>
          </a:xfrm>
        </p:grpSpPr>
        <p:grpSp>
          <p:nvGrpSpPr>
            <p:cNvPr id="31786" name="Группа 9"/>
            <p:cNvGrpSpPr>
              <a:grpSpLocks/>
            </p:cNvGrpSpPr>
            <p:nvPr/>
          </p:nvGrpSpPr>
          <p:grpSpPr bwMode="auto">
            <a:xfrm>
              <a:off x="4939146" y="4766710"/>
              <a:ext cx="2524304" cy="432060"/>
              <a:chOff x="1257483" y="5507115"/>
              <a:chExt cx="2524304" cy="43206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106754" y="5939175"/>
                <a:ext cx="23493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663863" y="5939175"/>
                <a:ext cx="23493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1257483" y="5939175"/>
                <a:ext cx="23493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546545" y="5507115"/>
                <a:ext cx="23493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3114766" y="5515058"/>
                <a:ext cx="23493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352728" y="5515058"/>
                <a:ext cx="23493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183836" y="4796891"/>
              <a:ext cx="23493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734520" y="5198770"/>
              <a:ext cx="23652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1AC3-33BE-476E-9D7D-3E77ECFEFD0A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400" y="188550"/>
            <a:ext cx="8353160" cy="107721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нахождения 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наибольшего общего  делителя нескольких </a:t>
            </a:r>
            <a:r>
              <a:rPr lang="ru-RU" sz="32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чисел.</a:t>
            </a:r>
            <a:endParaRPr lang="ru-RU" sz="32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875" y="1268413"/>
            <a:ext cx="860425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найти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делитель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нескольких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натуральных чисел, надо: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разложить их на простые множители;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из множителей, входящих в каждое разложение подчеркнуть общие множители;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найти произведение подчеркнутых множителей.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4868863"/>
            <a:ext cx="8353425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все данные числа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делятся на одно из них,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число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является наибольшим общим делителем данных чисел.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>
            <a:off x="1133475" y="1268413"/>
            <a:ext cx="6877050" cy="1143000"/>
          </a:xfrm>
          <a:prstGeom prst="cloudCallout">
            <a:avLst>
              <a:gd name="adj1" fmla="val 49224"/>
              <a:gd name="adj2" fmla="val 2000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нужно сделать, чтобы ответить на вопрос задачи? 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2492" y="0"/>
            <a:ext cx="140301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Задача.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5" descr="C:\Documents and Settings\Admin\Local Settings\Temporary Internet Files\Content.IE5\ADJ35YBO\MC900215609[1].wm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6988" y="2936875"/>
            <a:ext cx="16287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2738" y="4151313"/>
            <a:ext cx="10398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68488" y="3865563"/>
            <a:ext cx="10398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5675" y="3722688"/>
            <a:ext cx="1039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2738" y="3151188"/>
            <a:ext cx="10398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 descr="C:\Documents and Settings\Admin\Local Settings\Temporary Internet Files\Content.IE5\ADJ35YBO\MC900215609[1].wm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11800" y="2865438"/>
            <a:ext cx="16287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4675" y="3151188"/>
            <a:ext cx="6302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3079750"/>
            <a:ext cx="6302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6175" y="3079750"/>
            <a:ext cx="6302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4738" y="4008438"/>
            <a:ext cx="6302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0488" y="3937000"/>
            <a:ext cx="6302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3363" y="3722688"/>
            <a:ext cx="6302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7550" y="4151313"/>
            <a:ext cx="6302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3794125"/>
            <a:ext cx="6302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6175" y="3722688"/>
            <a:ext cx="6302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66725" y="4797425"/>
            <a:ext cx="192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яблока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04025" y="4652963"/>
            <a:ext cx="15748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груш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7675" y="5300663"/>
            <a:ext cx="2790825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(32; 40) = 8.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Ответ: 8 наборов.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Дата 4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36CDB-5100-4EF5-83C8-88A476479DA2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44" name="Нижний колонтитул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25413" y="476250"/>
            <a:ext cx="88931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одной корзине 32 яблока, в другой корзине 40 груш.  Какое наибольшее количество одинаковых наборов можно  составить, используя эти фрукты.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50825" y="1341438"/>
            <a:ext cx="7993063" cy="1785937"/>
          </a:xfrm>
          <a:prstGeom prst="cloudCallout">
            <a:avLst>
              <a:gd name="adj1" fmla="val -44855"/>
              <a:gd name="adj2" fmla="val 3368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наибольшее число, на которое делятся числа 32 и 40, то есть найти их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делитель.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38" grpId="0"/>
      <p:bldP spid="39" grpId="0"/>
      <p:bldP spid="40" grpId="0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90DDB-527D-439C-ADF7-6232C197593E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844675"/>
            <a:ext cx="496887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35:   1, 5, 7, 35</a:t>
            </a:r>
            <a:b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88:  1, 2, 4, 8, 11, 22, 44, 88</a:t>
            </a:r>
            <a:endParaRPr lang="ru-RU" sz="32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Прямоугольник 5"/>
          <p:cNvSpPr>
            <a:spLocks noChangeArrowheads="1"/>
          </p:cNvSpPr>
          <p:nvPr/>
        </p:nvSpPr>
        <p:spPr bwMode="auto">
          <a:xfrm>
            <a:off x="90488" y="188913"/>
            <a:ext cx="8963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каждой пары чисел: 35 и 88;  25 и 9;  5 и 3;  7 и 8;  </a:t>
            </a:r>
          </a:p>
          <a:p>
            <a:pPr algn="ctr" eaLnBrk="0" hangingPunct="0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Найдите все делители каждого числа.	</a:t>
            </a:r>
          </a:p>
          <a:p>
            <a:pPr algn="ctr" eaLnBrk="0" hangingPunct="0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Подчеркните их общие делители.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51500" y="2060575"/>
            <a:ext cx="3252788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(35; 88) = 1.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1350" y="3213100"/>
            <a:ext cx="31829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(25; 9) = 1; </a:t>
            </a:r>
            <a:endParaRPr lang="ru-RU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6138" y="4437063"/>
            <a:ext cx="29781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НОД( 5; 3) = 1; 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62663" y="5373688"/>
            <a:ext cx="28416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(7; 8) = 1.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0" name="Прямоугольник 10"/>
          <p:cNvSpPr>
            <a:spLocks noChangeArrowheads="1"/>
          </p:cNvSpPr>
          <p:nvPr/>
        </p:nvSpPr>
        <p:spPr bwMode="auto">
          <a:xfrm>
            <a:off x="1450975" y="1412875"/>
            <a:ext cx="6242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Выделите их 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общий делитель.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288" y="3068638"/>
            <a:ext cx="2808287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25:   1, 5, 25</a:t>
            </a:r>
            <a:br>
              <a:rPr lang="ru-RU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9:  1, 3, 9</a:t>
            </a:r>
            <a:endParaRPr lang="ru-RU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288" y="4292600"/>
            <a:ext cx="22320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5:   1, 5</a:t>
            </a:r>
            <a:b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 1, 3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5408613"/>
            <a:ext cx="2232025" cy="10668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632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7:   1, 7</a:t>
            </a:r>
            <a:br>
              <a:rPr lang="ru-RU" sz="3200" b="1" i="1">
                <a:solidFill>
                  <a:srgbClr val="632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solidFill>
                  <a:srgbClr val="632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8:  1, 2,4,8</a:t>
            </a:r>
            <a:endParaRPr lang="ru-RU" sz="3200" i="1">
              <a:solidFill>
                <a:srgbClr val="6325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1233488" y="1871663"/>
            <a:ext cx="488950" cy="1033462"/>
            <a:chOff x="6269760" y="5430040"/>
            <a:chExt cx="488830" cy="1034430"/>
          </a:xfrm>
        </p:grpSpPr>
        <p:sp>
          <p:nvSpPr>
            <p:cNvPr id="16" name="Кольцо 15"/>
            <p:cNvSpPr/>
            <p:nvPr/>
          </p:nvSpPr>
          <p:spPr>
            <a:xfrm>
              <a:off x="6326896" y="5430040"/>
              <a:ext cx="431694" cy="503708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Кольцо 16"/>
            <p:cNvSpPr/>
            <p:nvPr/>
          </p:nvSpPr>
          <p:spPr>
            <a:xfrm>
              <a:off x="6269760" y="5960762"/>
              <a:ext cx="431694" cy="503708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1331913" y="2349500"/>
            <a:ext cx="268287" cy="508000"/>
            <a:chOff x="1921154" y="5589300"/>
            <a:chExt cx="268610" cy="50826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975194" y="5589300"/>
              <a:ext cx="21457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921154" y="6097560"/>
              <a:ext cx="21457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1116013" y="4797425"/>
            <a:ext cx="268287" cy="508000"/>
            <a:chOff x="1921154" y="5589300"/>
            <a:chExt cx="268610" cy="50826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975194" y="5589300"/>
              <a:ext cx="21457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921154" y="6097560"/>
              <a:ext cx="21457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1008063" y="3573463"/>
            <a:ext cx="520700" cy="508000"/>
            <a:chOff x="1670454" y="5589300"/>
            <a:chExt cx="519310" cy="50826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1976023" y="5589300"/>
              <a:ext cx="21374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670454" y="6097560"/>
              <a:ext cx="21374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900113" y="3125788"/>
            <a:ext cx="735012" cy="1035050"/>
            <a:chOff x="6224040" y="5460520"/>
            <a:chExt cx="735340" cy="1034430"/>
          </a:xfrm>
        </p:grpSpPr>
        <p:sp>
          <p:nvSpPr>
            <p:cNvPr id="28" name="Кольцо 27"/>
            <p:cNvSpPr/>
            <p:nvPr/>
          </p:nvSpPr>
          <p:spPr>
            <a:xfrm>
              <a:off x="6527387" y="5460520"/>
              <a:ext cx="431993" cy="504523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Кольцо 28"/>
            <p:cNvSpPr/>
            <p:nvPr/>
          </p:nvSpPr>
          <p:spPr>
            <a:xfrm>
              <a:off x="6224040" y="5990427"/>
              <a:ext cx="431993" cy="504523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1116013" y="5881688"/>
            <a:ext cx="282575" cy="492125"/>
            <a:chOff x="1921154" y="5665500"/>
            <a:chExt cx="283850" cy="493020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991319" y="5665500"/>
              <a:ext cx="21368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1921154" y="6158520"/>
              <a:ext cx="21368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998538" y="4368800"/>
            <a:ext cx="508000" cy="1004888"/>
            <a:chOff x="6452640" y="5460520"/>
            <a:chExt cx="506740" cy="1003950"/>
          </a:xfrm>
        </p:grpSpPr>
        <p:sp>
          <p:nvSpPr>
            <p:cNvPr id="34" name="Кольцо 33"/>
            <p:cNvSpPr/>
            <p:nvPr/>
          </p:nvSpPr>
          <p:spPr>
            <a:xfrm>
              <a:off x="6527067" y="5460520"/>
              <a:ext cx="432313" cy="504354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5" name="Кольцо 34"/>
            <p:cNvSpPr/>
            <p:nvPr/>
          </p:nvSpPr>
          <p:spPr>
            <a:xfrm>
              <a:off x="6452640" y="5960116"/>
              <a:ext cx="432312" cy="504354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1001713" y="5438775"/>
            <a:ext cx="506412" cy="1003300"/>
            <a:chOff x="6452640" y="5460520"/>
            <a:chExt cx="506740" cy="1003950"/>
          </a:xfrm>
        </p:grpSpPr>
        <p:sp>
          <p:nvSpPr>
            <p:cNvPr id="37" name="Кольцо 36"/>
            <p:cNvSpPr/>
            <p:nvPr/>
          </p:nvSpPr>
          <p:spPr>
            <a:xfrm>
              <a:off x="6527300" y="5460520"/>
              <a:ext cx="432080" cy="503564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8" name="Кольцо 37"/>
            <p:cNvSpPr/>
            <p:nvPr/>
          </p:nvSpPr>
          <p:spPr>
            <a:xfrm>
              <a:off x="6452640" y="5960907"/>
              <a:ext cx="432080" cy="503563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43C46-57EB-45C5-BF47-915BEEE4DA19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4213" y="1803400"/>
            <a:ext cx="32512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(35; 88) = 1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525" y="1844675"/>
            <a:ext cx="30464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(25; 9) = 1 </a:t>
            </a:r>
            <a:endParaRPr lang="ru-RU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4213" y="2565400"/>
            <a:ext cx="28416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НОД( 5; 3) = 1 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5838" y="2565400"/>
            <a:ext cx="28416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(7; 8) = 1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420" y="188550"/>
            <a:ext cx="8353160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Такие числа называются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взаимно простыми.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410" y="3573020"/>
            <a:ext cx="8641200" cy="255454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Натуральные числа называют </a:t>
            </a:r>
            <a:r>
              <a:rPr lang="ru-RU" sz="4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взаимно простыми, </a:t>
            </a:r>
            <a:r>
              <a:rPr lang="ru-RU" sz="40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их наибольший общий делитель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 1.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ертикальный свиток 11"/>
          <p:cNvSpPr/>
          <p:nvPr/>
        </p:nvSpPr>
        <p:spPr>
          <a:xfrm>
            <a:off x="821505" y="764630"/>
            <a:ext cx="7500990" cy="2808390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  <a:ln w="66675">
            <a:solidFill>
              <a:schemeClr val="accent3">
                <a:lumMod val="50000"/>
                <a:alpha val="59000"/>
              </a:schemeClr>
            </a:solidFill>
          </a:ln>
          <a:effectLst>
            <a:outerShdw blurRad="279400" dist="50800" dir="6600000" algn="ctr" rotWithShape="0">
              <a:schemeClr val="accent6">
                <a:lumMod val="50000"/>
                <a:alpha val="71000"/>
              </a:scheme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Древние греки придумали замечательный способ, позволяющий искать наибольший общий делитель двух натуральных чисел без разложения на множители. Он носил название «Алгоритма Евклида».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Он заключается в том, что наибольшим общим делителем двух  натуральных чисел является последний, отличный от нуля, остаток при последовательном делении чисел.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21D83-95A4-4E90-8BA2-B39A18471014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97710" y="116540"/>
            <a:ext cx="534858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Историческая минутка.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964381" y="3933070"/>
            <a:ext cx="7215238" cy="2584344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  <a:ln w="66675">
            <a:solidFill>
              <a:schemeClr val="accent3">
                <a:lumMod val="50000"/>
                <a:alpha val="59000"/>
              </a:schemeClr>
            </a:solidFill>
          </a:ln>
          <a:effectLst>
            <a:outerShdw blurRad="279400" dist="50800" dir="6600000" algn="ctr" rotWithShape="0">
              <a:schemeClr val="accent6">
                <a:lumMod val="50000"/>
                <a:alpha val="71000"/>
              </a:scheme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Положим, требуется найти НОД (455; 312), Тогда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455 : 312 = 1 (ост. 143),  получаем 455 = 312 ∙ 1 + 143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312 : 143 = 2 (ост. 26),                       312 = 143 ∙ 2 + 26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143 : 26 = 5 (ост. 13),                         143 =26 ∙ 5 + 13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26: 13 = 2 (ост. 0),                                26 = 13 ∙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Последний делитель или последний, отличный от нуля остаток 13 будет искомым НОД (455; 312) = 13.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-облако 9"/>
          <p:cNvSpPr/>
          <p:nvPr/>
        </p:nvSpPr>
        <p:spPr>
          <a:xfrm>
            <a:off x="179388" y="2997200"/>
            <a:ext cx="8964612" cy="719138"/>
          </a:xfrm>
          <a:prstGeom prst="cloudCallout">
            <a:avLst>
              <a:gd name="adj1" fmla="val 43149"/>
              <a:gd name="adj2" fmla="val 342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узнать, сколько ребят было на елке?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914" name="Группа 49"/>
          <p:cNvGrpSpPr>
            <a:grpSpLocks/>
          </p:cNvGrpSpPr>
          <p:nvPr/>
        </p:nvGrpSpPr>
        <p:grpSpPr bwMode="auto">
          <a:xfrm>
            <a:off x="466725" y="1330325"/>
            <a:ext cx="4537075" cy="1666875"/>
            <a:chOff x="1058382" y="1196690"/>
            <a:chExt cx="4536630" cy="1667282"/>
          </a:xfrm>
        </p:grpSpPr>
        <p:pic>
          <p:nvPicPr>
            <p:cNvPr id="38923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73331" y="1841919"/>
              <a:ext cx="1034359" cy="950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4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1962" y="1984796"/>
              <a:ext cx="506300" cy="370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5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44772" y="1984796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6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9086" y="2127672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7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7714" y="1913358"/>
              <a:ext cx="1034359" cy="950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8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6345" y="2056235"/>
              <a:ext cx="506300" cy="370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9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9155" y="2056235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0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3469" y="2199111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1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59218" y="1913358"/>
              <a:ext cx="1034359" cy="950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2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87849" y="2056235"/>
              <a:ext cx="506300" cy="370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3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30659" y="2056235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4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4973" y="2199111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5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30722" y="1913358"/>
              <a:ext cx="1034359" cy="950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6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59353" y="2056235"/>
              <a:ext cx="506300" cy="370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7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02163" y="2056235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8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16477" y="2199111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9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0392" y="1699044"/>
              <a:ext cx="1034359" cy="950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40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59023" y="1841921"/>
              <a:ext cx="506300" cy="370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41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1833" y="1841921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42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6147" y="1984797"/>
              <a:ext cx="37719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43" name="TextBox 31"/>
            <p:cNvSpPr txBox="1">
              <a:spLocks noChangeArrowheads="1"/>
            </p:cNvSpPr>
            <p:nvPr/>
          </p:nvSpPr>
          <p:spPr bwMode="auto">
            <a:xfrm>
              <a:off x="3167040" y="1196690"/>
              <a:ext cx="242797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123 апельсина</a:t>
              </a:r>
            </a:p>
          </p:txBody>
        </p:sp>
        <p:sp>
          <p:nvSpPr>
            <p:cNvPr id="38944" name="TextBox 32"/>
            <p:cNvSpPr txBox="1">
              <a:spLocks noChangeArrowheads="1"/>
            </p:cNvSpPr>
            <p:nvPr/>
          </p:nvSpPr>
          <p:spPr bwMode="auto">
            <a:xfrm>
              <a:off x="1058382" y="1196690"/>
              <a:ext cx="17954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82 яблока </a:t>
              </a:r>
            </a:p>
          </p:txBody>
        </p:sp>
      </p:grpSp>
      <p:sp>
        <p:nvSpPr>
          <p:cNvPr id="44" name="Дата 4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64B8A-374D-4E55-A45D-F0FE8D10829B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46" name="Нижний колонтитул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03238" y="0"/>
            <a:ext cx="8640762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04788">
              <a:tabLst>
                <a:tab pos="530225" algn="l"/>
              </a:tabLst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Ребята получили на новогодней елке одинаковые подарки. Во всех подарках вместе было 123 апельсина и 82 яблока. Сколько ребят присутствовало на елке? Сколько апельсинов</a:t>
            </a:r>
            <a:r>
              <a:rPr 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сколько яблок было в каждом подарке?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0" y="3068638"/>
            <a:ext cx="8640763" cy="857250"/>
          </a:xfrm>
          <a:prstGeom prst="cloudCallout">
            <a:avLst>
              <a:gd name="adj1" fmla="val -51242"/>
              <a:gd name="adj2" fmla="val 3574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НОД чисел 123 и 82.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ыноска-облако 34"/>
          <p:cNvSpPr/>
          <p:nvPr/>
        </p:nvSpPr>
        <p:spPr>
          <a:xfrm>
            <a:off x="684213" y="3068638"/>
            <a:ext cx="7715250" cy="1287462"/>
          </a:xfrm>
          <a:prstGeom prst="cloudCallout">
            <a:avLst>
              <a:gd name="adj1" fmla="val 43149"/>
              <a:gd name="adj2" fmla="val 3423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апельсинов и яблок должно делиться на одно и то же наибольшее число.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23850" y="4365625"/>
            <a:ext cx="84963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(123; 82) = 41, значит, 41 человек.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 : 41 = 3 (</a:t>
            </a:r>
            <a:r>
              <a:rPr lang="ru-RU" sz="3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82 : 41 = 2 (</a:t>
            </a:r>
            <a:r>
              <a:rPr lang="ru-RU" sz="3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ребят 41, апельсинов 3, яблок 2.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59338" y="1628775"/>
            <a:ext cx="396081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ребят -?</a:t>
            </a:r>
          </a:p>
          <a:p>
            <a:r>
              <a:rPr lang="ru-RU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яблок - ?</a:t>
            </a:r>
          </a:p>
          <a:p>
            <a:r>
              <a:rPr lang="ru-RU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апельсинов -?</a:t>
            </a:r>
            <a:endParaRPr lang="ru-RU" sz="28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35" grpId="0" animBg="1"/>
      <p:bldP spid="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pic>
        <p:nvPicPr>
          <p:cNvPr id="16387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40481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725" y="0"/>
            <a:ext cx="2706688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9388" y="1916113"/>
            <a:ext cx="8748712" cy="29860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ввести понятия наибольшего общего делителя;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формировать навык нахождения наибольшего общего делителя</a:t>
            </a: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25684-9734-40E7-9BCA-CCD8234D15A0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2939-68D9-4D13-857B-7343C99624CC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260350"/>
            <a:ext cx="87852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Найдите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делитель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числителя и знаменателя дробей.</a:t>
            </a:r>
            <a:endParaRPr lang="ru-RU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288" y="1406525"/>
          <a:ext cx="647700" cy="115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850" y="2919413"/>
          <a:ext cx="647700" cy="1157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643438" y="2924175"/>
          <a:ext cx="649287" cy="115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23850" y="4503738"/>
          <a:ext cx="647700" cy="1157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16463" y="1412875"/>
          <a:ext cx="647700" cy="115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859338" y="4479925"/>
          <a:ext cx="433387" cy="1157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6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108167" y="1766690"/>
            <a:ext cx="346383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(20; 30) = 10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08167" y="3422920"/>
            <a:ext cx="304064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(8; 24) = 8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08167" y="4935130"/>
            <a:ext cx="325223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(15; 35) = 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09781" y="1785788"/>
            <a:ext cx="3354829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НОД(13; 26) = 13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35566" y="5013220"/>
            <a:ext cx="2829044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(8; 9) = 1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00777" y="3430730"/>
            <a:ext cx="346383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(24; 60) = 12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779890" y="0"/>
            <a:ext cx="123540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Выноска-облако 44"/>
          <p:cNvSpPr/>
          <p:nvPr/>
        </p:nvSpPr>
        <p:spPr>
          <a:xfrm>
            <a:off x="2195513" y="1773238"/>
            <a:ext cx="5357812" cy="919162"/>
          </a:xfrm>
          <a:prstGeom prst="cloudCallout">
            <a:avLst>
              <a:gd name="adj1" fmla="val -47219"/>
              <a:gd name="adj2" fmla="val -1788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НОД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чисел 424 и 477.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825" y="2349500"/>
            <a:ext cx="5834063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69850" eaLnBrk="0" hangingPunct="0">
              <a:tabLst>
                <a:tab pos="327025" algn="l"/>
              </a:tabLst>
            </a:pPr>
            <a:r>
              <a: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НОД (424; 477) = 53,</a:t>
            </a:r>
          </a:p>
          <a:p>
            <a:pPr indent="69850" eaLnBrk="0" hangingPunct="0">
              <a:tabLst>
                <a:tab pos="327025" algn="l"/>
              </a:tabLst>
            </a:pPr>
            <a:r>
              <a:rPr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значит, 53 пассажира в</a:t>
            </a:r>
          </a:p>
          <a:p>
            <a:pPr indent="69850" eaLnBrk="0" hangingPunct="0">
              <a:tabLst>
                <a:tab pos="327025" algn="l"/>
              </a:tabLst>
            </a:pPr>
            <a:r>
              <a:rPr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одном автобусе.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825" y="3929063"/>
            <a:ext cx="46863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424 : 53 = 8 (авт.) - в лес.</a:t>
            </a:r>
            <a:endParaRPr lang="ru-RU" sz="32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0825" y="4500563"/>
            <a:ext cx="53197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477 : 53 = 9 (авт.) - на озеро.</a:t>
            </a:r>
            <a:endParaRPr lang="ru-RU" sz="32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0825" y="5084763"/>
            <a:ext cx="3073400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 + 9 = 17 (авт.)</a:t>
            </a:r>
            <a:endParaRPr lang="ru-RU" sz="32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0825" y="5734050"/>
            <a:ext cx="88455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9850" eaLnBrk="0" hangingPunct="0">
              <a:tabLst>
                <a:tab pos="327025" algn="l"/>
              </a:tabLs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17 автобусов, 53 пассажира в каждом.</a:t>
            </a:r>
          </a:p>
        </p:txBody>
      </p:sp>
      <p:sp>
        <p:nvSpPr>
          <p:cNvPr id="21" name="Дата 2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0C276-52F1-4937-AD8C-AEFAB90BD1E6}" type="slidenum">
              <a:rPr lang="ru-RU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15900" y="476250"/>
            <a:ext cx="87122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поездки за город работникам завода было выделено несколько автобусов, с одинаковым числом мест в каждом автобусе. 424 человека поехали в лес, а 477 человек - на озеро. Все места в автобусах были заняты, и ни одного человека не осталось без места. Сколько автобусов было выделено и сколько пассажиров было в каждом автобусе?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651500" y="2060575"/>
          <a:ext cx="1081088" cy="2454275"/>
        </p:xfrm>
        <a:graphic>
          <a:graphicData uri="http://schemas.openxmlformats.org/drawingml/2006/table">
            <a:tbl>
              <a:tblPr/>
              <a:tblGrid>
                <a:gridCol w="666459"/>
                <a:gridCol w="413691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424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7092950" y="2133600"/>
          <a:ext cx="1079500" cy="1962150"/>
        </p:xfrm>
        <a:graphic>
          <a:graphicData uri="http://schemas.openxmlformats.org/drawingml/2006/table">
            <a:tbl>
              <a:tblPr/>
              <a:tblGrid>
                <a:gridCol w="666459"/>
                <a:gridCol w="413691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14" grpId="0"/>
      <p:bldP spid="16" grpId="0"/>
      <p:bldP spid="18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7281" y="18855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1136650"/>
            <a:ext cx="842645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число называют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общим делителем </a:t>
            </a: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данных натуральных 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чисел?</a:t>
            </a:r>
          </a:p>
          <a:p>
            <a:pPr eaLnBrk="0" hangingPunct="0"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число называют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наибольшим общим делителем двух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натуральных чисел?</a:t>
            </a:r>
            <a:endParaRPr lang="en-US" sz="24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числа называют взаимно простыми?</a:t>
            </a:r>
          </a:p>
          <a:p>
            <a:pPr eaLnBrk="0" hangingPunct="0"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найти наибольший общий делитель 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нескольких натуральных </a:t>
            </a: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чисел?</a:t>
            </a:r>
            <a:endParaRPr lang="en-US" sz="24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числа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взаимно простые</a:t>
            </a: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то какому числу равен их наибольший общий делитель?</a:t>
            </a:r>
          </a:p>
          <a:p>
            <a:pPr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Верно ли: «Если числа простые, то они взаимно 	простые»?  Ответ обоснуйте. </a:t>
            </a:r>
          </a:p>
          <a:p>
            <a:pPr eaLnBrk="0" hangingPunct="0">
              <a:buFont typeface="Wingdings" pitchFamily="2" charset="2"/>
              <a:buChar char="Ø"/>
              <a:tabLst>
                <a:tab pos="377825" algn="l"/>
              </a:tabLst>
            </a:pPr>
            <a:endParaRPr lang="ru-RU" sz="24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E2CB0-4A1E-480B-B0EE-E35826DC434C}" type="slidenum">
              <a:rPr lang="ru-RU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19EFF-BA59-49E7-8D36-90C8BECF693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87882" y="188550"/>
            <a:ext cx="736823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19138" y="1052513"/>
            <a:ext cx="770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Решите уравнения, записывая только ответы.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47813" y="1484313"/>
            <a:ext cx="53292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л = 14;		л = 6	</a:t>
            </a:r>
          </a:p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т = 7;		т = 12</a:t>
            </a:r>
          </a:p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е = 21;		е = 4</a:t>
            </a:r>
          </a:p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л = 4;		         л = 21</a:t>
            </a:r>
          </a:p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ь = 3;		         ь = 28</a:t>
            </a:r>
          </a:p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д = 28;		д = 3</a:t>
            </a:r>
          </a:p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е = 6;		         е = 14</a:t>
            </a:r>
          </a:p>
          <a:p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и = 12;		и = 7</a:t>
            </a:r>
          </a:p>
        </p:txBody>
      </p:sp>
      <p:sp>
        <p:nvSpPr>
          <p:cNvPr id="9" name="8-конечная звезда 8"/>
          <p:cNvSpPr/>
          <p:nvPr/>
        </p:nvSpPr>
        <p:spPr>
          <a:xfrm>
            <a:off x="5853113" y="1470025"/>
            <a:ext cx="647700" cy="576263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8-конечная звезда 9"/>
          <p:cNvSpPr/>
          <p:nvPr/>
        </p:nvSpPr>
        <p:spPr>
          <a:xfrm>
            <a:off x="5940425" y="1989138"/>
            <a:ext cx="647700" cy="576262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8-конечная звезда 11"/>
          <p:cNvSpPr/>
          <p:nvPr/>
        </p:nvSpPr>
        <p:spPr>
          <a:xfrm>
            <a:off x="5867400" y="2492375"/>
            <a:ext cx="649288" cy="576263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8-конечная звезда 12"/>
          <p:cNvSpPr/>
          <p:nvPr/>
        </p:nvSpPr>
        <p:spPr>
          <a:xfrm>
            <a:off x="5867400" y="2997200"/>
            <a:ext cx="649288" cy="576263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8-конечная звезда 13"/>
          <p:cNvSpPr/>
          <p:nvPr/>
        </p:nvSpPr>
        <p:spPr>
          <a:xfrm>
            <a:off x="5867400" y="3500438"/>
            <a:ext cx="649288" cy="576262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8-конечная звезда 14"/>
          <p:cNvSpPr/>
          <p:nvPr/>
        </p:nvSpPr>
        <p:spPr>
          <a:xfrm>
            <a:off x="5867400" y="4005263"/>
            <a:ext cx="649288" cy="576262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8-конечная звезда 15"/>
          <p:cNvSpPr/>
          <p:nvPr/>
        </p:nvSpPr>
        <p:spPr>
          <a:xfrm>
            <a:off x="5826125" y="4452938"/>
            <a:ext cx="649288" cy="576262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8-конечная звезда 16"/>
          <p:cNvSpPr/>
          <p:nvPr/>
        </p:nvSpPr>
        <p:spPr>
          <a:xfrm>
            <a:off x="5883275" y="4914900"/>
            <a:ext cx="647700" cy="576263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19138" y="5445125"/>
            <a:ext cx="7705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Расположите ответы в порядке возрастания.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87338" y="5805488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Назовите, какое слово получилось. Дайте определение делителя натурального числа.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23850" y="2492375"/>
          <a:ext cx="8569325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1148"/>
                <a:gridCol w="1071148"/>
                <a:gridCol w="1071148"/>
                <a:gridCol w="1071148"/>
                <a:gridCol w="1071148"/>
                <a:gridCol w="1071148"/>
                <a:gridCol w="1071148"/>
                <a:gridCol w="1071148"/>
              </a:tblGrid>
              <a:tr h="838905"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8905"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7" grpId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0201B-2F26-4E5E-AC74-05793CB4E78F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430" y="1124680"/>
            <a:ext cx="8353160" cy="424731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Делитель – это натуральное число, на которое делится данное натуральное число без остатка.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BD12A-C353-4FAB-AE89-29272A272EF2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740" y="332570"/>
            <a:ext cx="8316520" cy="141577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Разложите на простые множители число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875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288" y="981075"/>
          <a:ext cx="2016125" cy="3856038"/>
        </p:xfrm>
        <a:graphic>
          <a:graphicData uri="http://schemas.openxmlformats.org/drawingml/2006/table">
            <a:tbl>
              <a:tblPr/>
              <a:tblGrid>
                <a:gridCol w="1079500"/>
                <a:gridCol w="936625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875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627313" y="3284538"/>
            <a:ext cx="61928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отличный от самого числа. Как его найти?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7830" y="2132820"/>
            <a:ext cx="3481531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875 = 5</a:t>
            </a:r>
            <a:r>
              <a:rPr lang="ru-RU" sz="5400" b="1" i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7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00" y="5589300"/>
            <a:ext cx="4009431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875 : 5 = 175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695" y="4509150"/>
            <a:ext cx="8964610" cy="138499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8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наибольший делитель</a:t>
            </a:r>
            <a:r>
              <a:rPr lang="ru-RU" sz="28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надо число </a:t>
            </a:r>
            <a:r>
              <a:rPr lang="ru-RU" sz="28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разделить на наименьший делитель</a:t>
            </a:r>
            <a:r>
              <a:rPr lang="ru-RU" sz="28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отличный от единицы.</a:t>
            </a:r>
            <a:endParaRPr lang="ru-RU" sz="28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E064B-E5D8-4F3C-928A-28180E992F43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740" y="260560"/>
            <a:ext cx="8316520" cy="141577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Разложите на простые множители число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2376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6725" y="836613"/>
          <a:ext cx="2017713" cy="4486275"/>
        </p:xfrm>
        <a:graphic>
          <a:graphicData uri="http://schemas.openxmlformats.org/drawingml/2006/table">
            <a:tbl>
              <a:tblPr/>
              <a:tblGrid>
                <a:gridCol w="1081088"/>
                <a:gridCol w="936625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2376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1188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594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87780" y="1844780"/>
            <a:ext cx="525470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2376 = 2</a:t>
            </a:r>
            <a:r>
              <a:rPr lang="ru-RU" sz="5400" b="1" i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3³ · 11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627313" y="3284538"/>
            <a:ext cx="61928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отличный от самого числа. Как его найти?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695" y="4974333"/>
            <a:ext cx="8964610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найти </a:t>
            </a:r>
            <a:r>
              <a:rPr lang="ru-RU" sz="2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надо число </a:t>
            </a:r>
            <a:r>
              <a:rPr lang="ru-RU" sz="2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разделить на наименьший делитель</a:t>
            </a:r>
            <a:r>
              <a:rPr lang="ru-RU" sz="24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отличный от единицы.</a:t>
            </a:r>
            <a:endParaRPr lang="ru-RU" sz="24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33732" y="5674110"/>
            <a:ext cx="467653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2376 : 2 = 1188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A02A4-9609-4967-9656-0CCA0E679821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740" y="260560"/>
            <a:ext cx="8316520" cy="141577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Разложите на простые множители число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5625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6725" y="981075"/>
          <a:ext cx="2017713" cy="3925888"/>
        </p:xfrm>
        <a:graphic>
          <a:graphicData uri="http://schemas.openxmlformats.org/drawingml/2006/table">
            <a:tbl>
              <a:tblPr/>
              <a:tblGrid>
                <a:gridCol w="1081088"/>
                <a:gridCol w="936625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5625 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1875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400" marR="2540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347830" y="1700760"/>
            <a:ext cx="425526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5625 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i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5</a:t>
            </a:r>
            <a:r>
              <a:rPr lang="ru-RU" sz="5400" b="1" i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627313" y="3284538"/>
            <a:ext cx="61928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делит</a:t>
            </a: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ель, отличный от самого числа. Как его найти?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9695" y="4581160"/>
            <a:ext cx="8964610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найти </a:t>
            </a:r>
            <a:r>
              <a:rPr lang="ru-RU" sz="2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надо </a:t>
            </a:r>
            <a:r>
              <a:rPr lang="ru-RU" sz="2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разделить на наименьший делитель</a:t>
            </a:r>
            <a:r>
              <a:rPr lang="ru-RU" sz="24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отличный от единицы.</a:t>
            </a:r>
            <a:endParaRPr lang="ru-RU" sz="24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33732" y="5674110"/>
            <a:ext cx="4714752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5625 : 3 = 1875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652B0-3ABF-41C4-A1F7-95E7762D1D2C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каждой пары чисел: 18 и 9;  10 и 7;  15 и 20;  14 и 35;  48 и 36;</a:t>
            </a:r>
          </a:p>
          <a:p>
            <a:pPr algn="ctr" eaLnBrk="0" hangingPunct="0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Найдите все делители каждого числа.	</a:t>
            </a:r>
          </a:p>
          <a:p>
            <a:pPr algn="ctr" eaLnBrk="0" hangingPunct="0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Подчеркните их общие делители.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2208213"/>
            <a:ext cx="45720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18:    1, 2, 3, 6, 9,18.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9:    1, 3, 9.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4213" y="3503613"/>
            <a:ext cx="457200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10:    1, 10.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7:     1, 7.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92613" y="3287713"/>
            <a:ext cx="457200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15:     1, 3, 5, 15.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20:     1, 2, 4, 5, 10, 20.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92613" y="2135188"/>
            <a:ext cx="457200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14:     1, 2, 7, 14.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35:     1, 5, 7, 35.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4213" y="4656138"/>
            <a:ext cx="828040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48:     1, 2, 3, 4, 6, 8, 12, 16, 24, 48.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36:     1, 2, 3, 4, 6, 9,12, 18, 36.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1692275" y="2738438"/>
            <a:ext cx="1870075" cy="477837"/>
            <a:chOff x="2051650" y="5543580"/>
            <a:chExt cx="1870544" cy="47778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2051650" y="5589612"/>
              <a:ext cx="21436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901176" y="5562628"/>
              <a:ext cx="21436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707828" y="5543580"/>
              <a:ext cx="21436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051650" y="6021360"/>
              <a:ext cx="21436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558" y="6021360"/>
              <a:ext cx="21436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915467" y="6021360"/>
              <a:ext cx="21436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2438400" y="2295525"/>
            <a:ext cx="1254125" cy="992188"/>
            <a:chOff x="6254520" y="5460520"/>
            <a:chExt cx="1254650" cy="992900"/>
          </a:xfrm>
        </p:grpSpPr>
        <p:sp>
          <p:nvSpPr>
            <p:cNvPr id="20" name="Кольцо 19"/>
            <p:cNvSpPr/>
            <p:nvPr/>
          </p:nvSpPr>
          <p:spPr>
            <a:xfrm>
              <a:off x="7077189" y="5460520"/>
              <a:ext cx="431981" cy="503599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Кольцо 20"/>
            <p:cNvSpPr/>
            <p:nvPr/>
          </p:nvSpPr>
          <p:spPr>
            <a:xfrm>
              <a:off x="6254520" y="5949821"/>
              <a:ext cx="431981" cy="503599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689100" y="4038600"/>
            <a:ext cx="306388" cy="492125"/>
            <a:chOff x="1975450" y="5589300"/>
            <a:chExt cx="305754" cy="493020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975450" y="5589300"/>
              <a:ext cx="21387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067334" y="6082320"/>
              <a:ext cx="21387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1589088" y="3590925"/>
            <a:ext cx="534987" cy="1019175"/>
            <a:chOff x="6152030" y="5475760"/>
            <a:chExt cx="534550" cy="1019190"/>
          </a:xfrm>
        </p:grpSpPr>
        <p:sp>
          <p:nvSpPr>
            <p:cNvPr id="31" name="Кольцо 30"/>
            <p:cNvSpPr/>
            <p:nvPr/>
          </p:nvSpPr>
          <p:spPr>
            <a:xfrm>
              <a:off x="6152030" y="5475760"/>
              <a:ext cx="431447" cy="504832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2" name="Кольцо 31"/>
            <p:cNvSpPr/>
            <p:nvPr/>
          </p:nvSpPr>
          <p:spPr>
            <a:xfrm>
              <a:off x="6255133" y="5990118"/>
              <a:ext cx="431447" cy="504832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5519738" y="2644775"/>
            <a:ext cx="1031875" cy="503238"/>
            <a:chOff x="1990690" y="5563010"/>
            <a:chExt cx="1032714" cy="504070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1990690" y="5590043"/>
              <a:ext cx="21448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808917" y="5563010"/>
              <a:ext cx="2144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006578" y="6067080"/>
              <a:ext cx="21289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804151" y="6051179"/>
              <a:ext cx="21448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6227763" y="2208213"/>
            <a:ext cx="447675" cy="992187"/>
            <a:chOff x="6254520" y="5460520"/>
            <a:chExt cx="446930" cy="992900"/>
          </a:xfrm>
        </p:grpSpPr>
        <p:sp>
          <p:nvSpPr>
            <p:cNvPr id="41" name="Кольцо 40"/>
            <p:cNvSpPr/>
            <p:nvPr/>
          </p:nvSpPr>
          <p:spPr>
            <a:xfrm>
              <a:off x="6268783" y="5460520"/>
              <a:ext cx="432667" cy="503599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2" name="Кольцо 41"/>
            <p:cNvSpPr/>
            <p:nvPr/>
          </p:nvSpPr>
          <p:spPr>
            <a:xfrm>
              <a:off x="6254520" y="5949821"/>
              <a:ext cx="432666" cy="503599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Группа 42"/>
          <p:cNvGrpSpPr>
            <a:grpSpLocks/>
          </p:cNvGrpSpPr>
          <p:nvPr/>
        </p:nvGrpSpPr>
        <p:grpSpPr bwMode="auto">
          <a:xfrm>
            <a:off x="5508625" y="3825875"/>
            <a:ext cx="1465263" cy="474663"/>
            <a:chOff x="2051650" y="5578250"/>
            <a:chExt cx="1466490" cy="473590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2051650" y="5589338"/>
              <a:ext cx="21449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885786" y="5578250"/>
              <a:ext cx="21449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051650" y="6051840"/>
              <a:ext cx="21449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3303648" y="6051840"/>
              <a:ext cx="21449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6243638" y="3432175"/>
            <a:ext cx="822325" cy="946150"/>
            <a:chOff x="7077110" y="5460520"/>
            <a:chExt cx="822590" cy="947180"/>
          </a:xfrm>
        </p:grpSpPr>
        <p:sp>
          <p:nvSpPr>
            <p:cNvPr id="51" name="Кольцо 50"/>
            <p:cNvSpPr/>
            <p:nvPr/>
          </p:nvSpPr>
          <p:spPr>
            <a:xfrm>
              <a:off x="7077110" y="5460520"/>
              <a:ext cx="431939" cy="503786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2" name="Кольцо 51"/>
            <p:cNvSpPr/>
            <p:nvPr/>
          </p:nvSpPr>
          <p:spPr>
            <a:xfrm>
              <a:off x="7467761" y="5903915"/>
              <a:ext cx="431939" cy="503785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Группа 66"/>
          <p:cNvGrpSpPr>
            <a:grpSpLocks/>
          </p:cNvGrpSpPr>
          <p:nvPr/>
        </p:nvGrpSpPr>
        <p:grpSpPr bwMode="auto">
          <a:xfrm>
            <a:off x="1763713" y="5168900"/>
            <a:ext cx="2798762" cy="514350"/>
            <a:chOff x="1907630" y="5813281"/>
            <a:chExt cx="2798723" cy="515549"/>
          </a:xfrm>
        </p:grpSpPr>
        <p:grpSp>
          <p:nvGrpSpPr>
            <p:cNvPr id="26647" name="Группа 52"/>
            <p:cNvGrpSpPr>
              <a:grpSpLocks/>
            </p:cNvGrpSpPr>
            <p:nvPr/>
          </p:nvGrpSpPr>
          <p:grpSpPr bwMode="auto">
            <a:xfrm>
              <a:off x="1907630" y="5835810"/>
              <a:ext cx="1078434" cy="493020"/>
              <a:chOff x="2051650" y="5574060"/>
              <a:chExt cx="1078434" cy="493020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2051650" y="5589719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2534243" y="5578582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2915238" y="5573807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2051650" y="6067080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2483444" y="6067080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2915238" y="6051168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48" name="Группа 59"/>
            <p:cNvGrpSpPr>
              <a:grpSpLocks/>
            </p:cNvGrpSpPr>
            <p:nvPr/>
          </p:nvGrpSpPr>
          <p:grpSpPr bwMode="auto">
            <a:xfrm>
              <a:off x="3203810" y="5813281"/>
              <a:ext cx="1502543" cy="485731"/>
              <a:chOff x="1187530" y="5551531"/>
              <a:chExt cx="1502543" cy="485731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1188319" y="5581764"/>
                <a:ext cx="21431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612176" y="5570625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475764" y="5551531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188319" y="6036848"/>
                <a:ext cx="21431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612176" y="6028892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2396390" y="6028892"/>
                <a:ext cx="214309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Группа 67"/>
          <p:cNvGrpSpPr>
            <a:grpSpLocks/>
          </p:cNvGrpSpPr>
          <p:nvPr/>
        </p:nvGrpSpPr>
        <p:grpSpPr bwMode="auto">
          <a:xfrm>
            <a:off x="4154488" y="4679950"/>
            <a:ext cx="512762" cy="1023938"/>
            <a:chOff x="7451738" y="5340353"/>
            <a:chExt cx="513345" cy="1024042"/>
          </a:xfrm>
        </p:grpSpPr>
        <p:sp>
          <p:nvSpPr>
            <p:cNvPr id="69" name="Кольцо 68"/>
            <p:cNvSpPr/>
            <p:nvPr/>
          </p:nvSpPr>
          <p:spPr>
            <a:xfrm>
              <a:off x="7532792" y="5340353"/>
              <a:ext cx="432291" cy="503289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0" name="Кольцо 69"/>
            <p:cNvSpPr/>
            <p:nvPr/>
          </p:nvSpPr>
          <p:spPr>
            <a:xfrm>
              <a:off x="7451738" y="5861106"/>
              <a:ext cx="432291" cy="503289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6644" name="Прямоугольник 70"/>
          <p:cNvSpPr>
            <a:spLocks noChangeArrowheads="1"/>
          </p:cNvSpPr>
          <p:nvPr/>
        </p:nvSpPr>
        <p:spPr bwMode="auto">
          <a:xfrm>
            <a:off x="1450975" y="1484313"/>
            <a:ext cx="6242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357188" algn="l"/>
                <a:tab pos="3382963" algn="l"/>
              </a:tabLst>
            </a:pPr>
            <a:r>
              <a:rPr lang="ru-RU" sz="2400" b="1" i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Выделите их 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общий делитель.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288" y="5229225"/>
            <a:ext cx="85010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905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способ удобен, когда количество делителей, хотя бы у одного из чисел, невелико 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(способ 1).</a:t>
            </a:r>
            <a:endParaRPr lang="ru-RU" sz="2800" b="1" i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7B711-D4A2-40CA-A1AC-B0648C18D514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881063" y="331788"/>
            <a:ext cx="7381875" cy="2106612"/>
            <a:chOff x="395420" y="332570"/>
            <a:chExt cx="7273010" cy="210509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5420" y="332570"/>
              <a:ext cx="7011776" cy="646331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Наибольший общий делитель: </a:t>
              </a:r>
              <a:endPara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5420" y="1052776"/>
              <a:ext cx="7273010" cy="138488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наибольшее натуральное число, на которое делятся без остатка числа а и </a:t>
              </a:r>
              <a:r>
                <a:rPr lang="en-US" sz="28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8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называют</a:t>
              </a:r>
              <a:r>
                <a:rPr lang="ru-RU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наибольшим общим делителем</a:t>
              </a:r>
              <a:r>
                <a:rPr lang="ru-RU" sz="28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этих чисел.</a:t>
              </a:r>
              <a:endPara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11188" y="2276475"/>
            <a:ext cx="8066087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Обозначают: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(48; 36) = 12</a:t>
            </a:r>
            <a:endParaRPr lang="ru-RU" sz="4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6188" y="3141663"/>
            <a:ext cx="411162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Запишем НОД для чисел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00113" y="3789363"/>
            <a:ext cx="24082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(18; 9) = 9, 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0113" y="4292600"/>
            <a:ext cx="24082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(10; 7) = 1, 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3663" y="3644900"/>
            <a:ext cx="24860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(15; 20) = 5,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86513" y="4365625"/>
            <a:ext cx="25622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(14; 35) = 7, 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52788" y="4724400"/>
            <a:ext cx="26384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(48; 36) = 12.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10567</TotalTime>
  <Words>1125</Words>
  <Application>Microsoft Office PowerPoint</Application>
  <PresentationFormat>Экран (4:3)</PresentationFormat>
  <Paragraphs>359</Paragraphs>
  <Slides>22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Calibri</vt:lpstr>
      <vt:lpstr>Arial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Школа 30</cp:lastModifiedBy>
  <cp:revision>1220</cp:revision>
  <dcterms:created xsi:type="dcterms:W3CDTF">2011-06-18T13:01:16Z</dcterms:created>
  <dcterms:modified xsi:type="dcterms:W3CDTF">2015-09-24T11:10:38Z</dcterms:modified>
</cp:coreProperties>
</file>