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3" r:id="rId2"/>
    <p:sldId id="260" r:id="rId3"/>
    <p:sldId id="256" r:id="rId4"/>
    <p:sldId id="265" r:id="rId5"/>
    <p:sldId id="269" r:id="rId6"/>
    <p:sldId id="268" r:id="rId7"/>
    <p:sldId id="267" r:id="rId8"/>
    <p:sldId id="278" r:id="rId9"/>
    <p:sldId id="279" r:id="rId10"/>
    <p:sldId id="280" r:id="rId11"/>
    <p:sldId id="261" r:id="rId12"/>
    <p:sldId id="262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0F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8B51B-30CC-4220-A0D1-A3066EE8DC8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1B542-8C15-41ED-92E3-46CF688EA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B542-8C15-41ED-92E3-46CF688EA3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B542-8C15-41ED-92E3-46CF688EA3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B542-8C15-41ED-92E3-46CF688EA34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s://im3-tub-ru.yandex.net/i?id=a3393cae13875a5e4769c435164b97a9&amp;n=33&amp;h=190&amp;w=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1809750" cy="1809751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800000"/>
                </a:solidFill>
              </a:rPr>
              <a:t>Отгадайте загадки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28671"/>
            <a:ext cx="4464050" cy="1285883"/>
          </a:xfrm>
          <a:solidFill>
            <a:schemeClr val="bg1"/>
          </a:solidFill>
          <a:ln w="38100">
            <a:solidFill>
              <a:srgbClr val="99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6F0F18"/>
                </a:solidFill>
              </a:rPr>
              <a:t>Закружилась на полу</a:t>
            </a:r>
            <a:br>
              <a:rPr lang="ru-RU" sz="2800" b="1" dirty="0" smtClean="0">
                <a:solidFill>
                  <a:srgbClr val="6F0F18"/>
                </a:solidFill>
              </a:rPr>
            </a:br>
            <a:r>
              <a:rPr lang="ru-RU" sz="2800" b="1" dirty="0" smtClean="0">
                <a:solidFill>
                  <a:srgbClr val="6F0F18"/>
                </a:solidFill>
              </a:rPr>
              <a:t>И гудит она — У-у…</a:t>
            </a:r>
            <a:br>
              <a:rPr lang="ru-RU" sz="2800" b="1" dirty="0" smtClean="0">
                <a:solidFill>
                  <a:srgbClr val="6F0F18"/>
                </a:solidFill>
              </a:rPr>
            </a:br>
            <a:r>
              <a:rPr lang="ru-RU" sz="2800" b="1" dirty="0" smtClean="0">
                <a:solidFill>
                  <a:srgbClr val="6F0F18"/>
                </a:solidFill>
              </a:rPr>
              <a:t>Чем верчу ее быстрей — </a:t>
            </a:r>
            <a:br>
              <a:rPr lang="ru-RU" sz="2800" b="1" dirty="0" smtClean="0">
                <a:solidFill>
                  <a:srgbClr val="6F0F18"/>
                </a:solidFill>
              </a:rPr>
            </a:br>
            <a:r>
              <a:rPr lang="ru-RU" sz="2800" b="1" dirty="0" smtClean="0">
                <a:solidFill>
                  <a:srgbClr val="6F0F18"/>
                </a:solidFill>
              </a:rPr>
              <a:t>Тем кружится веселей.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929190" y="3857628"/>
            <a:ext cx="1714512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 smtClean="0">
                <a:solidFill>
                  <a:srgbClr val="FF0000"/>
                </a:solidFill>
              </a:rPr>
              <a:t>ю</a:t>
            </a:r>
            <a:r>
              <a:rPr lang="ru-RU" sz="6600" b="1" dirty="0" smtClean="0">
                <a:solidFill>
                  <a:srgbClr val="000066"/>
                </a:solidFill>
              </a:rPr>
              <a:t>л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169446" y="3714752"/>
            <a:ext cx="545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cs typeface="Arial" charset="0"/>
              </a:rPr>
              <a:t>/</a:t>
            </a: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0" y="5300663"/>
            <a:ext cx="9144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66"/>
                </a:solidFill>
              </a:rPr>
              <a:t>Какое правило нужно знать, чтобы перенести это слово с одной строки на другую?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285720" y="3714752"/>
            <a:ext cx="1785950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u="sng" dirty="0" smtClean="0">
                <a:solidFill>
                  <a:srgbClr val="FF0000"/>
                </a:solidFill>
              </a:rPr>
              <a:t>ю</a:t>
            </a:r>
            <a:r>
              <a:rPr lang="ru-RU" sz="6600" b="1" dirty="0" smtClean="0">
                <a:solidFill>
                  <a:srgbClr val="000066"/>
                </a:solidFill>
              </a:rPr>
              <a:t>л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28596" y="2357430"/>
            <a:ext cx="4500594" cy="121444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</a:ln>
        </p:spPr>
        <p:txBody>
          <a:bodyPr vert="horz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000" dirty="0" smtClean="0"/>
              <a:t>      </a:t>
            </a:r>
            <a:r>
              <a:rPr lang="ru-RU" sz="2000" b="1" dirty="0" smtClean="0">
                <a:solidFill>
                  <a:srgbClr val="00B050"/>
                </a:solidFill>
              </a:rPr>
              <a:t>Шелестя, шурша травой,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Проползает шнур живой,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Вот он встал и зашипел.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Подходи, кто очень смел!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6" name="Picture 2" descr="http://www.clipart.net.ua/images/clip1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000240"/>
            <a:ext cx="2214578" cy="1660934"/>
          </a:xfrm>
          <a:prstGeom prst="rect">
            <a:avLst/>
          </a:prstGeom>
          <a:noFill/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715140" y="3857628"/>
            <a:ext cx="2214578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 smtClean="0">
                <a:solidFill>
                  <a:srgbClr val="002060"/>
                </a:solidFill>
              </a:rPr>
              <a:t>зм</a:t>
            </a:r>
            <a:r>
              <a:rPr lang="ru-RU" sz="6600" b="1" dirty="0" smtClean="0">
                <a:solidFill>
                  <a:srgbClr val="FF0000"/>
                </a:solidFill>
              </a:rPr>
              <a:t>ея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214546" y="4010028"/>
            <a:ext cx="2143140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 smtClean="0">
                <a:solidFill>
                  <a:srgbClr val="002060"/>
                </a:solidFill>
              </a:rPr>
              <a:t>зм</a:t>
            </a:r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r>
              <a:rPr lang="ru-RU" sz="6600" b="1" u="sng" dirty="0" smtClean="0">
                <a:solidFill>
                  <a:srgbClr val="FF0000"/>
                </a:solidFill>
              </a:rPr>
              <a:t>я</a:t>
            </a:r>
            <a:endParaRPr lang="ru-RU" sz="6600" b="1" u="sng" dirty="0">
              <a:solidFill>
                <a:srgbClr val="FF0000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 flipV="1">
            <a:off x="8086380" y="3787190"/>
            <a:ext cx="6290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cs typeface="Arial" charset="0"/>
              </a:rPr>
              <a:t>/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0" y="5300663"/>
            <a:ext cx="9144000" cy="1372683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3200" b="1" dirty="0">
                <a:solidFill>
                  <a:srgbClr val="800000"/>
                </a:solidFill>
              </a:rPr>
              <a:t>Запомните!</a:t>
            </a:r>
            <a:r>
              <a:rPr lang="ru-RU" sz="3200" b="1" dirty="0">
                <a:solidFill>
                  <a:srgbClr val="000066"/>
                </a:solidFill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200" b="1" dirty="0" smtClean="0">
                <a:solidFill>
                  <a:srgbClr val="000066"/>
                </a:solidFill>
              </a:rPr>
              <a:t>Нельзя одну букву оставлять на строке и нельзя одну букву переносить на другую строку!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  <p:bldP spid="71704" grpId="0" animBg="1"/>
      <p:bldP spid="11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800000"/>
                </a:solidFill>
              </a:rPr>
              <a:t>Отгадайте загадки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4464050" cy="2232025"/>
          </a:xfrm>
          <a:solidFill>
            <a:schemeClr val="bg1"/>
          </a:solidFill>
          <a:ln w="3810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0066"/>
                </a:solidFill>
              </a:rPr>
              <a:t>Люблю я, подбоченясь,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0066"/>
                </a:solidFill>
              </a:rPr>
              <a:t>Забраться на поднос,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0066"/>
                </a:solidFill>
              </a:rPr>
              <a:t>То кланяюсь учтиво,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0066"/>
                </a:solidFill>
              </a:rPr>
              <a:t>То задираю нос.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716463" y="3573463"/>
            <a:ext cx="3816350" cy="11080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0066"/>
                </a:solidFill>
              </a:rPr>
              <a:t>ч</a:t>
            </a:r>
            <a:r>
              <a:rPr lang="ru-RU" sz="6600" b="1">
                <a:solidFill>
                  <a:srgbClr val="FF0000"/>
                </a:solidFill>
              </a:rPr>
              <a:t>а</a:t>
            </a:r>
            <a:r>
              <a:rPr lang="ru-RU" sz="6600" b="1">
                <a:solidFill>
                  <a:srgbClr val="000066"/>
                </a:solidFill>
              </a:rPr>
              <a:t>йн</a:t>
            </a:r>
            <a:r>
              <a:rPr lang="ru-RU" sz="6600" b="1">
                <a:solidFill>
                  <a:srgbClr val="FF0000"/>
                </a:solidFill>
              </a:rPr>
              <a:t>и</a:t>
            </a:r>
            <a:r>
              <a:rPr lang="ru-RU" sz="6600" b="1">
                <a:solidFill>
                  <a:srgbClr val="000066"/>
                </a:solidFill>
              </a:rPr>
              <a:t>к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364163" y="3500438"/>
            <a:ext cx="719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cs typeface="Arial" charset="0"/>
              </a:rPr>
              <a:t>/</a:t>
            </a:r>
          </a:p>
        </p:txBody>
      </p:sp>
      <p:pic>
        <p:nvPicPr>
          <p:cNvPr id="71702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052513"/>
            <a:ext cx="3024187" cy="2270125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0" y="5300663"/>
            <a:ext cx="9144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Какое правило нужно знать, чтобы перенести это слово с одной строки на другую?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468313" y="3573463"/>
            <a:ext cx="3816350" cy="11080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0066"/>
                </a:solidFill>
              </a:rPr>
              <a:t>ч</a:t>
            </a:r>
            <a:r>
              <a:rPr lang="ru-RU" sz="6600" b="1">
                <a:solidFill>
                  <a:srgbClr val="FF0000"/>
                </a:solidFill>
              </a:rPr>
              <a:t>а</a:t>
            </a:r>
            <a:r>
              <a:rPr lang="ru-RU" sz="6600" b="1">
                <a:solidFill>
                  <a:srgbClr val="0000FF"/>
                </a:solidFill>
              </a:rPr>
              <a:t>й</a:t>
            </a:r>
            <a:r>
              <a:rPr lang="ru-RU" sz="6600" b="1">
                <a:solidFill>
                  <a:srgbClr val="000066"/>
                </a:solidFill>
              </a:rPr>
              <a:t>-н</a:t>
            </a:r>
            <a:r>
              <a:rPr lang="ru-RU" sz="6600" b="1">
                <a:solidFill>
                  <a:srgbClr val="FF0000"/>
                </a:solidFill>
              </a:rPr>
              <a:t>и</a:t>
            </a:r>
            <a:r>
              <a:rPr lang="ru-RU" sz="6600" b="1">
                <a:solidFill>
                  <a:srgbClr val="000066"/>
                </a:solidFill>
              </a:rPr>
              <a:t>к</a:t>
            </a: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 rot="-5400000">
            <a:off x="608806" y="3575845"/>
            <a:ext cx="11525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>
                <a:solidFill>
                  <a:srgbClr val="800000"/>
                </a:solidFill>
                <a:cs typeface="Arial" charset="0"/>
              </a:rPr>
              <a:t>(</a:t>
            </a: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0" y="5300663"/>
            <a:ext cx="9144000" cy="1417637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3200" b="1">
                <a:solidFill>
                  <a:srgbClr val="800000"/>
                </a:solidFill>
              </a:rPr>
              <a:t>Запомните!</a:t>
            </a:r>
            <a:r>
              <a:rPr lang="ru-RU" sz="3200" b="1">
                <a:solidFill>
                  <a:srgbClr val="000066"/>
                </a:solidFill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Буква </a:t>
            </a:r>
            <a:r>
              <a:rPr lang="ru-RU" sz="3200" b="1">
                <a:solidFill>
                  <a:srgbClr val="800000"/>
                </a:solidFill>
              </a:rPr>
              <a:t>Й</a:t>
            </a:r>
            <a:r>
              <a:rPr lang="ru-RU" sz="3200" b="1">
                <a:solidFill>
                  <a:srgbClr val="000066"/>
                </a:solidFill>
              </a:rPr>
              <a:t> никогда  не переносится на другую строку!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  <p:bldP spid="71689" grpId="0"/>
      <p:bldP spid="71703" grpId="0" animBg="1"/>
      <p:bldP spid="71704" grpId="0" animBg="1"/>
      <p:bldP spid="71705" grpId="0"/>
      <p:bldP spid="717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800000"/>
                </a:solidFill>
              </a:rPr>
              <a:t>Отгадайте загадку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6913563" cy="1655762"/>
          </a:xfrm>
          <a:solidFill>
            <a:schemeClr val="bg1"/>
          </a:solidFill>
          <a:ln w="3810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66"/>
                </a:solidFill>
              </a:rPr>
              <a:t>Если громко плачет мальчик,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66"/>
                </a:solidFill>
              </a:rPr>
              <a:t>Значит он поранил…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003800" y="3573463"/>
            <a:ext cx="3816350" cy="11080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0066"/>
                </a:solidFill>
              </a:rPr>
              <a:t>п</a:t>
            </a:r>
            <a:r>
              <a:rPr lang="ru-RU" sz="6600" b="1">
                <a:solidFill>
                  <a:srgbClr val="FF0000"/>
                </a:solidFill>
              </a:rPr>
              <a:t>а</a:t>
            </a:r>
            <a:r>
              <a:rPr lang="ru-RU" sz="6600" b="1">
                <a:solidFill>
                  <a:srgbClr val="000066"/>
                </a:solidFill>
              </a:rPr>
              <a:t>льч</a:t>
            </a:r>
            <a:r>
              <a:rPr lang="ru-RU" sz="6600" b="1">
                <a:solidFill>
                  <a:srgbClr val="FF0000"/>
                </a:solidFill>
              </a:rPr>
              <a:t>и</a:t>
            </a:r>
            <a:r>
              <a:rPr lang="ru-RU" sz="6600" b="1">
                <a:solidFill>
                  <a:srgbClr val="000066"/>
                </a:solidFill>
              </a:rPr>
              <a:t>к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651500" y="3500438"/>
            <a:ext cx="719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cs typeface="Arial" charset="0"/>
              </a:rPr>
              <a:t>/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0" y="5300663"/>
            <a:ext cx="9144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Какое правило нужно знать, чтобы перенести это слово с одной строки на другую?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95288" y="3500438"/>
            <a:ext cx="4284662" cy="11080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 err="1">
                <a:solidFill>
                  <a:srgbClr val="000066"/>
                </a:solidFill>
              </a:rPr>
              <a:t>п</a:t>
            </a:r>
            <a:r>
              <a:rPr lang="ru-RU" sz="6600" b="1" dirty="0" err="1">
                <a:solidFill>
                  <a:srgbClr val="FF0000"/>
                </a:solidFill>
              </a:rPr>
              <a:t>а</a:t>
            </a:r>
            <a:r>
              <a:rPr lang="ru-RU" sz="6600" b="1" dirty="0" err="1">
                <a:solidFill>
                  <a:srgbClr val="000066"/>
                </a:solidFill>
              </a:rPr>
              <a:t>л</a:t>
            </a:r>
            <a:r>
              <a:rPr lang="ru-RU" sz="6600" b="1" dirty="0" err="1">
                <a:solidFill>
                  <a:srgbClr val="0000FF"/>
                </a:solidFill>
              </a:rPr>
              <a:t>ь</a:t>
            </a:r>
            <a:r>
              <a:rPr lang="ru-RU" sz="6600" b="1" dirty="0" err="1">
                <a:solidFill>
                  <a:srgbClr val="000066"/>
                </a:solidFill>
              </a:rPr>
              <a:t>-ч</a:t>
            </a:r>
            <a:r>
              <a:rPr lang="ru-RU" sz="6600" b="1" dirty="0" err="1">
                <a:solidFill>
                  <a:srgbClr val="FF0000"/>
                </a:solidFill>
              </a:rPr>
              <a:t>и</a:t>
            </a:r>
            <a:r>
              <a:rPr lang="ru-RU" sz="6600" b="1" dirty="0" err="1">
                <a:solidFill>
                  <a:srgbClr val="000066"/>
                </a:solidFill>
              </a:rPr>
              <a:t>к</a:t>
            </a:r>
            <a:endParaRPr lang="ru-RU" sz="6600" b="1" dirty="0">
              <a:solidFill>
                <a:srgbClr val="000066"/>
              </a:solidFill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 rot="-5400000">
            <a:off x="462076" y="3490647"/>
            <a:ext cx="115252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 dirty="0">
                <a:solidFill>
                  <a:srgbClr val="800000"/>
                </a:solidFill>
                <a:cs typeface="Arial" charset="0"/>
              </a:rPr>
              <a:t>(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0" y="5157788"/>
            <a:ext cx="9144000" cy="1417637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3200" b="1">
                <a:solidFill>
                  <a:srgbClr val="800000"/>
                </a:solidFill>
              </a:rPr>
              <a:t>Запомните!</a:t>
            </a:r>
            <a:r>
              <a:rPr lang="ru-RU" sz="3200" b="1">
                <a:solidFill>
                  <a:srgbClr val="000066"/>
                </a:solidFill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Буква </a:t>
            </a:r>
            <a:r>
              <a:rPr lang="ru-RU" sz="3200" b="1">
                <a:solidFill>
                  <a:srgbClr val="800000"/>
                </a:solidFill>
              </a:rPr>
              <a:t>Ь</a:t>
            </a:r>
            <a:r>
              <a:rPr lang="ru-RU" sz="3200" b="1">
                <a:solidFill>
                  <a:srgbClr val="000066"/>
                </a:solidFill>
              </a:rPr>
              <a:t> никогда  не переносится на другую строку!</a:t>
            </a:r>
          </a:p>
        </p:txBody>
      </p:sp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1525" y="404813"/>
            <a:ext cx="1960563" cy="295275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/>
      <p:bldP spid="77831" grpId="0" animBg="1"/>
      <p:bldP spid="77832" grpId="0" animBg="1"/>
      <p:bldP spid="77833" grpId="0"/>
      <p:bldP spid="778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800000"/>
                </a:solidFill>
              </a:rPr>
              <a:t>Отгадайте загадку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6913563" cy="1655762"/>
          </a:xfrm>
          <a:solidFill>
            <a:schemeClr val="bg1"/>
          </a:solidFill>
          <a:ln w="38100">
            <a:solidFill>
              <a:srgbClr val="99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Плещет тёплая волна 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берега из чугуна. 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Отгадайте, вспомните: 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Что за море в комнате?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003800" y="3573463"/>
            <a:ext cx="3816350" cy="11080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 smtClean="0">
                <a:solidFill>
                  <a:srgbClr val="000066"/>
                </a:solidFill>
              </a:rPr>
              <a:t>в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r>
              <a:rPr lang="ru-RU" sz="6600" b="1" dirty="0" smtClean="0">
                <a:solidFill>
                  <a:srgbClr val="000066"/>
                </a:solidFill>
              </a:rPr>
              <a:t>нн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651500" y="3500438"/>
            <a:ext cx="719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cs typeface="Arial" charset="0"/>
              </a:rPr>
              <a:t>/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0" y="5300663"/>
            <a:ext cx="9144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Какое правило нужно знать, чтобы перенести это слово с одной строки на другую?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95288" y="3500438"/>
            <a:ext cx="4284662" cy="11080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 err="1" smtClean="0">
                <a:solidFill>
                  <a:srgbClr val="000066"/>
                </a:solidFill>
              </a:rPr>
              <a:t>в</a:t>
            </a:r>
            <a:r>
              <a:rPr lang="ru-RU" sz="6600" b="1" dirty="0" err="1" smtClean="0">
                <a:solidFill>
                  <a:srgbClr val="FF0000"/>
                </a:solidFill>
              </a:rPr>
              <a:t>а</a:t>
            </a:r>
            <a:r>
              <a:rPr lang="ru-RU" sz="6600" b="1" dirty="0" err="1" smtClean="0">
                <a:solidFill>
                  <a:srgbClr val="000066"/>
                </a:solidFill>
              </a:rPr>
              <a:t>н-н</a:t>
            </a:r>
            <a:r>
              <a:rPr lang="ru-RU" sz="6600" b="1" dirty="0" err="1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000066"/>
              </a:solidFill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 rot="-5400000">
            <a:off x="718787" y="3490647"/>
            <a:ext cx="115252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 dirty="0">
                <a:solidFill>
                  <a:srgbClr val="800000"/>
                </a:solidFill>
                <a:cs typeface="Arial" charset="0"/>
              </a:rPr>
              <a:t>(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0" y="5157788"/>
            <a:ext cx="9144000" cy="1717393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3200" b="1" dirty="0">
                <a:solidFill>
                  <a:srgbClr val="800000"/>
                </a:solidFill>
              </a:rPr>
              <a:t>Запомните!</a:t>
            </a:r>
            <a:r>
              <a:rPr lang="ru-RU" sz="3200" b="1" dirty="0">
                <a:solidFill>
                  <a:srgbClr val="000066"/>
                </a:solidFill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200" b="1" dirty="0" smtClean="0">
                <a:solidFill>
                  <a:srgbClr val="000066"/>
                </a:solidFill>
              </a:rPr>
              <a:t>При переносе слов с удвоенными согласными одну букву оставляют на строке, а другую переносят!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34818" name="Picture 2" descr="https://im1-tub-ru.yandex.net/i?id=457bb1fb1cce607694bf8ecfcafc8f62&amp;n=33&amp;h=190&amp;w=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1071546"/>
            <a:ext cx="2419350" cy="1809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/>
      <p:bldP spid="77831" grpId="0" animBg="1"/>
      <p:bldP spid="77832" grpId="0" animBg="1"/>
      <p:bldP spid="77833" grpId="0"/>
      <p:bldP spid="778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35" y="1"/>
            <a:ext cx="4016351" cy="714356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800000"/>
                </a:solidFill>
              </a:rPr>
              <a:t>Чистописание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719659"/>
            <a:ext cx="9144000" cy="2066399"/>
            <a:chOff x="158" y="-245"/>
            <a:chExt cx="5421" cy="3312"/>
          </a:xfrm>
        </p:grpSpPr>
        <p:sp>
          <p:nvSpPr>
            <p:cNvPr id="4112" name="Line 5"/>
            <p:cNvSpPr>
              <a:spLocks noChangeShapeType="1"/>
            </p:cNvSpPr>
            <p:nvPr/>
          </p:nvSpPr>
          <p:spPr bwMode="auto">
            <a:xfrm>
              <a:off x="158" y="-245"/>
              <a:ext cx="5398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177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5" name="Freeform 38"/>
          <p:cNvSpPr>
            <a:spLocks/>
          </p:cNvSpPr>
          <p:nvPr/>
        </p:nvSpPr>
        <p:spPr bwMode="auto">
          <a:xfrm>
            <a:off x="1589088" y="1196975"/>
            <a:ext cx="1470025" cy="1584325"/>
          </a:xfrm>
          <a:custGeom>
            <a:avLst/>
            <a:gdLst>
              <a:gd name="T0" fmla="*/ 409740 w 1984"/>
              <a:gd name="T1" fmla="*/ 1362097 h 2923"/>
              <a:gd name="T2" fmla="*/ 450492 w 1984"/>
              <a:gd name="T3" fmla="*/ 1450988 h 2923"/>
              <a:gd name="T4" fmla="*/ 636468 w 1984"/>
              <a:gd name="T5" fmla="*/ 1486219 h 2923"/>
              <a:gd name="T6" fmla="*/ 863195 w 1984"/>
              <a:gd name="T7" fmla="*/ 1365891 h 2923"/>
              <a:gd name="T8" fmla="*/ 1076586 w 1984"/>
              <a:gd name="T9" fmla="*/ 1037427 h 2923"/>
              <a:gd name="T10" fmla="*/ 1076586 w 1984"/>
              <a:gd name="T11" fmla="*/ 874821 h 2923"/>
              <a:gd name="T12" fmla="*/ 987673 w 1984"/>
              <a:gd name="T13" fmla="*/ 777257 h 2923"/>
              <a:gd name="T14" fmla="*/ 858750 w 1984"/>
              <a:gd name="T15" fmla="*/ 747988 h 2923"/>
              <a:gd name="T16" fmla="*/ 734272 w 1984"/>
              <a:gd name="T17" fmla="*/ 734979 h 2923"/>
              <a:gd name="T18" fmla="*/ 1135120 w 1984"/>
              <a:gd name="T19" fmla="*/ 569121 h 2923"/>
              <a:gd name="T20" fmla="*/ 1412232 w 1984"/>
              <a:gd name="T21" fmla="*/ 311662 h 2923"/>
              <a:gd name="T22" fmla="*/ 1426310 w 1984"/>
              <a:gd name="T23" fmla="*/ 53660 h 2923"/>
              <a:gd name="T24" fmla="*/ 1148457 w 1984"/>
              <a:gd name="T25" fmla="*/ 83471 h 2923"/>
              <a:gd name="T26" fmla="*/ 592752 w 1984"/>
              <a:gd name="T27" fmla="*/ 554487 h 2923"/>
              <a:gd name="T28" fmla="*/ 159302 w 1984"/>
              <a:gd name="T29" fmla="*/ 1074826 h 2923"/>
              <a:gd name="T30" fmla="*/ 23710 w 1984"/>
              <a:gd name="T31" fmla="*/ 1401664 h 2923"/>
              <a:gd name="T32" fmla="*/ 301563 w 1984"/>
              <a:gd name="T33" fmla="*/ 1357219 h 2923"/>
              <a:gd name="T34" fmla="*/ 1080291 w 1984"/>
              <a:gd name="T35" fmla="*/ 39025 h 29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84"/>
              <a:gd name="T55" fmla="*/ 0 h 2923"/>
              <a:gd name="T56" fmla="*/ 1984 w 1984"/>
              <a:gd name="T57" fmla="*/ 2923 h 29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84" h="2923">
                <a:moveTo>
                  <a:pt x="553" y="2513"/>
                </a:moveTo>
                <a:cubicBezTo>
                  <a:pt x="562" y="2540"/>
                  <a:pt x="557" y="2639"/>
                  <a:pt x="608" y="2677"/>
                </a:cubicBezTo>
                <a:cubicBezTo>
                  <a:pt x="659" y="2715"/>
                  <a:pt x="766" y="2768"/>
                  <a:pt x="859" y="2742"/>
                </a:cubicBezTo>
                <a:cubicBezTo>
                  <a:pt x="952" y="2716"/>
                  <a:pt x="1066" y="2658"/>
                  <a:pt x="1165" y="2520"/>
                </a:cubicBezTo>
                <a:cubicBezTo>
                  <a:pt x="1264" y="2382"/>
                  <a:pt x="1405" y="2065"/>
                  <a:pt x="1453" y="1914"/>
                </a:cubicBezTo>
                <a:cubicBezTo>
                  <a:pt x="1501" y="1763"/>
                  <a:pt x="1473" y="1694"/>
                  <a:pt x="1453" y="1614"/>
                </a:cubicBezTo>
                <a:cubicBezTo>
                  <a:pt x="1433" y="1534"/>
                  <a:pt x="1382" y="1473"/>
                  <a:pt x="1333" y="1434"/>
                </a:cubicBezTo>
                <a:cubicBezTo>
                  <a:pt x="1284" y="1395"/>
                  <a:pt x="1216" y="1393"/>
                  <a:pt x="1159" y="1380"/>
                </a:cubicBezTo>
                <a:cubicBezTo>
                  <a:pt x="1102" y="1367"/>
                  <a:pt x="929" y="1411"/>
                  <a:pt x="991" y="1356"/>
                </a:cubicBezTo>
                <a:cubicBezTo>
                  <a:pt x="1053" y="1301"/>
                  <a:pt x="1380" y="1180"/>
                  <a:pt x="1532" y="1050"/>
                </a:cubicBezTo>
                <a:cubicBezTo>
                  <a:pt x="1684" y="920"/>
                  <a:pt x="1841" y="733"/>
                  <a:pt x="1906" y="575"/>
                </a:cubicBezTo>
                <a:cubicBezTo>
                  <a:pt x="1971" y="417"/>
                  <a:pt x="1984" y="169"/>
                  <a:pt x="1925" y="99"/>
                </a:cubicBezTo>
                <a:cubicBezTo>
                  <a:pt x="1866" y="29"/>
                  <a:pt x="1737" y="0"/>
                  <a:pt x="1550" y="154"/>
                </a:cubicBezTo>
                <a:cubicBezTo>
                  <a:pt x="1363" y="308"/>
                  <a:pt x="1022" y="718"/>
                  <a:pt x="800" y="1023"/>
                </a:cubicBezTo>
                <a:cubicBezTo>
                  <a:pt x="578" y="1328"/>
                  <a:pt x="343" y="1723"/>
                  <a:pt x="215" y="1983"/>
                </a:cubicBezTo>
                <a:cubicBezTo>
                  <a:pt x="87" y="2243"/>
                  <a:pt x="0" y="2499"/>
                  <a:pt x="32" y="2586"/>
                </a:cubicBezTo>
                <a:cubicBezTo>
                  <a:pt x="64" y="2673"/>
                  <a:pt x="169" y="2923"/>
                  <a:pt x="407" y="2504"/>
                </a:cubicBezTo>
                <a:cubicBezTo>
                  <a:pt x="645" y="2085"/>
                  <a:pt x="1239" y="579"/>
                  <a:pt x="1458" y="72"/>
                </a:cubicBezTo>
              </a:path>
            </a:pathLst>
          </a:custGeom>
          <a:noFill/>
          <a:ln w="1524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851275" y="1125538"/>
            <a:ext cx="936625" cy="1582737"/>
            <a:chOff x="3061" y="350"/>
            <a:chExt cx="1577" cy="2717"/>
          </a:xfrm>
        </p:grpSpPr>
        <p:sp>
          <p:nvSpPr>
            <p:cNvPr id="4109" name="AutoShape 40"/>
            <p:cNvSpPr>
              <a:spLocks noChangeArrowheads="1"/>
            </p:cNvSpPr>
            <p:nvPr/>
          </p:nvSpPr>
          <p:spPr bwMode="auto">
            <a:xfrm>
              <a:off x="3061" y="216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" name="Oval 41"/>
            <p:cNvSpPr>
              <a:spLocks noChangeArrowheads="1"/>
            </p:cNvSpPr>
            <p:nvPr/>
          </p:nvSpPr>
          <p:spPr bwMode="auto">
            <a:xfrm rot="1367641">
              <a:off x="3334" y="1661"/>
              <a:ext cx="545" cy="1406"/>
            </a:xfrm>
            <a:prstGeom prst="ellipse">
              <a:avLst/>
            </a:prstGeom>
            <a:noFill/>
            <a:ln w="1524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Freeform 42"/>
            <p:cNvSpPr>
              <a:spLocks/>
            </p:cNvSpPr>
            <p:nvPr/>
          </p:nvSpPr>
          <p:spPr bwMode="auto">
            <a:xfrm>
              <a:off x="3130" y="350"/>
              <a:ext cx="1508" cy="1829"/>
            </a:xfrm>
            <a:custGeom>
              <a:avLst/>
              <a:gdLst>
                <a:gd name="T0" fmla="*/ 0 w 1508"/>
                <a:gd name="T1" fmla="*/ 1829 h 1829"/>
                <a:gd name="T2" fmla="*/ 1153 w 1508"/>
                <a:gd name="T3" fmla="*/ 774 h 1829"/>
                <a:gd name="T4" fmla="*/ 1459 w 1508"/>
                <a:gd name="T5" fmla="*/ 365 h 1829"/>
                <a:gd name="T6" fmla="*/ 1450 w 1508"/>
                <a:gd name="T7" fmla="*/ 49 h 1829"/>
                <a:gd name="T8" fmla="*/ 1218 w 1508"/>
                <a:gd name="T9" fmla="*/ 68 h 1829"/>
                <a:gd name="T10" fmla="*/ 911 w 1508"/>
                <a:gd name="T11" fmla="*/ 403 h 1829"/>
                <a:gd name="T12" fmla="*/ 289 w 1508"/>
                <a:gd name="T13" fmla="*/ 1777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8"/>
                <a:gd name="T22" fmla="*/ 0 h 1829"/>
                <a:gd name="T23" fmla="*/ 1508 w 1508"/>
                <a:gd name="T24" fmla="*/ 1829 h 18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8" h="1829">
                  <a:moveTo>
                    <a:pt x="0" y="1829"/>
                  </a:moveTo>
                  <a:cubicBezTo>
                    <a:pt x="192" y="1653"/>
                    <a:pt x="910" y="1018"/>
                    <a:pt x="1153" y="774"/>
                  </a:cubicBezTo>
                  <a:cubicBezTo>
                    <a:pt x="1396" y="530"/>
                    <a:pt x="1410" y="486"/>
                    <a:pt x="1459" y="365"/>
                  </a:cubicBezTo>
                  <a:cubicBezTo>
                    <a:pt x="1508" y="244"/>
                    <a:pt x="1490" y="98"/>
                    <a:pt x="1450" y="49"/>
                  </a:cubicBezTo>
                  <a:cubicBezTo>
                    <a:pt x="1410" y="0"/>
                    <a:pt x="1308" y="9"/>
                    <a:pt x="1218" y="68"/>
                  </a:cubicBezTo>
                  <a:cubicBezTo>
                    <a:pt x="1128" y="127"/>
                    <a:pt x="1066" y="118"/>
                    <a:pt x="911" y="403"/>
                  </a:cubicBezTo>
                  <a:cubicBezTo>
                    <a:pt x="756" y="688"/>
                    <a:pt x="419" y="1491"/>
                    <a:pt x="289" y="1777"/>
                  </a:cubicBezTo>
                </a:path>
              </a:pathLst>
            </a:custGeom>
            <a:noFill/>
            <a:ln w="15240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Овал 16"/>
          <p:cNvSpPr/>
          <p:nvPr/>
        </p:nvSpPr>
        <p:spPr>
          <a:xfrm>
            <a:off x="2571750" y="1143000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786188" y="2071688"/>
            <a:ext cx="214312" cy="2143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86 0.00624 -0.00955 0.00994 -0.01319 0.01757 C -0.01528 0.02612 -0.01736 0.02982 -0.02292 0.03491 C -0.02535 0.04416 -0.02882 0.05156 -0.03125 0.06104 C -0.03246 0.06589 -0.03559 0.06982 -0.03767 0.07422 C -0.03871 0.0763 -0.04028 0.07815 -0.04097 0.08069 C -0.04323 0.08924 -0.04514 0.09317 -0.05087 0.09826 C -0.05365 0.10982 -0.05156 0.10289 -0.05903 0.11791 L -0.05903 0.11791 C -0.06198 0.12901 -0.06406 0.13549 -0.07049 0.14404 C -0.075 0.16138 -0.07812 0.17942 -0.09028 0.19005 C -0.0967 0.20323 -0.10226 0.19815 -0.11476 0.19653 C -0.11597 0.19422 -0.12014 0.18705 -0.11979 0.18335 C -0.11944 0.1808 -0.11736 0.17919 -0.11649 0.17687 C -0.11146 0.16393 -0.11215 0.15583 -0.10174 0.14635 C -0.09948 0.14196 -0.0974 0.13757 -0.09514 0.13317 C -0.0941 0.13109 -0.09184 0.1267 -0.09184 0.1267 C -0.08889 0.11398 -0.09253 0.12578 -0.08524 0.11352 C -0.08281 0.10936 -0.07865 0.10034 -0.07865 0.10034 C -0.07344 0.07861 -0.07066 0.08531 -0.06076 0.07213 C -0.05434 0.06358 -0.05764 0.06728 -0.05087 0.06104 C -0.04792 0.04994 -0.0434 0.04346 -0.03611 0.03722 C -0.02396 0.01248 -0.04219 0.04763 -0.02795 0.02612 C -0.02535 0.02219 -0.02465 0.01618 -0.02135 0.01317 C -0.00642 0 0.00104 0.00185 0.01962 -0.00209 C 0.02622 -0.00139 0.03455 -0.00625 0.03924 0 C 0.04774 0.01133 0.03142 0.03398 0.02448 0.03722 C 0.01667 0.05341 0.02674 0.03445 0.01632 0.04809 C 0.01493 0.04994 0.01458 0.05294 0.01302 0.05456 C 0.01163 0.05595 0.00972 0.05595 0.00816 0.05687 C -0.00035 0.06242 -0.00278 0.06358 -0.01319 0.06543 C -0.02049 0.06867 -0.02708 0.0719 -0.03455 0.07422 C -0.02587 0.07815 -0.01719 0.08092 -0.00816 0.083 C 0.00885 0.09849 0.00556 0.14381 -0.01146 0.1593 C -0.0184 0.17317 -0.02569 0.18705 -0.03611 0.19653 C -0.0684 0.19422 -0.06215 0.20624 -0.06892 0.19005 " pathEditMode="relative" ptsTypes="fffffffFfffffffffffffffffffffffffff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-0.00139 0.00643 -0.00301 0.00973 -0.0044 C 0.01163 -0.00532 0.01163 -0.00925 0.01302 -0.0111 C 0.01441 -0.01295 0.01632 -0.01411 0.01806 -0.01549 C 0.02257 -0.02474 0.02917 -0.02914 0.03594 -0.03515 C 0.04323 -0.04162 0.04497 -0.05272 0.05243 -0.05896 C 0.05625 -0.06659 0.0599 -0.07145 0.06545 -0.07653 C 0.0665 -0.07862 0.06736 -0.08116 0.06875 -0.08301 C 0.07014 -0.08486 0.0724 -0.08532 0.07379 -0.0874 C 0.07761 -0.09341 0.08021 -0.10058 0.08351 -0.10706 C 0.08455 -0.10937 0.08577 -0.11145 0.08681 -0.11376 C 0.08785 -0.11584 0.09011 -0.12023 0.09011 -0.12023 C 0.09341 -0.13411 0.09445 -0.13526 0.09011 -0.15723 C 0.09011 -0.15769 0.08038 -0.16162 0.08021 -0.16162 C 0.07969 -0.16139 0.06979 -0.15862 0.06875 -0.15723 C 0.06598 -0.15353 0.06216 -0.14428 0.06216 -0.14428 C 0.05868 -0.12971 0.05243 -0.11584 0.04427 -0.10497 C 0.04375 -0.10266 0.04341 -0.10035 0.04254 -0.09827 C 0.04167 -0.09596 0.04011 -0.09411 0.03924 -0.09179 C 0.03646 -0.0837 0.0349 -0.07422 0.03264 -0.06567 C 0.02657 -0.04324 0.02292 -0.01989 0.01302 0 C 0.01198 0.00439 0.01077 0.00855 0.00973 0.01294 C 0.00799 0.02011 0.00643 0.03491 0.00643 0.03491 C 0.00886 0.07699 0.00382 0.06844 0.03594 0.06543 C 0.0467 0.0511 0.04497 0.04185 0.0507 0.02612 C 0.05504 0.01433 0.05729 0.0067 0.05903 -0.00671 C 0.0566 -0.05364 0.06163 -0.0437 0.02448 -0.0437 " pathEditMode="relative" ptsTypes="ffffffffffffffffffffffffff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1207396" cy="167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357430"/>
            <a:ext cx="228601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85926"/>
            <a:ext cx="1810924" cy="21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 rot="5400000">
            <a:off x="8358214" y="857232"/>
            <a:ext cx="214314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rot="5400000">
            <a:off x="3714744" y="857232"/>
            <a:ext cx="285752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rot="5400000">
            <a:off x="5715012" y="857236"/>
            <a:ext cx="285753" cy="1428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Прямоугольник 8"/>
          <p:cNvSpPr/>
          <p:nvPr/>
        </p:nvSpPr>
        <p:spPr>
          <a:xfrm>
            <a:off x="5983882" y="12678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643174" y="928670"/>
            <a:ext cx="20461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в</a:t>
            </a:r>
            <a:r>
              <a:rPr lang="ru-RU" sz="4400" u="sng" dirty="0" smtClean="0">
                <a:solidFill>
                  <a:prstClr val="black"/>
                </a:solidFill>
                <a:ea typeface="+mj-ea"/>
                <a:cs typeface="+mj-cs"/>
              </a:rPr>
              <a:t>о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рона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14876" y="857232"/>
            <a:ext cx="1928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с</a:t>
            </a:r>
            <a:r>
              <a:rPr lang="ru-RU" sz="4400" u="sng" dirty="0" smtClean="0">
                <a:solidFill>
                  <a:prstClr val="black"/>
                </a:solidFill>
                <a:ea typeface="+mj-ea"/>
                <a:cs typeface="+mj-cs"/>
              </a:rPr>
              <a:t>о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рока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14282" y="857232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 в</a:t>
            </a:r>
            <a:r>
              <a:rPr lang="ru-RU" sz="4400" u="sng" dirty="0" smtClean="0">
                <a:solidFill>
                  <a:prstClr val="black"/>
                </a:solidFill>
                <a:ea typeface="+mj-ea"/>
                <a:cs typeface="+mj-cs"/>
              </a:rPr>
              <a:t>о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р</a:t>
            </a:r>
            <a:r>
              <a:rPr lang="ru-RU" sz="4400" u="sng" dirty="0" smtClean="0">
                <a:solidFill>
                  <a:prstClr val="black"/>
                </a:solidFill>
                <a:ea typeface="+mj-ea"/>
                <a:cs typeface="+mj-cs"/>
              </a:rPr>
              <a:t>о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бей</a:t>
            </a:r>
            <a:endParaRPr lang="ru-RU" dirty="0"/>
          </a:p>
        </p:txBody>
      </p:sp>
      <p:pic>
        <p:nvPicPr>
          <p:cNvPr id="12" name="Picture 2" descr="http://russianpoetry.ru/images/photos/medium/article193173.jpg"/>
          <p:cNvPicPr>
            <a:picLocks noChangeAspect="1" noChangeArrowheads="1"/>
          </p:cNvPicPr>
          <p:nvPr/>
        </p:nvPicPr>
        <p:blipFill>
          <a:blip r:embed="rId5"/>
          <a:srcRect l="16248" t="6013" r="18759"/>
          <a:stretch>
            <a:fillRect/>
          </a:stretch>
        </p:blipFill>
        <p:spPr bwMode="auto">
          <a:xfrm>
            <a:off x="6929454" y="3786190"/>
            <a:ext cx="1990041" cy="1944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786578" y="857232"/>
            <a:ext cx="2214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с</a:t>
            </a:r>
            <a:r>
              <a:rPr lang="ru-RU" sz="4400" u="sng" dirty="0" smtClean="0"/>
              <a:t>о</a:t>
            </a:r>
            <a:r>
              <a:rPr lang="ru-RU" sz="4400" dirty="0" smtClean="0"/>
              <a:t>л</a:t>
            </a:r>
            <a:r>
              <a:rPr lang="ru-RU" sz="4400" u="sng" dirty="0" smtClean="0"/>
              <a:t>о</a:t>
            </a:r>
            <a:r>
              <a:rPr lang="ru-RU" sz="4400" dirty="0" smtClean="0"/>
              <a:t>вей</a:t>
            </a:r>
            <a:endParaRPr lang="ru-RU" sz="44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 rot="5400000">
            <a:off x="2000232" y="785794"/>
            <a:ext cx="285752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209797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766888"/>
            <a:ext cx="8683259" cy="1019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000" dirty="0" smtClean="0"/>
              <a:t>Пушистый</a:t>
            </a:r>
            <a:r>
              <a:rPr lang="ru-RU" sz="5400" dirty="0" smtClean="0"/>
              <a:t> снежок укрыл </a:t>
            </a:r>
            <a:r>
              <a:rPr lang="ru-RU" sz="5400" dirty="0" err="1" smtClean="0"/>
              <a:t>зем</a:t>
            </a:r>
            <a:endParaRPr lang="ru-RU" sz="5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214686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5400" dirty="0" smtClean="0">
                <a:solidFill>
                  <a:srgbClr val="C17529">
                    <a:lumMod val="50000"/>
                  </a:srgbClr>
                </a:solidFill>
              </a:rPr>
              <a:t>Пушистый снежок укрыл </a:t>
            </a:r>
            <a:r>
              <a:rPr lang="ru-RU" sz="5400" dirty="0" err="1" smtClean="0">
                <a:solidFill>
                  <a:srgbClr val="C17529">
                    <a:lumMod val="50000"/>
                  </a:srgbClr>
                </a:solidFill>
              </a:rPr>
              <a:t>зем-лю</a:t>
            </a:r>
            <a:r>
              <a:rPr lang="ru-RU" sz="5400" dirty="0" smtClean="0">
                <a:solidFill>
                  <a:srgbClr val="C17529">
                    <a:lumMod val="50000"/>
                  </a:srgbClr>
                </a:solidFill>
              </a:rPr>
              <a:t>.</a:t>
            </a:r>
            <a:endParaRPr lang="ru-RU" sz="5400" dirty="0">
              <a:solidFill>
                <a:srgbClr val="C1752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46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2643206" cy="10001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364" y="1500174"/>
            <a:ext cx="4429156" cy="1214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Перенос слова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24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800000"/>
                </a:solidFill>
              </a:rPr>
              <a:t>Отгадайте загадки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824" y="1052513"/>
            <a:ext cx="5106994" cy="2232025"/>
          </a:xfrm>
          <a:solidFill>
            <a:schemeClr val="bg1"/>
          </a:solidFill>
          <a:ln w="38100">
            <a:solidFill>
              <a:srgbClr val="990000"/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 куст, а с листочками,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Не рубашка, а сшита,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Не человек, а рассказывает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716463" y="3573463"/>
            <a:ext cx="3816350" cy="11080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 smtClean="0">
                <a:solidFill>
                  <a:srgbClr val="000066"/>
                </a:solidFill>
              </a:rPr>
              <a:t>кн</a:t>
            </a:r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r>
              <a:rPr lang="ru-RU" sz="6600" b="1" dirty="0" smtClean="0">
                <a:solidFill>
                  <a:srgbClr val="002060"/>
                </a:solidFill>
              </a:rPr>
              <a:t>г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000066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786446" y="3500438"/>
            <a:ext cx="719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cs typeface="Arial" charset="0"/>
              </a:rPr>
              <a:t>/</a:t>
            </a: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0" y="5300663"/>
            <a:ext cx="9144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Какое правило нужно знать, чтобы перенести это слово с одной строки на другую?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468313" y="3573463"/>
            <a:ext cx="3816350" cy="11080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 err="1" smtClean="0">
                <a:solidFill>
                  <a:srgbClr val="000066"/>
                </a:solidFill>
              </a:rPr>
              <a:t>кн</a:t>
            </a:r>
            <a:r>
              <a:rPr lang="ru-RU" sz="6600" b="1" dirty="0" err="1" smtClean="0">
                <a:solidFill>
                  <a:srgbClr val="FF0000"/>
                </a:solidFill>
              </a:rPr>
              <a:t>и</a:t>
            </a:r>
            <a:r>
              <a:rPr lang="ru-RU" sz="6600" b="1" dirty="0" err="1" smtClean="0">
                <a:solidFill>
                  <a:srgbClr val="000066"/>
                </a:solidFill>
              </a:rPr>
              <a:t>-г</a:t>
            </a:r>
            <a:r>
              <a:rPr lang="ru-RU" sz="6600" b="1" dirty="0" err="1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0" y="5300663"/>
            <a:ext cx="9144000" cy="1372683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3200" b="1" dirty="0">
                <a:solidFill>
                  <a:srgbClr val="800000"/>
                </a:solidFill>
              </a:rPr>
              <a:t>Запомните!</a:t>
            </a:r>
            <a:r>
              <a:rPr lang="ru-RU" sz="3200" b="1" dirty="0">
                <a:solidFill>
                  <a:srgbClr val="000066"/>
                </a:solidFill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200" b="1" dirty="0" smtClean="0">
                <a:solidFill>
                  <a:srgbClr val="000066"/>
                </a:solidFill>
              </a:rPr>
              <a:t>Слово переносится с одной строки на другую по слогам!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11" name="Picture 2" descr="http://allphoto.in.ua/photo/46/es2476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85794"/>
            <a:ext cx="3191955" cy="25670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  <p:bldP spid="71689" grpId="0"/>
      <p:bldP spid="71703" grpId="0" animBg="1"/>
      <p:bldP spid="71704" grpId="0" animBg="1"/>
      <p:bldP spid="717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800000"/>
                </a:solidFill>
              </a:rPr>
              <a:t>Отгадайте загадки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824" y="1052513"/>
            <a:ext cx="5392745" cy="2232025"/>
          </a:xfrm>
          <a:solidFill>
            <a:schemeClr val="bg1"/>
          </a:solidFill>
          <a:ln w="38100">
            <a:solidFill>
              <a:srgbClr val="990000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Он стоит в углу у стенки.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Ох, огромный он на вид,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Но он вовсе не наказан.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Мама вещи в нём хранит.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716463" y="3573463"/>
            <a:ext cx="3816350" cy="11080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 smtClean="0">
                <a:solidFill>
                  <a:srgbClr val="000066"/>
                </a:solidFill>
              </a:rPr>
              <a:t>шк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r>
              <a:rPr lang="ru-RU" sz="6600" b="1" dirty="0" smtClean="0">
                <a:solidFill>
                  <a:srgbClr val="000066"/>
                </a:solidFill>
              </a:rPr>
              <a:t>ф</a:t>
            </a:r>
            <a:endParaRPr lang="ru-RU" sz="6600" b="1" dirty="0">
              <a:solidFill>
                <a:srgbClr val="000066"/>
              </a:solidFill>
            </a:endParaRP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0" y="5300663"/>
            <a:ext cx="9144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Какое правило нужно знать, чтобы перенести это слово с одной строки на другую?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468313" y="3573463"/>
            <a:ext cx="3816350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 smtClean="0">
                <a:solidFill>
                  <a:srgbClr val="000066"/>
                </a:solidFill>
              </a:rPr>
              <a:t>шк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r>
              <a:rPr lang="ru-RU" sz="6600" b="1" dirty="0" smtClean="0">
                <a:solidFill>
                  <a:srgbClr val="000066"/>
                </a:solidFill>
              </a:rPr>
              <a:t>ф</a:t>
            </a:r>
            <a:endParaRPr lang="ru-RU" sz="6600" b="1" dirty="0">
              <a:solidFill>
                <a:srgbClr val="000066"/>
              </a:solidFill>
            </a:endParaRP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0" y="5300663"/>
            <a:ext cx="9144000" cy="1036181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3200" b="1" dirty="0">
                <a:solidFill>
                  <a:srgbClr val="800000"/>
                </a:solidFill>
              </a:rPr>
              <a:t>Запомните!</a:t>
            </a:r>
            <a:r>
              <a:rPr lang="ru-RU" sz="3200" b="1" dirty="0">
                <a:solidFill>
                  <a:srgbClr val="000066"/>
                </a:solidFill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200" b="1" dirty="0" smtClean="0">
                <a:solidFill>
                  <a:srgbClr val="000066"/>
                </a:solidFill>
              </a:rPr>
              <a:t>Слова, которые имеют один слог не переносят!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43010" name="Picture 2" descr="Загадки про шка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19644"/>
            <a:ext cx="1857388" cy="29950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  <p:bldP spid="71703" grpId="0" animBg="1"/>
      <p:bldP spid="71704" grpId="0" animBg="1"/>
      <p:bldP spid="7170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1656</TotalTime>
  <Words>314</Words>
  <PresentationFormat>Экран (4:3)</PresentationFormat>
  <Paragraphs>75</Paragraphs>
  <Slides>13</Slides>
  <Notes>3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Чистописание</vt:lpstr>
      <vt:lpstr>Слайд 3</vt:lpstr>
      <vt:lpstr>Слайд 4</vt:lpstr>
      <vt:lpstr>Слайд 5</vt:lpstr>
      <vt:lpstr>Слайд 6</vt:lpstr>
      <vt:lpstr>Тема урока: </vt:lpstr>
      <vt:lpstr>Отгадайте загадки</vt:lpstr>
      <vt:lpstr>Отгадайте загадки</vt:lpstr>
      <vt:lpstr>Отгадайте загадки</vt:lpstr>
      <vt:lpstr>Отгадайте загадки</vt:lpstr>
      <vt:lpstr>Отгадайте загадку</vt:lpstr>
      <vt:lpstr>Отгадайте загадку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Чистописание</dc:title>
  <dc:creator>liuda</dc:creator>
  <cp:lastModifiedBy>liuda</cp:lastModifiedBy>
  <cp:revision>89</cp:revision>
  <dcterms:created xsi:type="dcterms:W3CDTF">2015-10-10T17:40:02Z</dcterms:created>
  <dcterms:modified xsi:type="dcterms:W3CDTF">2015-11-15T16:50:28Z</dcterms:modified>
</cp:coreProperties>
</file>