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3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620688"/>
            <a:ext cx="6512511" cy="1143000"/>
          </a:xfrm>
        </p:spPr>
        <p:txBody>
          <a:bodyPr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Повторение по синтаксису.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26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548680"/>
            <a:ext cx="6512511" cy="1143000"/>
          </a:xfrm>
        </p:spPr>
        <p:txBody>
          <a:bodyPr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Языковая разминка.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Письмо по памяти.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725730"/>
            <a:ext cx="4572000" cy="183960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i="1" dirty="0">
                <a:solidFill>
                  <a:srgbClr val="2E74B5"/>
                </a:solidFill>
                <a:latin typeface="Times New Roman"/>
                <a:ea typeface="Times New Roman"/>
              </a:rPr>
              <a:t>Возьму я в руки карандаш</a:t>
            </a:r>
            <a:endParaRPr lang="ru-RU" sz="2000" dirty="0">
              <a:latin typeface="Calibri"/>
              <a:ea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i="1" dirty="0">
                <a:solidFill>
                  <a:srgbClr val="2E74B5"/>
                </a:solidFill>
                <a:latin typeface="Times New Roman"/>
                <a:ea typeface="Times New Roman"/>
              </a:rPr>
              <a:t>И нарисую дождик,</a:t>
            </a:r>
            <a:endParaRPr lang="ru-RU" sz="2000" dirty="0">
              <a:latin typeface="Calibri"/>
              <a:ea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i="1" dirty="0">
                <a:solidFill>
                  <a:srgbClr val="2E74B5"/>
                </a:solidFill>
                <a:latin typeface="Times New Roman"/>
                <a:ea typeface="Times New Roman"/>
              </a:rPr>
              <a:t>И солнышко, и домик наш.</a:t>
            </a:r>
            <a:endParaRPr lang="ru-RU" sz="2000" dirty="0">
              <a:latin typeface="Calibri"/>
              <a:ea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i="1" dirty="0">
                <a:solidFill>
                  <a:srgbClr val="2E74B5"/>
                </a:solidFill>
                <a:latin typeface="Times New Roman"/>
                <a:ea typeface="Times New Roman"/>
              </a:rPr>
              <a:t>Ура! Ведь я художник.</a:t>
            </a:r>
            <a:endParaRPr lang="ru-RU" sz="2000" dirty="0">
              <a:latin typeface="Calibri"/>
              <a:ea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</a:rPr>
              <a:t>(</a:t>
            </a:r>
            <a:r>
              <a:rPr lang="ru-RU" sz="2000" i="1" dirty="0">
                <a:latin typeface="Times New Roman"/>
                <a:ea typeface="Times New Roman"/>
              </a:rPr>
              <a:t>Из журнала «А почему?»</a:t>
            </a:r>
            <a:r>
              <a:rPr lang="ru-RU" sz="2000" dirty="0">
                <a:latin typeface="Times New Roman"/>
                <a:ea typeface="Times New Roman"/>
              </a:rPr>
              <a:t>)</a:t>
            </a:r>
            <a:endParaRPr lang="ru-RU" sz="2000" dirty="0">
              <a:effectLst/>
              <a:latin typeface="Calibri"/>
              <a:ea typeface="Calibri"/>
            </a:endParaRPr>
          </a:p>
        </p:txBody>
      </p:sp>
      <p:pic>
        <p:nvPicPr>
          <p:cNvPr id="1026" name="Picture 2" descr="http://4.bp.blogspot.com/-g6sKJ-ycNxY/UyBViZOXInI/AAAAAAAAA4Y/NUVWPQCfawE/s1600/69741003_da14178e3f75f611a17faf451e9_pre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585" y="1721716"/>
            <a:ext cx="3267136" cy="2558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1293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548680"/>
            <a:ext cx="6512511" cy="1143000"/>
          </a:xfrm>
        </p:spPr>
        <p:txBody>
          <a:bodyPr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Языковая разминка.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Письмо по памяти.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725730"/>
            <a:ext cx="4572000" cy="183960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i="1" dirty="0">
                <a:solidFill>
                  <a:srgbClr val="2E74B5"/>
                </a:solidFill>
                <a:latin typeface="Times New Roman"/>
                <a:ea typeface="Times New Roman"/>
              </a:rPr>
              <a:t>Возьму я в руки карандаш</a:t>
            </a:r>
            <a:endParaRPr lang="ru-RU" sz="2000" dirty="0">
              <a:latin typeface="Calibri"/>
              <a:ea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i="1" dirty="0">
                <a:solidFill>
                  <a:srgbClr val="2E74B5"/>
                </a:solidFill>
                <a:latin typeface="Times New Roman"/>
                <a:ea typeface="Times New Roman"/>
              </a:rPr>
              <a:t>И нарисую дождик,</a:t>
            </a:r>
            <a:endParaRPr lang="ru-RU" sz="2000" dirty="0">
              <a:latin typeface="Calibri"/>
              <a:ea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i="1" dirty="0">
                <a:solidFill>
                  <a:srgbClr val="2E74B5"/>
                </a:solidFill>
                <a:latin typeface="Times New Roman"/>
                <a:ea typeface="Times New Roman"/>
              </a:rPr>
              <a:t>И солнышко, и домик наш.</a:t>
            </a:r>
            <a:endParaRPr lang="ru-RU" sz="2000" dirty="0">
              <a:latin typeface="Calibri"/>
              <a:ea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i="1" dirty="0">
                <a:solidFill>
                  <a:srgbClr val="2E74B5"/>
                </a:solidFill>
                <a:latin typeface="Times New Roman"/>
                <a:ea typeface="Times New Roman"/>
              </a:rPr>
              <a:t>Ура! Ведь я художник.</a:t>
            </a:r>
            <a:endParaRPr lang="ru-RU" sz="2000" dirty="0">
              <a:latin typeface="Calibri"/>
              <a:ea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</a:rPr>
              <a:t>(</a:t>
            </a:r>
            <a:r>
              <a:rPr lang="ru-RU" sz="2000" i="1" dirty="0">
                <a:latin typeface="Times New Roman"/>
                <a:ea typeface="Times New Roman"/>
              </a:rPr>
              <a:t>Из журнала «А почему?»</a:t>
            </a:r>
            <a:r>
              <a:rPr lang="ru-RU" sz="2000" dirty="0">
                <a:latin typeface="Times New Roman"/>
                <a:ea typeface="Times New Roman"/>
              </a:rPr>
              <a:t>)</a:t>
            </a:r>
            <a:endParaRPr lang="ru-RU" sz="2000" dirty="0">
              <a:effectLst/>
              <a:latin typeface="Calibri"/>
              <a:ea typeface="Calibri"/>
            </a:endParaRPr>
          </a:p>
        </p:txBody>
      </p:sp>
      <p:pic>
        <p:nvPicPr>
          <p:cNvPr id="1026" name="Picture 2" descr="http://4.bp.blogspot.com/-g6sKJ-ycNxY/UyBViZOXInI/AAAAAAAAA4Y/NUVWPQCfawE/s1600/69741003_da14178e3f75f611a17faf451e9_pre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725730"/>
            <a:ext cx="3267136" cy="2558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043608" y="4653136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>
                <a:latin typeface="Times New Roman"/>
                <a:ea typeface="Times New Roman"/>
              </a:rPr>
              <a:t>2. </a:t>
            </a:r>
            <a:r>
              <a:rPr lang="ru-RU" sz="2000" dirty="0">
                <a:latin typeface="Times New Roman"/>
                <a:ea typeface="Calibri"/>
              </a:rPr>
              <a:t>– </a:t>
            </a:r>
            <a:r>
              <a:rPr lang="ru-RU" sz="2000" dirty="0">
                <a:latin typeface="Times New Roman"/>
                <a:ea typeface="Times New Roman"/>
              </a:rPr>
              <a:t>В первом предложении найти однородные члены, выполнить схему предложения:</a:t>
            </a:r>
            <a:endParaRPr lang="ru-RU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5949280"/>
            <a:ext cx="5312590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692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332656"/>
            <a:ext cx="4572000" cy="183960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i="1" dirty="0">
                <a:solidFill>
                  <a:srgbClr val="2E74B5"/>
                </a:solidFill>
                <a:latin typeface="Times New Roman"/>
                <a:ea typeface="Times New Roman"/>
              </a:rPr>
              <a:t>Возьму я в руки карандаш</a:t>
            </a:r>
            <a:endParaRPr lang="ru-RU" sz="2000" dirty="0">
              <a:latin typeface="Calibri"/>
              <a:ea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i="1" dirty="0">
                <a:solidFill>
                  <a:srgbClr val="2E74B5"/>
                </a:solidFill>
                <a:latin typeface="Times New Roman"/>
                <a:ea typeface="Times New Roman"/>
              </a:rPr>
              <a:t>И нарисую дождик,</a:t>
            </a:r>
            <a:endParaRPr lang="ru-RU" sz="2000" dirty="0">
              <a:latin typeface="Calibri"/>
              <a:ea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i="1" dirty="0">
                <a:solidFill>
                  <a:srgbClr val="2E74B5"/>
                </a:solidFill>
                <a:latin typeface="Times New Roman"/>
                <a:ea typeface="Times New Roman"/>
              </a:rPr>
              <a:t>И солнышко, и домик наш.</a:t>
            </a:r>
            <a:endParaRPr lang="ru-RU" sz="2000" dirty="0">
              <a:latin typeface="Calibri"/>
              <a:ea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i="1" dirty="0">
                <a:solidFill>
                  <a:srgbClr val="2E74B5"/>
                </a:solidFill>
                <a:latin typeface="Times New Roman"/>
                <a:ea typeface="Times New Roman"/>
              </a:rPr>
              <a:t>Ура! Ведь я художник.</a:t>
            </a:r>
            <a:endParaRPr lang="ru-RU" sz="2000" dirty="0">
              <a:latin typeface="Calibri"/>
              <a:ea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</a:rPr>
              <a:t>(</a:t>
            </a:r>
            <a:r>
              <a:rPr lang="ru-RU" sz="2000" i="1" dirty="0">
                <a:latin typeface="Times New Roman"/>
                <a:ea typeface="Times New Roman"/>
              </a:rPr>
              <a:t>Из журнала «А почему?»</a:t>
            </a:r>
            <a:r>
              <a:rPr lang="ru-RU" sz="2000" dirty="0">
                <a:latin typeface="Times New Roman"/>
                <a:ea typeface="Times New Roman"/>
              </a:rPr>
              <a:t>)</a:t>
            </a:r>
            <a:endParaRPr lang="ru-RU" sz="2000" dirty="0">
              <a:effectLst/>
              <a:latin typeface="Calibri"/>
              <a:ea typeface="Calibri"/>
            </a:endParaRPr>
          </a:p>
        </p:txBody>
      </p:sp>
      <p:pic>
        <p:nvPicPr>
          <p:cNvPr id="1026" name="Picture 2" descr="http://4.bp.blogspot.com/-g6sKJ-ycNxY/UyBViZOXInI/AAAAAAAAA4Y/NUVWPQCfawE/s1600/69741003_da14178e3f75f611a17faf451e9_pre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5608" y="332656"/>
            <a:ext cx="3267136" cy="2558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2313909"/>
            <a:ext cx="5256584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latin typeface="Times New Roman"/>
                <a:ea typeface="Times New Roman"/>
              </a:rPr>
              <a:t>3.</a:t>
            </a:r>
            <a:r>
              <a:rPr lang="ru-RU" sz="2000" dirty="0" smtClean="0">
                <a:latin typeface="Times New Roman"/>
                <a:ea typeface="Times New Roman"/>
              </a:rPr>
              <a:t>Назовите </a:t>
            </a:r>
            <a:r>
              <a:rPr lang="ru-RU" sz="2000" dirty="0">
                <a:latin typeface="Times New Roman"/>
                <a:ea typeface="Times New Roman"/>
              </a:rPr>
              <a:t>части речи, которых нет в стихотворении. Запишите слова этих частей речи.</a:t>
            </a:r>
            <a:endParaRPr lang="ru-RU" sz="2000" dirty="0">
              <a:effectLst/>
              <a:latin typeface="Calibri"/>
              <a:ea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0975" y="3468071"/>
            <a:ext cx="5939145" cy="871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Times New Roman"/>
                <a:ea typeface="Times New Roman"/>
              </a:rPr>
              <a:t>4. </a:t>
            </a:r>
            <a:r>
              <a:rPr lang="ru-RU" sz="2000" dirty="0">
                <a:latin typeface="Times New Roman"/>
                <a:ea typeface="Calibri"/>
              </a:rPr>
              <a:t>– </a:t>
            </a:r>
            <a:r>
              <a:rPr lang="ru-RU" sz="2000" dirty="0">
                <a:latin typeface="Times New Roman"/>
                <a:ea typeface="Times New Roman"/>
              </a:rPr>
              <a:t>Разбор по составу слов, которые имеют одинаковый </a:t>
            </a:r>
            <a:r>
              <a:rPr lang="ru-RU" sz="2000" dirty="0" smtClean="0">
                <a:latin typeface="Times New Roman"/>
                <a:ea typeface="Times New Roman"/>
              </a:rPr>
              <a:t>суффикс:   </a:t>
            </a:r>
            <a:r>
              <a:rPr lang="ru-RU" sz="2400" dirty="0" smtClean="0">
                <a:latin typeface="Times New Roman"/>
                <a:ea typeface="Times New Roman"/>
              </a:rPr>
              <a:t>домик,    дождик</a:t>
            </a:r>
            <a:endParaRPr lang="ru-RU" sz="2400" dirty="0">
              <a:effectLst/>
              <a:latin typeface="Calibri"/>
              <a:ea typeface="Calibri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3752" y="4437112"/>
            <a:ext cx="41935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/>
                <a:ea typeface="Times New Roman"/>
              </a:rPr>
              <a:t>– Какое </a:t>
            </a:r>
            <a:r>
              <a:rPr lang="ru-RU" sz="2000" dirty="0">
                <a:latin typeface="Times New Roman"/>
                <a:ea typeface="Times New Roman"/>
              </a:rPr>
              <a:t>значение</a:t>
            </a:r>
            <a:r>
              <a:rPr lang="ru-RU" dirty="0">
                <a:latin typeface="Times New Roman"/>
                <a:ea typeface="Times New Roman"/>
              </a:rPr>
              <a:t> вносит суффикс -</a:t>
            </a:r>
            <a:r>
              <a:rPr lang="ru-RU" i="1" dirty="0" err="1">
                <a:solidFill>
                  <a:srgbClr val="000080"/>
                </a:solidFill>
                <a:latin typeface="Times New Roman"/>
                <a:ea typeface="Times New Roman"/>
              </a:rPr>
              <a:t>ик</a:t>
            </a:r>
            <a:r>
              <a:rPr lang="ru-RU" i="1" dirty="0">
                <a:latin typeface="Times New Roman"/>
                <a:ea typeface="Times New Roman"/>
              </a:rPr>
              <a:t>-</a:t>
            </a:r>
            <a:r>
              <a:rPr lang="ru-RU" dirty="0">
                <a:latin typeface="Times New Roman"/>
                <a:ea typeface="Times New Roman"/>
              </a:rPr>
              <a:t>?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48841" y="4379214"/>
            <a:ext cx="27825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latin typeface="Times New Roman"/>
                <a:ea typeface="Times New Roman"/>
              </a:rPr>
              <a:t>А в слове </a:t>
            </a:r>
            <a:r>
              <a:rPr lang="ru-RU" sz="2400" i="1" dirty="0">
                <a:solidFill>
                  <a:srgbClr val="000080"/>
                </a:solidFill>
                <a:latin typeface="Times New Roman"/>
                <a:ea typeface="Times New Roman"/>
              </a:rPr>
              <a:t>дождевик</a:t>
            </a:r>
            <a:r>
              <a:rPr lang="ru-RU" sz="2000" dirty="0">
                <a:latin typeface="Times New Roman"/>
                <a:ea typeface="Times New Roman"/>
              </a:rPr>
              <a:t>? 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432391" y="4917236"/>
            <a:ext cx="2707729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(Предмет: одежда, плащ</a:t>
            </a:r>
            <a:r>
              <a:rPr lang="ru-RU" i="1" dirty="0">
                <a:latin typeface="Times New Roman"/>
                <a:ea typeface="Times New Roman"/>
              </a:rPr>
              <a:t>.</a:t>
            </a:r>
            <a:r>
              <a:rPr lang="ru-RU" dirty="0">
                <a:latin typeface="Times New Roman"/>
                <a:ea typeface="Times New Roman"/>
              </a:rPr>
              <a:t>)</a:t>
            </a:r>
            <a:endParaRPr lang="ru-RU" sz="1400" dirty="0">
              <a:effectLst/>
              <a:latin typeface="Calibri"/>
              <a:ea typeface="Calibri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3752" y="5328118"/>
            <a:ext cx="762262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Times New Roman"/>
                <a:ea typeface="Times New Roman"/>
              </a:rPr>
              <a:t>5. </a:t>
            </a:r>
            <a:r>
              <a:rPr lang="ru-RU" sz="2000" dirty="0">
                <a:latin typeface="Times New Roman"/>
                <a:ea typeface="Calibri"/>
              </a:rPr>
              <a:t>– </a:t>
            </a:r>
            <a:r>
              <a:rPr lang="ru-RU" sz="2000" dirty="0">
                <a:latin typeface="Times New Roman"/>
                <a:ea typeface="Times New Roman"/>
              </a:rPr>
              <a:t>Найдите и подчеркните в словах орфограмму-непроверяемую букву гласного в корне слова. Запишите ещё 2–3 слова на эту тему.</a:t>
            </a:r>
            <a:endParaRPr lang="ru-RU" sz="2000" dirty="0">
              <a:effectLst/>
              <a:latin typeface="Calibri"/>
              <a:ea typeface="Calibri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8098" y="6021288"/>
            <a:ext cx="8664645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</a:rPr>
              <a:t>(</a:t>
            </a:r>
            <a:r>
              <a:rPr lang="ru-RU" sz="2400" i="1" dirty="0">
                <a:solidFill>
                  <a:srgbClr val="000080"/>
                </a:solidFill>
                <a:latin typeface="Times New Roman"/>
                <a:ea typeface="Times New Roman"/>
              </a:rPr>
              <a:t>Карандаш, нарисую, портрет, фломастер, пейзаж</a:t>
            </a:r>
            <a:r>
              <a:rPr lang="ru-RU" i="1" dirty="0">
                <a:latin typeface="Times New Roman"/>
                <a:ea typeface="Times New Roman"/>
              </a:rPr>
              <a:t>.</a:t>
            </a:r>
            <a:r>
              <a:rPr lang="ru-RU" dirty="0">
                <a:latin typeface="Times New Roman"/>
                <a:ea typeface="Times New Roman"/>
              </a:rPr>
              <a:t>)</a:t>
            </a:r>
            <a:endParaRPr lang="ru-RU" sz="1400" dirty="0">
              <a:effectLst/>
              <a:latin typeface="Calibri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3290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24936" cy="1512168"/>
          </a:xfrm>
        </p:spPr>
        <p:txBody>
          <a:bodyPr/>
          <a:lstStyle/>
          <a:p>
            <a:pPr algn="l"/>
            <a:r>
              <a:rPr lang="ru-RU" sz="2400" dirty="0" smtClean="0"/>
              <a:t>Найдите лишнее слово.</a:t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Существительное, наречие, глагол, прилагательное, сказуемое, местоимение,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988840"/>
            <a:ext cx="610242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</a:rPr>
              <a:t>Сказуемое – это член предложения, все остальные названия – части речи.)</a:t>
            </a:r>
            <a:endParaRPr lang="ru-RU" sz="2000" dirty="0">
              <a:effectLst/>
              <a:latin typeface="Calibri"/>
              <a:ea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789059"/>
            <a:ext cx="78488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/>
                <a:ea typeface="Times New Roman"/>
              </a:rPr>
              <a:t>Определите тему урока повторения на основе этого «лишнего» слова (ключевого для урока) и предложенной схемы </a:t>
            </a:r>
            <a:endParaRPr lang="ru-RU" sz="2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94" y="3545252"/>
            <a:ext cx="8585411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1519" y="4481356"/>
            <a:ext cx="85854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/>
                <a:ea typeface="Times New Roman"/>
              </a:rPr>
              <a:t>Составьте предложение по схеме, которая помогла определить тему урока.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19147" y="4935312"/>
            <a:ext cx="49388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>
                <a:solidFill>
                  <a:srgbClr val="000080"/>
                </a:solidFill>
                <a:latin typeface="Times New Roman"/>
                <a:ea typeface="Times New Roman"/>
              </a:rPr>
              <a:t>Старенькая бабушка встаёт рано</a:t>
            </a:r>
            <a:r>
              <a:rPr lang="ru-RU" sz="2400" i="1" dirty="0" smtClean="0">
                <a:latin typeface="Times New Roman"/>
                <a:ea typeface="Times New Roman"/>
              </a:rPr>
              <a:t>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5396977"/>
            <a:ext cx="6462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/>
                <a:ea typeface="Times New Roman"/>
              </a:rPr>
              <a:t>Назовите все словосочетания в предложении.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828653" y="5376202"/>
            <a:ext cx="4209742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i="1" dirty="0">
                <a:solidFill>
                  <a:srgbClr val="000080"/>
                </a:solidFill>
                <a:latin typeface="Times New Roman"/>
                <a:ea typeface="Times New Roman"/>
              </a:rPr>
              <a:t>Старенькая бабушка, встаёт</a:t>
            </a:r>
            <a:r>
              <a:rPr lang="ru-RU" sz="2000" i="1" dirty="0">
                <a:latin typeface="Times New Roman"/>
                <a:ea typeface="Times New Roman"/>
              </a:rPr>
              <a:t> </a:t>
            </a:r>
            <a:r>
              <a:rPr lang="ru-RU" sz="2000" i="1" dirty="0">
                <a:solidFill>
                  <a:srgbClr val="000080"/>
                </a:solidFill>
                <a:latin typeface="Times New Roman"/>
                <a:ea typeface="Times New Roman"/>
              </a:rPr>
              <a:t>рано</a:t>
            </a:r>
            <a:r>
              <a:rPr lang="ru-RU" sz="2000" dirty="0">
                <a:latin typeface="Times New Roman"/>
                <a:ea typeface="Times New Roman"/>
              </a:rPr>
              <a:t>.)</a:t>
            </a:r>
            <a:endParaRPr lang="ru-RU" sz="2000" dirty="0">
              <a:effectLst/>
              <a:latin typeface="Calibri"/>
              <a:ea typeface="Calibri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0516" y="5833962"/>
            <a:ext cx="2640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/>
                <a:ea typeface="Times New Roman"/>
              </a:rPr>
              <a:t>Что такое </a:t>
            </a:r>
            <a:r>
              <a:rPr lang="ru-RU" dirty="0">
                <a:solidFill>
                  <a:srgbClr val="FF0000"/>
                </a:solidFill>
                <a:latin typeface="Times New Roman"/>
                <a:ea typeface="Times New Roman"/>
              </a:rPr>
              <a:t>предложение</a:t>
            </a:r>
            <a:r>
              <a:rPr lang="ru-RU" dirty="0">
                <a:latin typeface="Times New Roman"/>
                <a:ea typeface="Times New Roman"/>
              </a:rPr>
              <a:t>?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75855" y="5809822"/>
            <a:ext cx="558884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  <a:latin typeface="Times New Roman"/>
                <a:ea typeface="Times New Roman"/>
              </a:rPr>
              <a:t>Это группа слов, связанных по смыслу и грамматически, которая выражает законченную мысль.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66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548680"/>
            <a:ext cx="6512511" cy="1512168"/>
          </a:xfrm>
        </p:spPr>
        <p:txBody>
          <a:bodyPr/>
          <a:lstStyle/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Times New Roman"/>
              </a:rPr>
              <a:t>– Вспомните, что изучают фонетика, графика, морфология, словообразование?</a:t>
            </a:r>
            <a:r>
              <a:rPr lang="ru-RU" sz="1800" dirty="0" smtClean="0">
                <a:effectLst/>
                <a:latin typeface="Calibri"/>
                <a:ea typeface="Calibri"/>
              </a:rPr>
              <a:t/>
            </a:r>
            <a:br>
              <a:rPr lang="ru-RU" sz="1800" dirty="0" smtClean="0">
                <a:effectLst/>
                <a:latin typeface="Calibri"/>
                <a:ea typeface="Calibri"/>
              </a:rPr>
            </a:br>
            <a:r>
              <a:rPr lang="ru-RU" sz="2400" dirty="0" smtClean="0">
                <a:effectLst/>
                <a:latin typeface="Times New Roman"/>
                <a:ea typeface="Times New Roman"/>
              </a:rPr>
              <a:t>– Что изучает синтаксис?</a:t>
            </a:r>
            <a:r>
              <a:rPr lang="ru-RU" sz="1800" dirty="0" smtClean="0">
                <a:effectLst/>
                <a:latin typeface="Calibri"/>
                <a:ea typeface="Calibri"/>
              </a:rPr>
              <a:t/>
            </a:r>
            <a:br>
              <a:rPr lang="ru-RU" sz="1800" dirty="0" smtClean="0">
                <a:effectLst/>
                <a:latin typeface="Calibri"/>
                <a:ea typeface="Calibri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844824"/>
            <a:ext cx="864096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/>
                <a:ea typeface="Times New Roman"/>
              </a:rPr>
              <a:t>– Прочитайте определение на с. 37. </a:t>
            </a:r>
            <a:endParaRPr lang="ru-RU" dirty="0" smtClean="0">
              <a:latin typeface="Times New Roman"/>
              <a:ea typeface="Times New Roman"/>
            </a:endParaRPr>
          </a:p>
          <a:p>
            <a:r>
              <a:rPr lang="ru-RU" sz="2000" dirty="0" smtClean="0">
                <a:latin typeface="Times New Roman"/>
                <a:ea typeface="Times New Roman"/>
              </a:rPr>
              <a:t>Назовите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и выпишите ключевые слова из этого определения.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95736" y="2521932"/>
            <a:ext cx="4608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FF0000"/>
                </a:solidFill>
                <a:latin typeface="Times New Roman"/>
                <a:ea typeface="Times New Roman"/>
              </a:rPr>
              <a:t>Предложение, сочетание </a:t>
            </a:r>
            <a:r>
              <a:rPr lang="ru-RU" sz="24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слов.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3018118"/>
            <a:ext cx="3112390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Работа в </a:t>
            </a:r>
            <a:r>
              <a:rPr lang="ru-RU" b="1" dirty="0" smtClean="0">
                <a:latin typeface="Times New Roman"/>
                <a:ea typeface="Times New Roman"/>
              </a:rPr>
              <a:t>учебнике . </a:t>
            </a:r>
            <a:r>
              <a:rPr lang="ru-RU" i="1" dirty="0" smtClean="0">
                <a:latin typeface="Times New Roman"/>
                <a:ea typeface="Times New Roman"/>
              </a:rPr>
              <a:t>Упр</a:t>
            </a:r>
            <a:r>
              <a:rPr lang="ru-RU" i="1" dirty="0">
                <a:latin typeface="Times New Roman"/>
                <a:ea typeface="Times New Roman"/>
              </a:rPr>
              <a:t>. 40 </a:t>
            </a:r>
            <a:r>
              <a:rPr lang="ru-RU" b="1" dirty="0" smtClean="0">
                <a:latin typeface="Times New Roman"/>
                <a:ea typeface="Times New Roman"/>
              </a:rPr>
              <a:t>.</a:t>
            </a:r>
            <a:endParaRPr lang="ru-RU" sz="1400" dirty="0">
              <a:effectLst/>
              <a:latin typeface="Calibri"/>
              <a:ea typeface="Calibri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7" y="3789040"/>
            <a:ext cx="9112424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73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424936" cy="1080120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effectLst/>
                <a:latin typeface="Times New Roman"/>
                <a:ea typeface="Times New Roman"/>
              </a:rPr>
              <a:t>– Составьте из слов предложения, а затем текст, и вы узнаете, кого называют «морскими канарейками».</a:t>
            </a:r>
            <a:r>
              <a:rPr lang="ru-RU" sz="1800" dirty="0">
                <a:effectLst/>
                <a:latin typeface="Calibri"/>
                <a:ea typeface="Calibri"/>
              </a:rPr>
              <a:t/>
            </a:r>
            <a:br>
              <a:rPr lang="ru-RU" sz="1800" dirty="0">
                <a:effectLst/>
                <a:latin typeface="Calibri"/>
                <a:ea typeface="Calibri"/>
              </a:rPr>
            </a:b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340768"/>
            <a:ext cx="8568952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Киты, это, белые, белухи. Льды, воду, и, любят, чистую, они. Свистеть, и, стонать, глухо, хрюкать, громко, могут, морские, эти, животные. Плач, звуки, их, ребёнка, напоминают, флейте, удары, на, колокола, игру. За, канарейками, это, морскими, белух, прозвали. Появилось, «ревёт, как, белуга», языке, в, выражение, русском.  </a:t>
            </a:r>
            <a:endParaRPr lang="ru-RU" sz="2000" b="1" dirty="0">
              <a:solidFill>
                <a:srgbClr val="C00000"/>
              </a:solidFill>
              <a:effectLst/>
              <a:latin typeface="Calibri"/>
              <a:ea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78303" y="3223559"/>
            <a:ext cx="2187394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i="1" dirty="0">
                <a:solidFill>
                  <a:srgbClr val="2E74B5"/>
                </a:solidFill>
                <a:latin typeface="Times New Roman"/>
                <a:ea typeface="Times New Roman"/>
              </a:rPr>
              <a:t>Морские канарейки</a:t>
            </a:r>
            <a:endParaRPr lang="ru-RU" sz="1400" dirty="0">
              <a:effectLst/>
              <a:latin typeface="Calibri"/>
              <a:ea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2839" y="3659780"/>
            <a:ext cx="2911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>
                <a:solidFill>
                  <a:srgbClr val="2E74B5"/>
                </a:solidFill>
                <a:latin typeface="Times New Roman"/>
                <a:ea typeface="Times New Roman"/>
              </a:rPr>
              <a:t>Белухи – это белые киты</a:t>
            </a:r>
            <a:r>
              <a:rPr lang="ru-RU" i="1" dirty="0">
                <a:solidFill>
                  <a:srgbClr val="2E74B5"/>
                </a:solidFill>
                <a:latin typeface="Times New Roman"/>
                <a:ea typeface="Times New Roman"/>
              </a:rPr>
              <a:t>.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72476" y="3634441"/>
            <a:ext cx="39253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rgbClr val="2E74B5"/>
                </a:solidFill>
                <a:latin typeface="Times New Roman"/>
                <a:ea typeface="Times New Roman"/>
              </a:rPr>
              <a:t>Они любят чистую воду и льды. 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4003773"/>
            <a:ext cx="84249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rgbClr val="2E74B5"/>
                </a:solidFill>
                <a:latin typeface="Times New Roman"/>
                <a:ea typeface="Times New Roman"/>
              </a:rPr>
              <a:t>Эти морские</a:t>
            </a:r>
            <a:r>
              <a:rPr lang="ru-RU" sz="2000" b="1" i="1" dirty="0">
                <a:latin typeface="Times New Roman"/>
                <a:ea typeface="Times New Roman"/>
              </a:rPr>
              <a:t> </a:t>
            </a:r>
            <a:r>
              <a:rPr lang="ru-RU" sz="2000" b="1" i="1" dirty="0">
                <a:solidFill>
                  <a:srgbClr val="2E74B5"/>
                </a:solidFill>
                <a:latin typeface="Times New Roman"/>
                <a:ea typeface="Times New Roman"/>
              </a:rPr>
              <a:t>животные могут громко хрюкать, глухо стонать и свистеть</a:t>
            </a:r>
            <a:r>
              <a:rPr lang="ru-RU" i="1" dirty="0">
                <a:solidFill>
                  <a:srgbClr val="2E74B5"/>
                </a:solidFill>
                <a:latin typeface="Times New Roman"/>
                <a:ea typeface="Times New Roman"/>
              </a:rPr>
              <a:t>.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4627284"/>
            <a:ext cx="8280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rgbClr val="2E74B5"/>
                </a:solidFill>
                <a:latin typeface="Times New Roman"/>
                <a:ea typeface="Times New Roman"/>
              </a:rPr>
              <a:t>Их звуки напоминают плач ребёнка, удары колокола, игру на флейте. </a:t>
            </a:r>
            <a:endParaRPr lang="ru-RU" sz="2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17947" y="4996616"/>
            <a:ext cx="8067631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>
                <a:solidFill>
                  <a:srgbClr val="2E74B5"/>
                </a:solidFill>
                <a:latin typeface="Times New Roman"/>
                <a:ea typeface="Times New Roman"/>
              </a:rPr>
              <a:t>В русском языке появилось выражение «ревёт, как белуга».</a:t>
            </a:r>
            <a:endParaRPr lang="ru-RU" sz="2000" b="1" dirty="0">
              <a:effectLst/>
              <a:latin typeface="Calibri"/>
              <a:ea typeface="Calibri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20480" y="5568074"/>
            <a:ext cx="4572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>
                <a:solidFill>
                  <a:srgbClr val="2E74B5"/>
                </a:solidFill>
                <a:latin typeface="Times New Roman"/>
                <a:ea typeface="Times New Roman"/>
              </a:rPr>
              <a:t>(По А. Кузнецову)</a:t>
            </a:r>
            <a:endParaRPr lang="ru-RU" sz="2000" b="1" i="1" dirty="0">
              <a:latin typeface="Calibri"/>
              <a:ea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>
                <a:latin typeface="Times New Roman"/>
                <a:ea typeface="Times New Roman"/>
              </a:rPr>
              <a:t> </a:t>
            </a:r>
            <a:endParaRPr lang="ru-RU" sz="2000" b="1" i="1" dirty="0">
              <a:effectLst/>
              <a:latin typeface="Calibri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5077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115</TotalTime>
  <Words>488</Words>
  <Application>Microsoft Office PowerPoint</Application>
  <PresentationFormat>Экран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Повторение по синтаксису.</vt:lpstr>
      <vt:lpstr>Языковая разминка. 1. Письмо по памяти. </vt:lpstr>
      <vt:lpstr>Языковая разминка. 1. Письмо по памяти. </vt:lpstr>
      <vt:lpstr>Презентация PowerPoint</vt:lpstr>
      <vt:lpstr>Найдите лишнее слово.  Существительное, наречие, глагол, прилагательное, сказуемое, местоимение, </vt:lpstr>
      <vt:lpstr>– Вспомните, что изучают фонетика, графика, морфология, словообразование? – Что изучает синтаксис? </vt:lpstr>
      <vt:lpstr>– Составьте из слов предложения, а затем текст, и вы узнаете, кого называют «морскими канарейками».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 по синтаксису.</dc:title>
  <dc:creator>Ольга Владимировна</dc:creator>
  <cp:lastModifiedBy>Ольга Владимировна</cp:lastModifiedBy>
  <cp:revision>10</cp:revision>
  <dcterms:created xsi:type="dcterms:W3CDTF">2015-09-17T15:27:02Z</dcterms:created>
  <dcterms:modified xsi:type="dcterms:W3CDTF">2015-09-17T17:33:43Z</dcterms:modified>
</cp:coreProperties>
</file>