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97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Класс головоногие моллюски.</a:t>
            </a:r>
            <a:br>
              <a:rPr lang="ru-RU" sz="7200" b="1" dirty="0" smtClean="0"/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9912"/>
            <a:ext cx="7740986" cy="650352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Обобщение  по теме «Тип Моллюски 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324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669"/>
                <a:gridCol w="1438951"/>
                <a:gridCol w="3204519"/>
                <a:gridCol w="2428860"/>
              </a:tblGrid>
              <a:tr h="135228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b="0" dirty="0" smtClean="0"/>
                        <a:t>С</a:t>
                      </a:r>
                      <a:r>
                        <a:rPr lang="ru-RU" sz="1800" b="0" dirty="0" smtClean="0"/>
                        <a:t>истематические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0" dirty="0" smtClean="0"/>
                        <a:t> группы представители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обитания,</a:t>
                      </a:r>
                    </a:p>
                    <a:p>
                      <a:r>
                        <a:rPr lang="ru-RU" dirty="0" smtClean="0"/>
                        <a:t>образ жизни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внешнего и внутреннего строения; размножение жизни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 в природе,</a:t>
                      </a:r>
                    </a:p>
                    <a:p>
                      <a:r>
                        <a:rPr lang="ru-RU" dirty="0" smtClean="0"/>
                        <a:t> значение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5057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71612"/>
            <a:ext cx="2143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Класс Головоногие</a:t>
            </a:r>
          </a:p>
          <a:p>
            <a:r>
              <a:rPr lang="ru-RU" b="1" smtClean="0"/>
              <a:t>650 видов</a:t>
            </a:r>
          </a:p>
          <a:p>
            <a:endParaRPr lang="ru-RU" b="1" dirty="0" smtClean="0"/>
          </a:p>
          <a:p>
            <a:r>
              <a:rPr lang="ru-RU" b="1" dirty="0" smtClean="0"/>
              <a:t>Наутилус, каракатица, кальмар, осьминог, аргонавт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157161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Морские животные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1571612"/>
            <a:ext cx="32147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Симметрия двусторонняя, тело вытянуто,  не закручено, голова и глаза хорошо развиты, имеется 8 щупалец – рук  у осьминогов и  10 щупалец у кальмаров , имеется радула и роговые челюсти, активные хищники, жабры- орган дыхания, раздельнополые. Оплодотворение внутреннее. У наутилуса раковина разделена на камеры, часто редуцированная или внутренняя. Раковина может полностью отсутствовать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1571612"/>
            <a:ext cx="2428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 использует головоногих моллюсков: кальмаров, осьминогов, каракатиц употребляет в пищу; </a:t>
            </a:r>
          </a:p>
          <a:p>
            <a:r>
              <a:rPr lang="ru-RU" b="1" dirty="0" smtClean="0"/>
              <a:t>из секрета чернильного мешка каракатиц получает акварельную краску сепию.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Знаете ли вы, что 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Жемчуг – отличный подарок, но его надо постоянно носить, иначе он потускнеет.</a:t>
            </a:r>
          </a:p>
          <a:p>
            <a:endParaRPr lang="ru-RU" sz="3200" dirty="0" smtClean="0"/>
          </a:p>
          <a:p>
            <a:r>
              <a:rPr lang="ru-RU" sz="3200" dirty="0" smtClean="0"/>
              <a:t> Среди моллюсков есть съедобные: кальмары, осьминоги, улитки – и есть вредители огорода: слизни, виноградные улитки.</a:t>
            </a:r>
          </a:p>
          <a:p>
            <a:endParaRPr lang="ru-RU" sz="3200" dirty="0" smtClean="0"/>
          </a:p>
          <a:p>
            <a:r>
              <a:rPr lang="ru-RU" sz="3200" dirty="0" smtClean="0"/>
              <a:t> Необходимо знать способы борьбы с моллюсками - вредителями.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78437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8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4252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Задачи урока: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Сформировать знания об основных классах типа моллюски, о происхождении современных моллюсков и их значении;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обобщить, систематизировать и проверить знания учащихся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714884"/>
            <a:ext cx="7710518" cy="3697295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+mj-lt"/>
              </a:rPr>
              <a:t>Средства обучения: 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 живые моллюски,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 раковины.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r>
              <a:rPr lang="ru-RU" b="1" dirty="0" smtClean="0"/>
              <a:t>Основное содержание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3143248"/>
            <a:ext cx="8229600" cy="43891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Общая характеристика типа моллюски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Основные классы моллюсков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Значение моллюсков в природе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845702"/>
            <a:ext cx="2786082" cy="4857784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 Жемчуг – удивительное перламутровое чудо, которое создают двустворчатые моллюски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Головоногих моллюсков называют приматами моря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Тридакна</a:t>
            </a:r>
            <a:r>
              <a:rPr lang="ru-RU" sz="1600" dirty="0" smtClean="0"/>
              <a:t>  гигантская- огромный двустворчатый моллюск (длина 1,5 метра , вес до 250 кг)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Заднежаберный</a:t>
            </a:r>
            <a:r>
              <a:rPr lang="ru-RU" sz="1600" dirty="0" smtClean="0"/>
              <a:t> брюхоногий  морской моллюск- слизень элизия  способен к фотосинтезу(открытие 2010 года.)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2643174" cy="5413192"/>
          </a:xfrm>
        </p:spPr>
        <p:txBody>
          <a:bodyPr>
            <a:noAutofit/>
          </a:bodyPr>
          <a:lstStyle/>
          <a:p>
            <a:r>
              <a:rPr lang="ru-RU" sz="1400" dirty="0" smtClean="0"/>
              <a:t>Парусник- это личинка брюхоногого моллюска</a:t>
            </a:r>
          </a:p>
          <a:p>
            <a:endParaRPr lang="ru-RU" sz="1400" dirty="0" smtClean="0"/>
          </a:p>
          <a:p>
            <a:r>
              <a:rPr lang="ru-RU" sz="1400" dirty="0" smtClean="0"/>
              <a:t> Слизень и виноградная улитка – вредители растений  </a:t>
            </a:r>
          </a:p>
          <a:p>
            <a:endParaRPr lang="ru-RU" sz="1400" dirty="0" smtClean="0"/>
          </a:p>
          <a:p>
            <a:r>
              <a:rPr lang="ru-RU" sz="1400" dirty="0" smtClean="0"/>
              <a:t>Головоногие моллюски размножаются один раз в жизни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Биссусными</a:t>
            </a:r>
            <a:r>
              <a:rPr lang="ru-RU" sz="1400" dirty="0" smtClean="0"/>
              <a:t> нитями мидии могут остановить морскую звезду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Окаменевших моллюсков находят высоко в горах Краснодарского края</a:t>
            </a:r>
          </a:p>
          <a:p>
            <a:endParaRPr lang="ru-RU" sz="1400" dirty="0" smtClean="0"/>
          </a:p>
          <a:p>
            <a:r>
              <a:rPr lang="ru-RU" sz="1400" dirty="0" smtClean="0"/>
              <a:t> Молодые глубоководные гигантские кальмары  достигают длины     18 - 20 метров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745" y="1154513"/>
            <a:ext cx="3166510" cy="454897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Многообразие </a:t>
            </a:r>
            <a:br>
              <a:rPr lang="ru-RU" sz="5400" dirty="0" smtClean="0"/>
            </a:br>
            <a:r>
              <a:rPr lang="ru-RU" sz="5400" dirty="0" smtClean="0"/>
              <a:t>и классификация моллюсков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r>
              <a:rPr lang="ru-RU" sz="2800" dirty="0" smtClean="0"/>
              <a:t> Многообразие 		Класс брюхоногие </a:t>
            </a:r>
            <a:br>
              <a:rPr lang="ru-RU" sz="2800" dirty="0" smtClean="0"/>
            </a:br>
            <a:r>
              <a:rPr lang="ru-RU" sz="2800" dirty="0" smtClean="0"/>
              <a:t>и классификация </a:t>
            </a:r>
          </a:p>
          <a:p>
            <a:pPr>
              <a:buNone/>
            </a:pPr>
            <a:r>
              <a:rPr lang="ru-RU" sz="2800" dirty="0" smtClean="0"/>
              <a:t>    моллюсков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Класс двустворчатые</a:t>
            </a:r>
            <a:endParaRPr lang="ru-RU" sz="2800" dirty="0" smtClean="0"/>
          </a:p>
        </p:txBody>
      </p:sp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071678"/>
            <a:ext cx="3688334" cy="1863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066" y="3714752"/>
            <a:ext cx="3685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Класс головоногие</a:t>
            </a:r>
          </a:p>
        </p:txBody>
      </p:sp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357694"/>
            <a:ext cx="3651202" cy="2298002"/>
          </a:xfrm>
          <a:prstGeom prst="rect">
            <a:avLst/>
          </a:prstGeom>
        </p:spPr>
      </p:pic>
      <p:pic>
        <p:nvPicPr>
          <p:cNvPr id="8" name="Рисунок 7" descr="Рисунок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857628"/>
            <a:ext cx="3539533" cy="2620167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84776" cy="1512168"/>
          </a:xfrm>
        </p:spPr>
        <p:txBody>
          <a:bodyPr>
            <a:normAutofit/>
          </a:bodyPr>
          <a:lstStyle/>
          <a:p>
            <a:r>
              <a:rPr lang="ru-RU" dirty="0"/>
              <a:t>Прогрессивные </a:t>
            </a:r>
            <a:r>
              <a:rPr lang="ru-RU" dirty="0" smtClean="0"/>
              <a:t>изменения моллюсков: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492896"/>
            <a:ext cx="8786874" cy="288032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1) образование нервных узлов в отделах тела;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2) появление сердца;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3) появление пищеварительных желез;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4) слияние сегментов в отделы тела.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Особенности строения и жизнедеятельности брюхоногих  моллюсков.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4329114" cy="4389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Тело состоит из головы, туловища и ноги.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Туловище окружено складкой – мантией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 спинной стороне расположена защитная раковина.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Нервная система </a:t>
            </a:r>
            <a:r>
              <a:rPr lang="ru-RU" sz="2000" dirty="0" err="1" smtClean="0"/>
              <a:t>разбросанно-узлового</a:t>
            </a:r>
            <a:r>
              <a:rPr lang="ru-RU" sz="2000" dirty="0" smtClean="0"/>
              <a:t> типа.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У многих видов есть глаза.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Кровеносная система незамкнутая, есть  предсердия.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 глотке есть терка.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Выделительная система представлена почками.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Моллюски преимущественно раздельнополые животные</a:t>
            </a:r>
            <a:endParaRPr lang="ru-RU" sz="2000" dirty="0"/>
          </a:p>
        </p:txBody>
      </p:sp>
      <p:pic>
        <p:nvPicPr>
          <p:cNvPr id="4" name="Рисунок 3" descr="Рисунок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7298"/>
            <a:ext cx="4357718" cy="500066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340127"/>
            <a:ext cx="8229600" cy="2695271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2852"/>
          <a:ext cx="9144000" cy="4132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670"/>
                <a:gridCol w="2071702"/>
                <a:gridCol w="2428892"/>
                <a:gridCol w="2571736"/>
              </a:tblGrid>
              <a:tr h="18294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2000" dirty="0" smtClean="0"/>
                        <a:t>Систематические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dirty="0" smtClean="0"/>
                        <a:t> группы представители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Среда обитания,</a:t>
                      </a:r>
                    </a:p>
                    <a:p>
                      <a:r>
                        <a:rPr lang="ru-RU" sz="2000" dirty="0" smtClean="0"/>
                        <a:t>образ жизни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Особенности внешнего и внутреннего строения; размножение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Роль в природе,</a:t>
                      </a:r>
                    </a:p>
                    <a:p>
                      <a:r>
                        <a:rPr lang="ru-RU" sz="2000" b="0" dirty="0" smtClean="0"/>
                        <a:t> значение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2425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071678"/>
            <a:ext cx="2143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Класс двустворчатые</a:t>
            </a:r>
          </a:p>
          <a:p>
            <a:r>
              <a:rPr lang="ru-RU" sz="1600" b="1" dirty="0" smtClean="0"/>
              <a:t>20 </a:t>
            </a:r>
            <a:r>
              <a:rPr lang="ru-RU" sz="1600" b="1" dirty="0" err="1" smtClean="0"/>
              <a:t>тыс</a:t>
            </a:r>
            <a:r>
              <a:rPr lang="ru-RU" sz="1600" b="1" dirty="0" smtClean="0"/>
              <a:t> видов</a:t>
            </a:r>
          </a:p>
          <a:p>
            <a:r>
              <a:rPr lang="ru-RU" sz="1600" b="1" dirty="0" smtClean="0"/>
              <a:t> мидия </a:t>
            </a:r>
          </a:p>
          <a:p>
            <a:r>
              <a:rPr lang="ru-RU" sz="1600" b="1" dirty="0" smtClean="0"/>
              <a:t>гребешок, устрица, беззубка, перловица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2071678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Наибольшая часть видов обитает в морях и океанах; </a:t>
            </a:r>
          </a:p>
          <a:p>
            <a:r>
              <a:rPr lang="ru-RU" sz="1600" b="1" dirty="0" smtClean="0"/>
              <a:t>меньшая – в пресных водоемах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3372" y="214311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2071678"/>
            <a:ext cx="2428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Тело </a:t>
            </a:r>
            <a:r>
              <a:rPr lang="ru-RU" sz="1600" b="1" dirty="0" err="1" smtClean="0"/>
              <a:t>двусторонне-симметричное</a:t>
            </a:r>
            <a:r>
              <a:rPr lang="ru-RU" sz="1600" b="1" dirty="0" smtClean="0"/>
              <a:t>, покрыто раковиной состоящей из 2 створок, соединенных между собой связкой и мышцами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2000240"/>
            <a:ext cx="2643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Источники жемчуга и перламутра; </a:t>
            </a:r>
          </a:p>
          <a:p>
            <a:r>
              <a:rPr lang="ru-RU" sz="1600" b="1" dirty="0" smtClean="0"/>
              <a:t>употребляются  в пищу: мидии, устрицы, гребешок. </a:t>
            </a:r>
          </a:p>
          <a:p>
            <a:r>
              <a:rPr lang="ru-RU" sz="1600" b="1" dirty="0" smtClean="0"/>
              <a:t>Корабельный червь разрушает суда и сваи.</a:t>
            </a:r>
          </a:p>
          <a:p>
            <a:r>
              <a:rPr lang="ru-RU" sz="1600" b="1" dirty="0" err="1" smtClean="0"/>
              <a:t>Фильтраторы</a:t>
            </a:r>
            <a:r>
              <a:rPr lang="ru-RU" sz="1600" b="1" dirty="0" smtClean="0"/>
              <a:t>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661765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688"/>
                <a:gridCol w="2236808"/>
                <a:gridCol w="2643206"/>
                <a:gridCol w="2500298"/>
              </a:tblGrid>
              <a:tr h="6858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0" dirty="0" smtClean="0"/>
                        <a:t>Систематические</a:t>
                      </a:r>
                      <a:r>
                        <a:rPr lang="ru-RU" sz="1800" b="0" baseline="0" dirty="0" smtClean="0"/>
                        <a:t> </a:t>
                      </a:r>
                      <a:r>
                        <a:rPr lang="ru-RU" sz="1800" b="0" smtClean="0"/>
                        <a:t>группы представители </a:t>
                      </a:r>
                      <a:endParaRPr lang="ru-RU" sz="1800" b="0" dirty="0" smtClean="0"/>
                    </a:p>
                    <a:p>
                      <a:endParaRPr lang="ru-RU" dirty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обитания,</a:t>
                      </a:r>
                    </a:p>
                    <a:p>
                      <a:r>
                        <a:rPr lang="ru-RU" dirty="0" smtClean="0"/>
                        <a:t>образ жизни </a:t>
                      </a:r>
                      <a:endParaRPr lang="ru-RU" dirty="0"/>
                    </a:p>
                    <a:p>
                      <a:r>
                        <a:rPr lang="ru-RU" sz="1600" b="1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Особенности внешнего и внутреннего строения; размножение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 в природе,</a:t>
                      </a:r>
                    </a:p>
                    <a:p>
                      <a:r>
                        <a:rPr lang="ru-RU" dirty="0" smtClean="0"/>
                        <a:t> значение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4572008"/>
            <a:ext cx="40004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6"/>
            <a:ext cx="4000496" cy="2571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28736"/>
            <a:ext cx="2143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/>
              <a:t>Класс</a:t>
            </a:r>
            <a:br>
              <a:rPr lang="ru-RU" b="1" dirty="0" smtClean="0"/>
            </a:br>
            <a:r>
              <a:rPr lang="ru-RU" b="1" dirty="0" smtClean="0"/>
              <a:t>Брюхоногие</a:t>
            </a:r>
          </a:p>
          <a:p>
            <a:pPr>
              <a:defRPr/>
            </a:pPr>
            <a:r>
              <a:rPr lang="ru-RU" b="1" dirty="0" smtClean="0"/>
              <a:t>90 тыс.  видов </a:t>
            </a:r>
          </a:p>
          <a:p>
            <a:endParaRPr lang="ru-RU" b="1" dirty="0" smtClean="0"/>
          </a:p>
          <a:p>
            <a:r>
              <a:rPr lang="ru-RU" b="1" dirty="0" err="1" smtClean="0"/>
              <a:t>рапана</a:t>
            </a:r>
            <a:endParaRPr lang="ru-RU" b="1" dirty="0" smtClean="0"/>
          </a:p>
          <a:p>
            <a:r>
              <a:rPr lang="ru-RU" b="1" dirty="0" smtClean="0"/>
              <a:t>большой прудовик</a:t>
            </a:r>
            <a:br>
              <a:rPr lang="ru-RU" b="1" dirty="0" smtClean="0"/>
            </a:br>
            <a:r>
              <a:rPr lang="ru-RU" b="1" dirty="0" smtClean="0"/>
              <a:t>виноградная улитка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1357298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Обитают в морях, некоторые на суше или в пресных водах.</a:t>
            </a:r>
          </a:p>
          <a:p>
            <a:r>
              <a:rPr lang="ru-RU" b="1" dirty="0" smtClean="0"/>
              <a:t>Движение осуществляется сокращением мускулатуры ноги –ползание плавное   и медленное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1357298"/>
            <a:ext cx="2857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Тело продолговатое, выпуклое на спинной стороне, у большинства имеется раковина; асимметричность строения.</a:t>
            </a:r>
          </a:p>
          <a:p>
            <a:r>
              <a:rPr lang="ru-RU" b="1" dirty="0" smtClean="0"/>
              <a:t>Пищеварительная система (ротовая полость, глотка с «теркой» пищевод, желудок, кишечник). Кровеносная система  незамкнутая.</a:t>
            </a:r>
          </a:p>
          <a:p>
            <a:r>
              <a:rPr lang="ru-RU" b="1" dirty="0" smtClean="0"/>
              <a:t> Дыхание легочное. Гермафродиты:  перекрестное оплодотворение; развитие прямое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702" y="1428736"/>
            <a:ext cx="25002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Ряд видов брюхоногих служат промежуточными хозяевами для сосальщиков.</a:t>
            </a:r>
          </a:p>
          <a:p>
            <a:r>
              <a:rPr lang="ru-RU" b="1" dirty="0" smtClean="0"/>
              <a:t>Виноградные улитки употребляются в пищу. </a:t>
            </a:r>
          </a:p>
          <a:p>
            <a:r>
              <a:rPr lang="ru-RU" b="1" dirty="0" smtClean="0"/>
              <a:t>Голые слизни являются вредителями сельхоз культур.</a:t>
            </a:r>
          </a:p>
          <a:p>
            <a:r>
              <a:rPr lang="ru-RU" b="1" dirty="0" smtClean="0"/>
              <a:t>Среди морских- паразитические формы с абсолютной редукцией многих органов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167</TotalTime>
  <Words>578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Класс головоногие моллюски. </vt:lpstr>
      <vt:lpstr>Задачи урока:   Сформировать знания об основных классах типа моллюски, о происхождении современных моллюсков и их значении;   обобщить, систематизировать и проверить знания учащихся </vt:lpstr>
      <vt:lpstr>Основное содержание урока</vt:lpstr>
      <vt:lpstr>       Жемчуг – удивительное перламутровое чудо, которое создают двустворчатые моллюски  Головоногих моллюсков называют приматами моря  Тридакна  гигантская- огромный двустворчатый моллюск (длина 1,5 метра , вес до 250 кг)  Заднежаберный брюхоногий  морской моллюск- слизень элизия  способен к фотосинтезу(открытие 2010 года.) </vt:lpstr>
      <vt:lpstr> Многообразие  и классификация моллюсков.</vt:lpstr>
      <vt:lpstr>Прогрессивные изменения моллюсков:</vt:lpstr>
      <vt:lpstr> Особенности строения и жизнедеятельности брюхоногих  моллюсков.</vt:lpstr>
      <vt:lpstr>Слайд 8</vt:lpstr>
      <vt:lpstr>Слайд 9</vt:lpstr>
      <vt:lpstr>Слайд 10</vt:lpstr>
      <vt:lpstr>Слайд 11</vt:lpstr>
      <vt:lpstr>Знаете ли вы, что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Класс: головоногие моллюски.</dc:title>
  <dc:creator>Пользователь</dc:creator>
  <cp:lastModifiedBy>Пользователь</cp:lastModifiedBy>
  <cp:revision>39</cp:revision>
  <dcterms:modified xsi:type="dcterms:W3CDTF">2015-11-13T21:22:39Z</dcterms:modified>
</cp:coreProperties>
</file>