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2" r:id="rId4"/>
    <p:sldId id="271" r:id="rId5"/>
    <p:sldId id="266" r:id="rId6"/>
    <p:sldId id="265" r:id="rId7"/>
    <p:sldId id="262" r:id="rId8"/>
    <p:sldId id="263" r:id="rId9"/>
    <p:sldId id="258" r:id="rId10"/>
    <p:sldId id="259" r:id="rId11"/>
    <p:sldId id="260" r:id="rId12"/>
    <p:sldId id="268" r:id="rId13"/>
    <p:sldId id="269" r:id="rId14"/>
    <p:sldId id="270"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6" d="100"/>
          <a:sy n="36" d="100"/>
        </p:scale>
        <p:origin x="-3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Rectangle 10"/>
          <p:cNvGrpSpPr>
            <a:grpSpLocks/>
          </p:cNvGrpSpPr>
          <p:nvPr/>
        </p:nvGrpSpPr>
        <p:grpSpPr bwMode="auto">
          <a:xfrm>
            <a:off x="-6350" y="3859213"/>
            <a:ext cx="9156700" cy="3005137"/>
            <a:chOff x="-4" y="2431"/>
            <a:chExt cx="5768" cy="1893"/>
          </a:xfrm>
        </p:grpSpPr>
        <p:pic>
          <p:nvPicPr>
            <p:cNvPr id="5" name="Rectangle 10"/>
            <p:cNvPicPr>
              <a:picLocks noChangeArrowheads="1"/>
            </p:cNvPicPr>
            <p:nvPr/>
          </p:nvPicPr>
          <p:blipFill>
            <a:blip r:embed="rId2"/>
            <a:srcRect/>
            <a:stretch>
              <a:fillRect/>
            </a:stretch>
          </p:blipFill>
          <p:spPr bwMode="auto">
            <a:xfrm>
              <a:off x="-4" y="2431"/>
              <a:ext cx="5768" cy="1893"/>
            </a:xfrm>
            <a:prstGeom prst="rect">
              <a:avLst/>
            </a:prstGeom>
            <a:noFill/>
          </p:spPr>
        </p:pic>
        <p:sp>
          <p:nvSpPr>
            <p:cNvPr id="6" name="Text Box 3"/>
            <p:cNvSpPr txBox="1">
              <a:spLocks noChangeArrowheads="1"/>
            </p:cNvSpPr>
            <p:nvPr/>
          </p:nvSpPr>
          <p:spPr bwMode="auto">
            <a:xfrm>
              <a:off x="0" y="2436"/>
              <a:ext cx="5760" cy="1884"/>
            </a:xfrm>
            <a:prstGeom prst="rect">
              <a:avLst/>
            </a:prstGeom>
            <a:noFill/>
            <a:ln w="9525">
              <a:noFill/>
              <a:miter lim="800000"/>
              <a:headEnd/>
              <a:tailEnd/>
            </a:ln>
          </p:spPr>
          <p:txBody>
            <a:bodyPr anchor="ctr"/>
            <a:lstStyle/>
            <a:p>
              <a:pPr algn="ctr" fontAlgn="base">
                <a:spcBef>
                  <a:spcPct val="0"/>
                </a:spcBef>
                <a:spcAft>
                  <a:spcPct val="0"/>
                </a:spcAft>
              </a:pPr>
              <a:endParaRPr lang="en-US">
                <a:solidFill>
                  <a:srgbClr val="FFFFFF"/>
                </a:solidFill>
              </a:endParaRPr>
            </a:p>
          </p:txBody>
        </p:sp>
      </p:grpSp>
      <p:grpSp>
        <p:nvGrpSpPr>
          <p:cNvPr id="7" name="Rectangle 11"/>
          <p:cNvGrpSpPr>
            <a:grpSpLocks/>
          </p:cNvGrpSpPr>
          <p:nvPr/>
        </p:nvGrpSpPr>
        <p:grpSpPr bwMode="auto">
          <a:xfrm>
            <a:off x="-6350" y="-6350"/>
            <a:ext cx="9156700" cy="3876675"/>
            <a:chOff x="-4" y="-4"/>
            <a:chExt cx="5768" cy="2442"/>
          </a:xfrm>
        </p:grpSpPr>
        <p:pic>
          <p:nvPicPr>
            <p:cNvPr id="8" name="Rectangle 11"/>
            <p:cNvPicPr>
              <a:picLocks noChangeArrowheads="1"/>
            </p:cNvPicPr>
            <p:nvPr/>
          </p:nvPicPr>
          <p:blipFill>
            <a:blip r:embed="rId3"/>
            <a:srcRect/>
            <a:stretch>
              <a:fillRect/>
            </a:stretch>
          </p:blipFill>
          <p:spPr bwMode="auto">
            <a:xfrm>
              <a:off x="-4" y="-4"/>
              <a:ext cx="5768" cy="2442"/>
            </a:xfrm>
            <a:prstGeom prst="rect">
              <a:avLst/>
            </a:prstGeom>
            <a:noFill/>
          </p:spPr>
        </p:pic>
        <p:sp>
          <p:nvSpPr>
            <p:cNvPr id="9" name="Text Box 6"/>
            <p:cNvSpPr txBox="1">
              <a:spLocks noChangeArrowheads="1"/>
            </p:cNvSpPr>
            <p:nvPr/>
          </p:nvSpPr>
          <p:spPr bwMode="auto">
            <a:xfrm>
              <a:off x="0" y="0"/>
              <a:ext cx="5760" cy="2436"/>
            </a:xfrm>
            <a:prstGeom prst="rect">
              <a:avLst/>
            </a:prstGeom>
            <a:noFill/>
            <a:ln w="9525">
              <a:noFill/>
              <a:miter lim="800000"/>
              <a:headEnd/>
              <a:tailEnd/>
            </a:ln>
          </p:spPr>
          <p:txBody>
            <a:bodyPr anchor="ctr"/>
            <a:lstStyle/>
            <a:p>
              <a:pPr algn="ctr" fontAlgn="base">
                <a:spcBef>
                  <a:spcPct val="0"/>
                </a:spcBef>
                <a:spcAft>
                  <a:spcPct val="0"/>
                </a:spcAft>
              </a:pPr>
              <a:endParaRPr lang="en-US">
                <a:solidFill>
                  <a:srgbClr val="FFFFFF"/>
                </a:solidFill>
              </a:endParaRPr>
            </a:p>
          </p:txBody>
        </p:sp>
      </p:grpSp>
      <p:sp>
        <p:nvSpPr>
          <p:cNvPr id="10"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12" name="Date Placeholder 3"/>
          <p:cNvSpPr>
            <a:spLocks noGrp="1"/>
          </p:cNvSpPr>
          <p:nvPr>
            <p:ph type="dt" sz="half" idx="10"/>
          </p:nvPr>
        </p:nvSpPr>
        <p:spPr/>
        <p:txBody>
          <a:bodyPr/>
          <a:lstStyle>
            <a:lvl1pPr>
              <a:defRPr/>
            </a:lvl1pPr>
          </a:lstStyle>
          <a:p>
            <a:pPr>
              <a:defRPr/>
            </a:pPr>
            <a:fld id="{360B128F-1240-40DA-8BB2-5A45729303C3}" type="datetimeFigureOut">
              <a:rPr lang="ru-RU">
                <a:solidFill>
                  <a:prstClr val="black">
                    <a:lumMod val="50000"/>
                    <a:lumOff val="50000"/>
                  </a:prstClr>
                </a:solidFill>
              </a:rPr>
              <a:pPr>
                <a:defRPr/>
              </a:pPr>
              <a:t>15.11.2015</a:t>
            </a:fld>
            <a:endParaRPr lang="ru-RU">
              <a:solidFill>
                <a:prstClr val="black">
                  <a:lumMod val="50000"/>
                  <a:lumOff val="50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ru-RU">
              <a:solidFill>
                <a:prstClr val="black">
                  <a:lumMod val="50000"/>
                  <a:lumOff val="50000"/>
                </a:prstClr>
              </a:solidFill>
            </a:endParaRPr>
          </a:p>
        </p:txBody>
      </p:sp>
      <p:sp>
        <p:nvSpPr>
          <p:cNvPr id="14" name="Slide Number Placeholder 5"/>
          <p:cNvSpPr>
            <a:spLocks noGrp="1"/>
          </p:cNvSpPr>
          <p:nvPr>
            <p:ph type="sldNum" sz="quarter" idx="12"/>
          </p:nvPr>
        </p:nvSpPr>
        <p:spPr/>
        <p:txBody>
          <a:bodyPr/>
          <a:lstStyle>
            <a:lvl1pPr>
              <a:defRPr/>
            </a:lvl1pPr>
          </a:lstStyle>
          <a:p>
            <a:pPr>
              <a:defRPr/>
            </a:pPr>
            <a:fld id="{9570C7EA-830A-44DD-B2EB-6830689FFD59}" type="slidenum">
              <a:rPr lang="ru-RU">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16165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B63239C4-D3ED-441D-ADBB-893BFD9FC86B}" type="datetimeFigureOut">
              <a:rPr lang="ru-RU">
                <a:solidFill>
                  <a:prstClr val="black">
                    <a:lumMod val="50000"/>
                    <a:lumOff val="50000"/>
                  </a:prstClr>
                </a:solidFill>
              </a:rPr>
              <a:pPr>
                <a:defRPr/>
              </a:pPr>
              <a:t>15.11.2015</a:t>
            </a:fld>
            <a:endParaRPr lang="ru-RU">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F351F5E8-84B8-4817-B858-649C17F0251B}" type="slidenum">
              <a:rPr lang="ru-RU">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3739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9075F54D-FEA0-4F16-8B05-7CD15662C77F}" type="datetimeFigureOut">
              <a:rPr lang="ru-RU">
                <a:solidFill>
                  <a:prstClr val="black">
                    <a:lumMod val="50000"/>
                    <a:lumOff val="50000"/>
                  </a:prstClr>
                </a:solidFill>
              </a:rPr>
              <a:pPr>
                <a:defRPr/>
              </a:pPr>
              <a:t>15.11.2015</a:t>
            </a:fld>
            <a:endParaRPr lang="ru-RU">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ru-RU">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0FF59820-0D53-4551-90EB-90ECF95AEADC}" type="slidenum">
              <a:rPr lang="ru-RU">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401376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871B9D3F-74DE-4C4E-978A-869D79B6E5A2}" type="datetimeFigureOut">
              <a:rPr lang="ru-RU">
                <a:solidFill>
                  <a:prstClr val="black">
                    <a:lumMod val="50000"/>
                    <a:lumOff val="50000"/>
                  </a:prstClr>
                </a:solidFill>
              </a:rPr>
              <a:pPr>
                <a:defRPr/>
              </a:pPr>
              <a:t>15.11.2015</a:t>
            </a:fld>
            <a:endParaRPr lang="ru-RU">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ru-RU">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554633E7-9196-461F-8E3C-3B21001A9F83}" type="slidenum">
              <a:rPr lang="ru-RU">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640798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19222969-D626-4F8D-9DA6-B9B41196E0CB}" type="datetimeFigureOut">
              <a:rPr lang="ru-RU">
                <a:solidFill>
                  <a:prstClr val="black">
                    <a:lumMod val="50000"/>
                    <a:lumOff val="50000"/>
                  </a:prstClr>
                </a:solidFill>
              </a:rPr>
              <a:pPr>
                <a:defRPr/>
              </a:pPr>
              <a:t>15.11.2015</a:t>
            </a:fld>
            <a:endParaRPr lang="ru-RU">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F69C588-1128-4655-9D8E-DE6DFEF28EA0}" type="slidenum">
              <a:rPr lang="ru-RU">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813573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F627D914-6CC5-4134-A44A-144868C44F4B}" type="datetimeFigureOut">
              <a:rPr lang="ru-RU">
                <a:solidFill>
                  <a:prstClr val="black">
                    <a:lumMod val="50000"/>
                    <a:lumOff val="50000"/>
                  </a:prstClr>
                </a:solidFill>
              </a:rPr>
              <a:pPr>
                <a:defRPr/>
              </a:pPr>
              <a:t>15.11.2015</a:t>
            </a:fld>
            <a:endParaRPr lang="ru-RU">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82DF821-283B-4882-8114-9D99922E709C}" type="slidenum">
              <a:rPr lang="ru-RU">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55317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CB6CF9-95B0-4527-9ABB-032286C4664A}" type="datetimeFigureOut">
              <a:rPr lang="ru-RU">
                <a:solidFill>
                  <a:prstClr val="black">
                    <a:lumMod val="50000"/>
                    <a:lumOff val="50000"/>
                  </a:prstClr>
                </a:solidFill>
              </a:rPr>
              <a:pPr>
                <a:defRPr/>
              </a:pPr>
              <a:t>15.11.2015</a:t>
            </a:fld>
            <a:endParaRPr lang="ru-RU">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ru-RU">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3A5B05F-BCB7-4C53-AA5F-CBDB674F1E84}" type="slidenum">
              <a:rPr lang="ru-RU">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267611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998D71B-22BF-4314-83B1-0D52E90E98FA}" type="datetimeFigureOut">
              <a:rPr lang="ru-RU">
                <a:solidFill>
                  <a:prstClr val="black">
                    <a:lumMod val="50000"/>
                    <a:lumOff val="50000"/>
                  </a:prstClr>
                </a:solidFill>
              </a:rPr>
              <a:pPr>
                <a:defRPr/>
              </a:pPr>
              <a:t>15.11.2015</a:t>
            </a:fld>
            <a:endParaRPr lang="ru-RU">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BE2E99-56EA-4166-B39E-FBCAFF63622C}" type="slidenum">
              <a:rPr lang="ru-RU">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36504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E6605DC5-0CBA-4219-B08F-7C07CB6965CE}" type="datetimeFigureOut">
              <a:rPr lang="ru-RU">
                <a:solidFill>
                  <a:prstClr val="black">
                    <a:lumMod val="50000"/>
                    <a:lumOff val="50000"/>
                  </a:prstClr>
                </a:solidFill>
              </a:rPr>
              <a:pPr>
                <a:defRPr/>
              </a:pPr>
              <a:t>15.11.2015</a:t>
            </a:fld>
            <a:endParaRPr lang="ru-RU">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ru-RU">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6664E519-3B1D-4EA8-971A-24351EE11FCA}" type="slidenum">
              <a:rPr lang="ru-RU">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643700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F9648650-3ADA-4772-A283-71EEAFC7AFB7}" type="datetimeFigureOut">
              <a:rPr lang="ru-RU">
                <a:solidFill>
                  <a:prstClr val="black">
                    <a:lumMod val="50000"/>
                    <a:lumOff val="50000"/>
                  </a:prstClr>
                </a:solidFill>
              </a:rPr>
              <a:pPr>
                <a:defRPr/>
              </a:pPr>
              <a:t>15.11.2015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B44B6B2-914D-486F-9A94-FF51044A02D3}" type="slidenum">
              <a:rPr lang="ru-RU">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930447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4100657-C647-43A1-8E9D-117B02621C78}" type="datetimeFigureOut">
              <a:rPr lang="ru-RU">
                <a:solidFill>
                  <a:prstClr val="black">
                    <a:lumMod val="50000"/>
                    <a:lumOff val="50000"/>
                  </a:prstClr>
                </a:solidFill>
              </a:rPr>
              <a:pPr>
                <a:defRPr/>
              </a:pPr>
              <a:t>15.11.2015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D1F85B-6D8E-4C2E-8EB4-69D0ACBDDCCD}" type="slidenum">
              <a:rPr lang="ru-RU">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713412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15.11.2015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837343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15.11.2015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89653341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15.11.2015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2032578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15.11.2015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5598428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15.11.2015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4687280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15.11.2015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2127913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15.11.2015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7463541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15.11.2015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17319532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15.11.2015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258713505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15.11.2015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201449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15.11.2015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4671482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defRPr>
            </a:lvl1pPr>
          </a:lstStyle>
          <a:p>
            <a:pPr>
              <a:defRPr/>
            </a:pPr>
            <a:fld id="{558AC5E8-B612-489D-B348-EC396F6F348D}" type="datetimeFigureOut">
              <a:rPr lang="ru-RU">
                <a:solidFill>
                  <a:prstClr val="black">
                    <a:lumMod val="50000"/>
                    <a:lumOff val="50000"/>
                  </a:prstClr>
                </a:solidFill>
              </a:rPr>
              <a:pPr>
                <a:defRPr/>
              </a:pPr>
              <a:t>15.11.2015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defRPr>
            </a:lvl1pPr>
          </a:lstStyle>
          <a:p>
            <a:pPr>
              <a:defRPr/>
            </a:pPr>
            <a:fld id="{DA8F15AC-8159-4A1F-8E08-E425E7B68C56}" type="slidenum">
              <a:rPr lang="ru-RU">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672761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solidFill>
                  <a:prstClr val="black">
                    <a:lumMod val="50000"/>
                    <a:lumOff val="50000"/>
                  </a:prstClr>
                </a:solidFill>
              </a:rPr>
              <a:pPr/>
              <a:t>15.11.2015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50679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436096" y="3645024"/>
            <a:ext cx="45719" cy="1440160"/>
          </a:xfrm>
        </p:spPr>
        <p:txBody>
          <a:bodyPr/>
          <a:lstStyle/>
          <a:p>
            <a:endParaRPr lang="ru-RU" dirty="0"/>
          </a:p>
        </p:txBody>
      </p:sp>
      <p:sp>
        <p:nvSpPr>
          <p:cNvPr id="2" name="Заголовок 1"/>
          <p:cNvSpPr>
            <a:spLocks noGrp="1"/>
          </p:cNvSpPr>
          <p:nvPr>
            <p:ph type="ctrTitle"/>
          </p:nvPr>
        </p:nvSpPr>
        <p:spPr>
          <a:xfrm>
            <a:off x="323528" y="188641"/>
            <a:ext cx="8352928" cy="1224135"/>
          </a:xfrm>
        </p:spPr>
        <p:txBody>
          <a:bodyPr>
            <a:normAutofit/>
          </a:bodyPr>
          <a:lstStyle/>
          <a:p>
            <a:pPr marL="95250" marR="95250" indent="133350" algn="just">
              <a:spcBef>
                <a:spcPts val="750"/>
              </a:spcBef>
              <a:spcAft>
                <a:spcPts val="750"/>
              </a:spcAft>
            </a:pPr>
            <a:r>
              <a:rPr lang="ru-RU" sz="3600" dirty="0" smtClean="0"/>
              <a:t>Организация детского праздника.</a:t>
            </a:r>
            <a:br>
              <a:rPr lang="ru-RU" sz="3600" dirty="0" smtClean="0"/>
            </a:br>
            <a:r>
              <a:rPr lang="ru-RU" sz="2000" dirty="0" smtClean="0"/>
              <a:t>(занятие № </a:t>
            </a:r>
            <a:r>
              <a:rPr lang="ru-RU" sz="2000" dirty="0" smtClean="0"/>
              <a:t>3)</a:t>
            </a:r>
            <a:endParaRPr lang="ru-RU" sz="3600" dirty="0"/>
          </a:p>
        </p:txBody>
      </p:sp>
      <p:pic>
        <p:nvPicPr>
          <p:cNvPr id="4" name="Picture 3"/>
          <p:cNvPicPr>
            <a:picLocks noChangeAspect="1" noChangeArrowheads="1"/>
          </p:cNvPicPr>
          <p:nvPr/>
        </p:nvPicPr>
        <p:blipFill>
          <a:blip r:embed="rId2"/>
          <a:srcRect/>
          <a:stretch>
            <a:fillRect/>
          </a:stretch>
        </p:blipFill>
        <p:spPr bwMode="auto">
          <a:xfrm>
            <a:off x="1115616" y="1840291"/>
            <a:ext cx="6408712" cy="5017709"/>
          </a:xfrm>
          <a:prstGeom prst="rect">
            <a:avLst/>
          </a:prstGeom>
          <a:noFill/>
          <a:ln w="9525">
            <a:noFill/>
            <a:miter lim="800000"/>
            <a:headEnd/>
            <a:tailEnd/>
          </a:ln>
        </p:spPr>
      </p:pic>
    </p:spTree>
    <p:extLst>
      <p:ext uri="{BB962C8B-B14F-4D97-AF65-F5344CB8AC3E}">
        <p14:creationId xmlns:p14="http://schemas.microsoft.com/office/powerpoint/2010/main" val="3557143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9143999" y="0"/>
            <a:ext cx="45719" cy="188640"/>
          </a:xfrm>
        </p:spPr>
        <p:txBody>
          <a:bodyPr>
            <a:normAutofit fontScale="90000"/>
          </a:bodyPr>
          <a:lstStyle/>
          <a:p>
            <a:endParaRPr lang="ru-RU" sz="800" dirty="0"/>
          </a:p>
        </p:txBody>
      </p:sp>
      <p:sp>
        <p:nvSpPr>
          <p:cNvPr id="3" name="Объект 2"/>
          <p:cNvSpPr>
            <a:spLocks noGrp="1"/>
          </p:cNvSpPr>
          <p:nvPr>
            <p:ph idx="1"/>
          </p:nvPr>
        </p:nvSpPr>
        <p:spPr>
          <a:xfrm>
            <a:off x="683568" y="620688"/>
            <a:ext cx="8136904" cy="5904656"/>
          </a:xfrm>
        </p:spPr>
        <p:txBody>
          <a:bodyPr>
            <a:normAutofit fontScale="92500" lnSpcReduction="10000"/>
          </a:bodyPr>
          <a:lstStyle/>
          <a:p>
            <a:pPr>
              <a:lnSpc>
                <a:spcPct val="115000"/>
              </a:lnSpc>
              <a:spcAft>
                <a:spcPts val="1000"/>
              </a:spcAft>
            </a:pPr>
            <a:r>
              <a:rPr lang="ru-RU" sz="1600" b="1" i="1" dirty="0">
                <a:solidFill>
                  <a:srgbClr val="000000"/>
                </a:solidFill>
                <a:latin typeface="Verdana"/>
                <a:ea typeface="Times New Roman"/>
                <a:cs typeface="Times New Roman"/>
              </a:rPr>
              <a:t>Игра «Боулинг по-русски»</a:t>
            </a:r>
            <a:endParaRPr lang="ru-RU" sz="1200" dirty="0">
              <a:ea typeface="Calibri"/>
              <a:cs typeface="Times New Roman"/>
            </a:endParaRPr>
          </a:p>
          <a:p>
            <a:pPr>
              <a:lnSpc>
                <a:spcPct val="115000"/>
              </a:lnSpc>
              <a:spcAft>
                <a:spcPts val="1000"/>
              </a:spcAft>
            </a:pPr>
            <a:r>
              <a:rPr lang="ru-RU" sz="1600" b="1" i="1" dirty="0">
                <a:solidFill>
                  <a:srgbClr val="000000"/>
                </a:solidFill>
                <a:latin typeface="Verdana"/>
                <a:ea typeface="Times New Roman"/>
                <a:cs typeface="Times New Roman"/>
              </a:rPr>
              <a:t>По периметру стола поставлены призы: свистульки, пряники, конфеты, солдатики, матрешки, куколки, киндер-сюрпризы. Задача играющих – своим яйцом выбить ту вещь, которая понравилась. Катать надо по очереди. Каждый играющий получает тот приз, который он выбил со стола своим яйцом. Игра продолжается до тех пор, пока не будут выбиты все призы.</a:t>
            </a:r>
            <a:endParaRPr lang="ru-RU" sz="1200" b="1" i="1" dirty="0">
              <a:ea typeface="Calibri"/>
              <a:cs typeface="Times New Roman"/>
            </a:endParaRPr>
          </a:p>
          <a:p>
            <a:pPr>
              <a:lnSpc>
                <a:spcPct val="115000"/>
              </a:lnSpc>
              <a:spcAft>
                <a:spcPts val="1000"/>
              </a:spcAft>
            </a:pPr>
            <a:r>
              <a:rPr lang="ru-RU" sz="1600" b="1" i="1" dirty="0">
                <a:solidFill>
                  <a:srgbClr val="000000"/>
                </a:solidFill>
                <a:latin typeface="Verdana"/>
                <a:ea typeface="Times New Roman"/>
                <a:cs typeface="Times New Roman"/>
              </a:rPr>
              <a:t>Ведущая. На Пасху существовал обычай загадывать желания, стоя в церкви на заутрене – утренней службе. Девушки, конечно же, просили о женихах. А еще на Пасху играли в прятки. Кто-нибудь из взрослых </a:t>
            </a:r>
            <a:r>
              <a:rPr lang="ru-RU" sz="1600" b="1" i="1" dirty="0" err="1">
                <a:solidFill>
                  <a:srgbClr val="000000"/>
                </a:solidFill>
                <a:latin typeface="Verdana"/>
                <a:ea typeface="Times New Roman"/>
                <a:cs typeface="Times New Roman"/>
              </a:rPr>
              <a:t>ранехонько</a:t>
            </a:r>
            <a:r>
              <a:rPr lang="ru-RU" sz="1600" b="1" i="1" dirty="0">
                <a:solidFill>
                  <a:srgbClr val="000000"/>
                </a:solidFill>
                <a:latin typeface="Verdana"/>
                <a:ea typeface="Times New Roman"/>
                <a:cs typeface="Times New Roman"/>
              </a:rPr>
              <a:t> выйдет, бывало, в сад с большой сумкой подарков, а вернется с пустыми руками... Куда же все подевалось? Тут-то и настает черед юных кладоискателей. Праздничным воскресным утром, едва открыв глаза, они уже бежали в сад. Спешно делились на команды и вперед! Кто больше найдет подарков? Кто ловчее? Ваши родители тоже приготовили вам сюрпризы. В комнате спрятаны подарки. Командам дается 3 минуты на их поиски. Кто найдет больше спрятанных подарков? Начали!</a:t>
            </a:r>
            <a:endParaRPr lang="ru-RU" sz="1200" b="1" i="1" dirty="0">
              <a:ea typeface="Calibri"/>
              <a:cs typeface="Times New Roman"/>
            </a:endParaRPr>
          </a:p>
          <a:p>
            <a:pPr>
              <a:lnSpc>
                <a:spcPct val="115000"/>
              </a:lnSpc>
              <a:spcAft>
                <a:spcPts val="1000"/>
              </a:spcAft>
            </a:pPr>
            <a:r>
              <a:rPr lang="ru-RU" sz="1600" b="1" i="1" dirty="0">
                <a:solidFill>
                  <a:srgbClr val="000000"/>
                </a:solidFill>
                <a:latin typeface="Verdana"/>
                <a:ea typeface="Times New Roman"/>
                <a:cs typeface="Times New Roman"/>
              </a:rPr>
              <a:t>(В качестве подарков можно использовать шоколадки, конфеты и другие сладости, ручки, фломастеры и другие приятные мелочи.)</a:t>
            </a:r>
            <a:endParaRPr lang="ru-RU" sz="1200" b="1" i="1" dirty="0">
              <a:ea typeface="Calibri"/>
              <a:cs typeface="Times New Roman"/>
            </a:endParaRPr>
          </a:p>
          <a:p>
            <a:endParaRPr lang="ru-RU" sz="1600" dirty="0"/>
          </a:p>
        </p:txBody>
      </p:sp>
    </p:spTree>
    <p:extLst>
      <p:ext uri="{BB962C8B-B14F-4D97-AF65-F5344CB8AC3E}">
        <p14:creationId xmlns:p14="http://schemas.microsoft.com/office/powerpoint/2010/main" val="185605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9143999" y="0"/>
            <a:ext cx="45719" cy="45719"/>
          </a:xfrm>
        </p:spPr>
        <p:txBody>
          <a:bodyPr>
            <a:normAutofit fontScale="90000"/>
          </a:bodyPr>
          <a:lstStyle/>
          <a:p>
            <a:endParaRPr lang="ru-RU" sz="800" dirty="0"/>
          </a:p>
        </p:txBody>
      </p:sp>
      <p:sp>
        <p:nvSpPr>
          <p:cNvPr id="3" name="Объект 2"/>
          <p:cNvSpPr>
            <a:spLocks noGrp="1"/>
          </p:cNvSpPr>
          <p:nvPr>
            <p:ph idx="1"/>
          </p:nvPr>
        </p:nvSpPr>
        <p:spPr>
          <a:xfrm>
            <a:off x="467544" y="692696"/>
            <a:ext cx="8280920" cy="5976664"/>
          </a:xfrm>
        </p:spPr>
        <p:txBody>
          <a:bodyPr>
            <a:normAutofit lnSpcReduction="10000"/>
          </a:bodyPr>
          <a:lstStyle/>
          <a:p>
            <a:pPr>
              <a:lnSpc>
                <a:spcPct val="115000"/>
              </a:lnSpc>
              <a:spcAft>
                <a:spcPts val="1000"/>
              </a:spcAft>
            </a:pPr>
            <a:r>
              <a:rPr lang="ru-RU" sz="1600" b="1" i="1" dirty="0">
                <a:solidFill>
                  <a:srgbClr val="000000"/>
                </a:solidFill>
                <a:latin typeface="Verdana"/>
                <a:ea typeface="Times New Roman"/>
                <a:cs typeface="Times New Roman"/>
              </a:rPr>
              <a:t>Игра «Острова»</a:t>
            </a:r>
            <a:endParaRPr lang="ru-RU" sz="1200" dirty="0">
              <a:ea typeface="Calibri"/>
              <a:cs typeface="Times New Roman"/>
            </a:endParaRPr>
          </a:p>
          <a:p>
            <a:pPr>
              <a:lnSpc>
                <a:spcPct val="115000"/>
              </a:lnSpc>
              <a:spcAft>
                <a:spcPts val="1000"/>
              </a:spcAft>
            </a:pPr>
            <a:r>
              <a:rPr lang="ru-RU" sz="1600" b="1" i="1" dirty="0">
                <a:solidFill>
                  <a:srgbClr val="000000"/>
                </a:solidFill>
                <a:latin typeface="Verdana"/>
                <a:ea typeface="Times New Roman"/>
                <a:cs typeface="Times New Roman"/>
              </a:rPr>
              <a:t>Следующая игра начинается с того, что хозяин раскладывает на полу желтые острова. Острова сделаны из больших листов ватмана, покрашенных в желтый цвет. Главное, чтобы размер острова был ровно в две ступни, не больше! И количество островов (например, 2) было в два раза меньше количества участников (например, 4). Включается музыка, все игроки должны «плавать» в «море любви», не заходя на острова. Музыка резко выключается хозяйкой, гости мгновенно должны выпрыгивать «на сушу», иначе «море их поглотит». Получится так, что на одном острове окажется по два игрока. Так как островки вырезаны меньше по размеру, чем на них поместилось бы четыре ступни, двое людей стоят почти вплотную друг к другу. Причем оба они стоят на одной ноге, держась друг за друга. Тот, кто не сможет удержаться на острове и упадет в «море», будет им поглощен (выбывает из игры) – забирает с собой остров. Игра продолжается. Островов стало на один меньше, значит, снова кто-то не удержится и упадет в «море». Оставшемуся одному игроку на одном острове вручается приз – подарок желтого цвета.</a:t>
            </a:r>
            <a:endParaRPr lang="ru-RU" sz="1200" b="1" i="1" dirty="0">
              <a:ea typeface="Calibri"/>
              <a:cs typeface="Times New Roman"/>
            </a:endParaRPr>
          </a:p>
          <a:p>
            <a:endParaRPr lang="ru-RU" sz="1600" dirty="0"/>
          </a:p>
        </p:txBody>
      </p:sp>
    </p:spTree>
    <p:extLst>
      <p:ext uri="{BB962C8B-B14F-4D97-AF65-F5344CB8AC3E}">
        <p14:creationId xmlns:p14="http://schemas.microsoft.com/office/powerpoint/2010/main" val="2465078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64488" y="0"/>
            <a:ext cx="179512" cy="116632"/>
          </a:xfrm>
        </p:spPr>
        <p:txBody>
          <a:bodyPr>
            <a:normAutofit fontScale="90000"/>
          </a:bodyPr>
          <a:lstStyle/>
          <a:p>
            <a:endParaRPr lang="ru-RU" sz="800" dirty="0"/>
          </a:p>
        </p:txBody>
      </p:sp>
      <p:sp>
        <p:nvSpPr>
          <p:cNvPr id="3" name="Объект 2"/>
          <p:cNvSpPr>
            <a:spLocks noGrp="1"/>
          </p:cNvSpPr>
          <p:nvPr>
            <p:ph idx="1"/>
          </p:nvPr>
        </p:nvSpPr>
        <p:spPr>
          <a:xfrm>
            <a:off x="395536" y="908721"/>
            <a:ext cx="8280920" cy="2664296"/>
          </a:xfrm>
        </p:spPr>
        <p:txBody>
          <a:bodyPr>
            <a:normAutofit/>
          </a:bodyPr>
          <a:lstStyle/>
          <a:p>
            <a:pPr>
              <a:lnSpc>
                <a:spcPct val="115000"/>
              </a:lnSpc>
              <a:spcAft>
                <a:spcPts val="1000"/>
              </a:spcAft>
            </a:pPr>
            <a:r>
              <a:rPr lang="ru-RU" sz="1600" b="1" i="1" dirty="0">
                <a:solidFill>
                  <a:srgbClr val="000000"/>
                </a:solidFill>
                <a:latin typeface="Verdana"/>
                <a:ea typeface="Times New Roman"/>
                <a:cs typeface="Times New Roman"/>
              </a:rPr>
              <a:t>Игра «Все на букву “Х”»</a:t>
            </a:r>
            <a:endParaRPr lang="ru-RU" sz="1200" dirty="0">
              <a:ea typeface="Calibri"/>
              <a:cs typeface="Times New Roman"/>
            </a:endParaRPr>
          </a:p>
          <a:p>
            <a:pPr>
              <a:lnSpc>
                <a:spcPct val="115000"/>
              </a:lnSpc>
              <a:spcAft>
                <a:spcPts val="1000"/>
              </a:spcAft>
            </a:pPr>
            <a:r>
              <a:rPr lang="ru-RU" sz="1600" b="1" i="1" dirty="0">
                <a:solidFill>
                  <a:srgbClr val="000000"/>
                </a:solidFill>
                <a:latin typeface="Verdana"/>
                <a:ea typeface="Times New Roman"/>
                <a:cs typeface="Times New Roman"/>
              </a:rPr>
              <a:t>Исходя из названия праздника – Хэллоуин, надо загадать букву «Х» как основную в следующей игре. Хозяин сидит за столом и неожиданно задает одному из гостей вопрос: «Кто?» Участник отвечает обязательно с буквы «Х». Например, хомяк. Следующий вопрос к другому игроку: «Какой?» Ответ: «Худой». Вопрос: «Что делает?» Ответ: «Хочет». И т. д. и т. п. Эта очень смешная игра развивает быструю реакцию.</a:t>
            </a:r>
            <a:endParaRPr lang="ru-RU" sz="1200" b="1" i="1" dirty="0">
              <a:ea typeface="Calibri"/>
              <a:cs typeface="Times New Roman"/>
            </a:endParaRPr>
          </a:p>
          <a:p>
            <a:endParaRPr lang="ru-RU" sz="1600" dirty="0"/>
          </a:p>
        </p:txBody>
      </p:sp>
    </p:spTree>
    <p:extLst>
      <p:ext uri="{BB962C8B-B14F-4D97-AF65-F5344CB8AC3E}">
        <p14:creationId xmlns:p14="http://schemas.microsoft.com/office/powerpoint/2010/main" val="395494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p:cNvPicPr>
            <a:picLocks noChangeAspect="1" noChangeArrowheads="1"/>
          </p:cNvPicPr>
          <p:nvPr/>
        </p:nvPicPr>
        <p:blipFill>
          <a:blip r:embed="rId2"/>
          <a:srcRect/>
          <a:stretch>
            <a:fillRect/>
          </a:stretch>
        </p:blipFill>
        <p:spPr bwMode="auto">
          <a:xfrm>
            <a:off x="0" y="31750"/>
            <a:ext cx="9251950" cy="6831013"/>
          </a:xfrm>
          <a:prstGeom prst="rect">
            <a:avLst/>
          </a:prstGeom>
          <a:noFill/>
          <a:ln w="9525">
            <a:noFill/>
            <a:miter lim="800000"/>
            <a:headEnd/>
            <a:tailEnd/>
          </a:ln>
        </p:spPr>
      </p:pic>
      <p:sp>
        <p:nvSpPr>
          <p:cNvPr id="50178" name="Прямоугольник 2"/>
          <p:cNvSpPr>
            <a:spLocks noChangeArrowheads="1"/>
          </p:cNvSpPr>
          <p:nvPr/>
        </p:nvSpPr>
        <p:spPr bwMode="auto">
          <a:xfrm>
            <a:off x="-1260475" y="5073650"/>
            <a:ext cx="11815763" cy="1846263"/>
          </a:xfrm>
          <a:prstGeom prst="rect">
            <a:avLst/>
          </a:prstGeom>
          <a:noFill/>
          <a:ln w="9525">
            <a:noFill/>
            <a:miter lim="800000"/>
            <a:headEnd/>
            <a:tailEnd/>
          </a:ln>
        </p:spPr>
        <p:txBody>
          <a:bodyPr>
            <a:spAutoFit/>
          </a:bodyPr>
          <a:lstStyle/>
          <a:p>
            <a:pPr algn="ctr" fontAlgn="base">
              <a:spcBef>
                <a:spcPct val="0"/>
              </a:spcBef>
              <a:spcAft>
                <a:spcPct val="0"/>
              </a:spcAft>
            </a:pPr>
            <a:r>
              <a:rPr lang="ru-RU" sz="5700" b="1">
                <a:solidFill>
                  <a:prstClr val="white"/>
                </a:solidFill>
                <a:latin typeface="Times New Roman" pitchFamily="18" charset="0"/>
                <a:cs typeface="Times New Roman" pitchFamily="18" charset="0"/>
              </a:rPr>
              <a:t>Создавайте свои семейные праздники и традиции! </a:t>
            </a:r>
            <a:endParaRPr lang="ru-RU" sz="5700" b="1">
              <a:solidFill>
                <a:prstClr val="white"/>
              </a:solidFill>
            </a:endParaRPr>
          </a:p>
        </p:txBody>
      </p:sp>
    </p:spTree>
    <p:extLst>
      <p:ext uri="{BB962C8B-B14F-4D97-AF65-F5344CB8AC3E}">
        <p14:creationId xmlns:p14="http://schemas.microsoft.com/office/powerpoint/2010/main" val="357370038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88640"/>
            <a:ext cx="4582300" cy="6669359"/>
          </a:xfrm>
        </p:spPr>
        <p:txBody>
          <a:bodyPr>
            <a:normAutofit fontScale="90000"/>
          </a:bodyPr>
          <a:lstStyle/>
          <a:p>
            <a:pPr marL="95250" marR="95250" indent="133350" algn="just">
              <a:spcBef>
                <a:spcPts val="750"/>
              </a:spcBef>
              <a:spcAft>
                <a:spcPts val="750"/>
              </a:spcAft>
            </a:pPr>
            <a:r>
              <a:rPr lang="ru-RU" sz="1800" b="1" dirty="0">
                <a:solidFill>
                  <a:srgbClr val="000000"/>
                </a:solidFill>
                <a:latin typeface="Verdana"/>
                <a:ea typeface="Times New Roman"/>
              </a:rPr>
              <a:t>Семья</a:t>
            </a:r>
            <a:r>
              <a:rPr lang="ru-RU" sz="1800" dirty="0">
                <a:solidFill>
                  <a:srgbClr val="000000"/>
                </a:solidFill>
                <a:latin typeface="Verdana"/>
                <a:ea typeface="Times New Roman"/>
              </a:rPr>
              <a:t> – это счастье, любовь и удача, </a:t>
            </a:r>
            <a:r>
              <a:rPr lang="ru-RU" sz="3200" dirty="0">
                <a:latin typeface="Times New Roman"/>
                <a:ea typeface="Times New Roman"/>
              </a:rPr>
              <a:t/>
            </a:r>
            <a:br>
              <a:rPr lang="ru-RU" sz="3200" dirty="0">
                <a:latin typeface="Times New Roman"/>
                <a:ea typeface="Times New Roman"/>
              </a:rPr>
            </a:br>
            <a:r>
              <a:rPr lang="ru-RU" sz="1800" dirty="0">
                <a:solidFill>
                  <a:srgbClr val="000000"/>
                </a:solidFill>
                <a:latin typeface="Verdana"/>
                <a:ea typeface="Times New Roman"/>
              </a:rPr>
              <a:t>Семья – это летом поездки на дачу. </a:t>
            </a:r>
            <a:r>
              <a:rPr lang="ru-RU" sz="3200" dirty="0">
                <a:latin typeface="Times New Roman"/>
                <a:ea typeface="Times New Roman"/>
              </a:rPr>
              <a:t/>
            </a:r>
            <a:br>
              <a:rPr lang="ru-RU" sz="3200" dirty="0">
                <a:latin typeface="Times New Roman"/>
                <a:ea typeface="Times New Roman"/>
              </a:rPr>
            </a:br>
            <a:r>
              <a:rPr lang="ru-RU" sz="1800" dirty="0">
                <a:solidFill>
                  <a:srgbClr val="000000"/>
                </a:solidFill>
                <a:latin typeface="Verdana"/>
                <a:ea typeface="Times New Roman"/>
              </a:rPr>
              <a:t>Семья – это праздник, семейные даты, </a:t>
            </a:r>
            <a:r>
              <a:rPr lang="ru-RU" sz="3200" dirty="0">
                <a:latin typeface="Times New Roman"/>
                <a:ea typeface="Times New Roman"/>
              </a:rPr>
              <a:t/>
            </a:r>
            <a:br>
              <a:rPr lang="ru-RU" sz="3200" dirty="0">
                <a:latin typeface="Times New Roman"/>
                <a:ea typeface="Times New Roman"/>
              </a:rPr>
            </a:br>
            <a:r>
              <a:rPr lang="ru-RU" sz="1800" dirty="0">
                <a:solidFill>
                  <a:srgbClr val="000000"/>
                </a:solidFill>
                <a:latin typeface="Verdana"/>
                <a:ea typeface="Times New Roman"/>
              </a:rPr>
              <a:t>Подарки, покупки, приятные траты. </a:t>
            </a:r>
            <a:r>
              <a:rPr lang="ru-RU" sz="3200" dirty="0">
                <a:latin typeface="Times New Roman"/>
                <a:ea typeface="Times New Roman"/>
              </a:rPr>
              <a:t/>
            </a:r>
            <a:br>
              <a:rPr lang="ru-RU" sz="3200" dirty="0">
                <a:latin typeface="Times New Roman"/>
                <a:ea typeface="Times New Roman"/>
              </a:rPr>
            </a:br>
            <a:r>
              <a:rPr lang="ru-RU" sz="1800" dirty="0">
                <a:solidFill>
                  <a:srgbClr val="000000"/>
                </a:solidFill>
                <a:latin typeface="Verdana"/>
                <a:ea typeface="Times New Roman"/>
              </a:rPr>
              <a:t>Рождение детей, первый шаг, первый лепет, </a:t>
            </a:r>
            <a:r>
              <a:rPr lang="ru-RU" sz="3200" dirty="0">
                <a:latin typeface="Times New Roman"/>
                <a:ea typeface="Times New Roman"/>
              </a:rPr>
              <a:t/>
            </a:r>
            <a:br>
              <a:rPr lang="ru-RU" sz="3200" dirty="0">
                <a:latin typeface="Times New Roman"/>
                <a:ea typeface="Times New Roman"/>
              </a:rPr>
            </a:br>
            <a:r>
              <a:rPr lang="ru-RU" sz="1800" dirty="0">
                <a:solidFill>
                  <a:srgbClr val="000000"/>
                </a:solidFill>
                <a:latin typeface="Verdana"/>
                <a:ea typeface="Times New Roman"/>
              </a:rPr>
              <a:t>Мечты о хорошем, волнение и трепет. </a:t>
            </a:r>
            <a:r>
              <a:rPr lang="ru-RU" sz="3200" dirty="0">
                <a:latin typeface="Times New Roman"/>
                <a:ea typeface="Times New Roman"/>
              </a:rPr>
              <a:t/>
            </a:r>
            <a:br>
              <a:rPr lang="ru-RU" sz="3200" dirty="0">
                <a:latin typeface="Times New Roman"/>
                <a:ea typeface="Times New Roman"/>
              </a:rPr>
            </a:br>
            <a:r>
              <a:rPr lang="ru-RU" sz="1800" b="1" dirty="0">
                <a:solidFill>
                  <a:srgbClr val="000000"/>
                </a:solidFill>
                <a:latin typeface="Verdana"/>
                <a:ea typeface="Times New Roman"/>
              </a:rPr>
              <a:t>Семья</a:t>
            </a:r>
            <a:r>
              <a:rPr lang="ru-RU" sz="1800" dirty="0">
                <a:solidFill>
                  <a:srgbClr val="000000"/>
                </a:solidFill>
                <a:latin typeface="Verdana"/>
                <a:ea typeface="Times New Roman"/>
              </a:rPr>
              <a:t> – это труд, друг о друге забота, </a:t>
            </a:r>
            <a:r>
              <a:rPr lang="ru-RU" sz="3200" dirty="0">
                <a:latin typeface="Times New Roman"/>
                <a:ea typeface="Times New Roman"/>
              </a:rPr>
              <a:t/>
            </a:r>
            <a:br>
              <a:rPr lang="ru-RU" sz="3200" dirty="0">
                <a:latin typeface="Times New Roman"/>
                <a:ea typeface="Times New Roman"/>
              </a:rPr>
            </a:br>
            <a:r>
              <a:rPr lang="ru-RU" sz="1800" dirty="0">
                <a:solidFill>
                  <a:srgbClr val="000000"/>
                </a:solidFill>
                <a:latin typeface="Verdana"/>
                <a:ea typeface="Times New Roman"/>
              </a:rPr>
              <a:t>Семья – это много домашней работы. </a:t>
            </a:r>
            <a:r>
              <a:rPr lang="ru-RU" sz="3200" dirty="0">
                <a:latin typeface="Times New Roman"/>
                <a:ea typeface="Times New Roman"/>
              </a:rPr>
              <a:t/>
            </a:r>
            <a:br>
              <a:rPr lang="ru-RU" sz="3200" dirty="0">
                <a:latin typeface="Times New Roman"/>
                <a:ea typeface="Times New Roman"/>
              </a:rPr>
            </a:br>
            <a:r>
              <a:rPr lang="ru-RU" sz="1800" dirty="0">
                <a:solidFill>
                  <a:srgbClr val="000000"/>
                </a:solidFill>
                <a:latin typeface="Verdana"/>
                <a:ea typeface="Times New Roman"/>
              </a:rPr>
              <a:t>Семья – это важно! </a:t>
            </a:r>
            <a:r>
              <a:rPr lang="ru-RU" sz="3200" dirty="0">
                <a:latin typeface="Times New Roman"/>
                <a:ea typeface="Times New Roman"/>
              </a:rPr>
              <a:t/>
            </a:r>
            <a:br>
              <a:rPr lang="ru-RU" sz="3200" dirty="0">
                <a:latin typeface="Times New Roman"/>
                <a:ea typeface="Times New Roman"/>
              </a:rPr>
            </a:br>
            <a:r>
              <a:rPr lang="ru-RU" sz="1800" b="1" dirty="0">
                <a:solidFill>
                  <a:srgbClr val="000000"/>
                </a:solidFill>
                <a:latin typeface="Verdana"/>
                <a:ea typeface="Times New Roman"/>
              </a:rPr>
              <a:t>Семья</a:t>
            </a:r>
            <a:r>
              <a:rPr lang="ru-RU" sz="1800" dirty="0">
                <a:solidFill>
                  <a:srgbClr val="000000"/>
                </a:solidFill>
                <a:latin typeface="Verdana"/>
                <a:ea typeface="Times New Roman"/>
              </a:rPr>
              <a:t> – это сложно! </a:t>
            </a:r>
            <a:r>
              <a:rPr lang="ru-RU" sz="3200" dirty="0">
                <a:latin typeface="Times New Roman"/>
                <a:ea typeface="Times New Roman"/>
              </a:rPr>
              <a:t/>
            </a:r>
            <a:br>
              <a:rPr lang="ru-RU" sz="3200" dirty="0">
                <a:latin typeface="Times New Roman"/>
                <a:ea typeface="Times New Roman"/>
              </a:rPr>
            </a:br>
            <a:r>
              <a:rPr lang="ru-RU" sz="1800" dirty="0">
                <a:solidFill>
                  <a:srgbClr val="000000"/>
                </a:solidFill>
                <a:latin typeface="Verdana"/>
                <a:ea typeface="Times New Roman"/>
              </a:rPr>
              <a:t>Но счастливо жить одному невозможно! </a:t>
            </a:r>
            <a:r>
              <a:rPr lang="ru-RU" sz="3200" dirty="0">
                <a:latin typeface="Times New Roman"/>
                <a:ea typeface="Times New Roman"/>
              </a:rPr>
              <a:t/>
            </a:r>
            <a:br>
              <a:rPr lang="ru-RU" sz="3200" dirty="0">
                <a:latin typeface="Times New Roman"/>
                <a:ea typeface="Times New Roman"/>
              </a:rPr>
            </a:br>
            <a:r>
              <a:rPr lang="ru-RU" sz="1800" dirty="0">
                <a:solidFill>
                  <a:srgbClr val="000000"/>
                </a:solidFill>
                <a:latin typeface="Verdana"/>
                <a:ea typeface="Times New Roman"/>
              </a:rPr>
              <a:t>Всегда будьте вместе, любовь берегите, </a:t>
            </a:r>
            <a:r>
              <a:rPr lang="ru-RU" sz="3200" dirty="0">
                <a:latin typeface="Times New Roman"/>
                <a:ea typeface="Times New Roman"/>
              </a:rPr>
              <a:t/>
            </a:r>
            <a:br>
              <a:rPr lang="ru-RU" sz="3200" dirty="0">
                <a:latin typeface="Times New Roman"/>
                <a:ea typeface="Times New Roman"/>
              </a:rPr>
            </a:br>
            <a:r>
              <a:rPr lang="ru-RU" sz="1800" dirty="0">
                <a:solidFill>
                  <a:srgbClr val="000000"/>
                </a:solidFill>
                <a:latin typeface="Verdana"/>
                <a:ea typeface="Times New Roman"/>
              </a:rPr>
              <a:t>Обиды и ссоры подальше гоните, </a:t>
            </a:r>
            <a:r>
              <a:rPr lang="ru-RU" sz="3200" dirty="0">
                <a:latin typeface="Times New Roman"/>
                <a:ea typeface="Times New Roman"/>
              </a:rPr>
              <a:t/>
            </a:r>
            <a:br>
              <a:rPr lang="ru-RU" sz="3200" dirty="0">
                <a:latin typeface="Times New Roman"/>
                <a:ea typeface="Times New Roman"/>
              </a:rPr>
            </a:br>
            <a:r>
              <a:rPr lang="ru-RU" sz="1800" dirty="0">
                <a:solidFill>
                  <a:srgbClr val="000000"/>
                </a:solidFill>
                <a:latin typeface="Verdana"/>
                <a:ea typeface="Times New Roman"/>
              </a:rPr>
              <a:t>Хочу, чтоб про Вас говорили друзья: </a:t>
            </a:r>
            <a:r>
              <a:rPr lang="ru-RU" sz="3200" dirty="0">
                <a:latin typeface="Times New Roman"/>
                <a:ea typeface="Times New Roman"/>
              </a:rPr>
              <a:t/>
            </a:r>
            <a:br>
              <a:rPr lang="ru-RU" sz="3200" dirty="0">
                <a:latin typeface="Times New Roman"/>
                <a:ea typeface="Times New Roman"/>
              </a:rPr>
            </a:br>
            <a:r>
              <a:rPr lang="ru-RU" sz="1800" dirty="0">
                <a:solidFill>
                  <a:srgbClr val="000000"/>
                </a:solidFill>
                <a:latin typeface="Verdana"/>
                <a:ea typeface="Times New Roman"/>
              </a:rPr>
              <a:t>Какая хорошая Ваша семья!</a:t>
            </a:r>
            <a:r>
              <a:rPr lang="ru-RU" sz="3200" dirty="0">
                <a:latin typeface="Times New Roman"/>
                <a:ea typeface="Times New Roman"/>
              </a:rPr>
              <a:t/>
            </a:r>
            <a:br>
              <a:rPr lang="ru-RU" sz="3200" dirty="0">
                <a:latin typeface="Times New Roman"/>
                <a:ea typeface="Times New Roman"/>
              </a:rPr>
            </a:br>
            <a:endParaRPr lang="ru-RU" sz="1800" dirty="0"/>
          </a:p>
        </p:txBody>
      </p:sp>
      <p:sp>
        <p:nvSpPr>
          <p:cNvPr id="3" name="Подзаголовок 2"/>
          <p:cNvSpPr>
            <a:spLocks noGrp="1"/>
          </p:cNvSpPr>
          <p:nvPr>
            <p:ph type="subTitle" idx="1"/>
          </p:nvPr>
        </p:nvSpPr>
        <p:spPr>
          <a:xfrm>
            <a:off x="5436096" y="3645024"/>
            <a:ext cx="3707904" cy="3212976"/>
          </a:xfrm>
        </p:spPr>
        <p:txBody>
          <a:bodyPr/>
          <a:lstStyle/>
          <a:p>
            <a:endParaRPr lang="ru-RU" dirty="0"/>
          </a:p>
        </p:txBody>
      </p:sp>
      <p:pic>
        <p:nvPicPr>
          <p:cNvPr id="4" name="Picture 3"/>
          <p:cNvPicPr>
            <a:picLocks noChangeAspect="1" noChangeArrowheads="1"/>
          </p:cNvPicPr>
          <p:nvPr/>
        </p:nvPicPr>
        <p:blipFill>
          <a:blip r:embed="rId2"/>
          <a:srcRect/>
          <a:stretch>
            <a:fillRect/>
          </a:stretch>
        </p:blipFill>
        <p:spPr bwMode="auto">
          <a:xfrm>
            <a:off x="4689804" y="3429000"/>
            <a:ext cx="4379583" cy="3429000"/>
          </a:xfrm>
          <a:prstGeom prst="rect">
            <a:avLst/>
          </a:prstGeom>
          <a:noFill/>
          <a:ln w="9525">
            <a:noFill/>
            <a:miter lim="800000"/>
            <a:headEnd/>
            <a:tailEnd/>
          </a:ln>
        </p:spPr>
      </p:pic>
    </p:spTree>
    <p:extLst>
      <p:ext uri="{BB962C8B-B14F-4D97-AF65-F5344CB8AC3E}">
        <p14:creationId xmlns:p14="http://schemas.microsoft.com/office/powerpoint/2010/main" val="1325094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ПРЯНИЧНЫЕ ПРИЗЫ - МЕДАЛЬКИ.</a:t>
            </a:r>
            <a:endParaRPr lang="ru-RU" sz="2800" dirty="0"/>
          </a:p>
        </p:txBody>
      </p:sp>
      <p:pic>
        <p:nvPicPr>
          <p:cNvPr id="4" name="Объект 3" descr="http://supercook.ru/decoration/images-pryanik/pr-pech-2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7630" y="1600200"/>
            <a:ext cx="6088739" cy="4525963"/>
          </a:xfrm>
          <a:prstGeom prst="rect">
            <a:avLst/>
          </a:prstGeom>
          <a:noFill/>
          <a:ln>
            <a:noFill/>
          </a:ln>
        </p:spPr>
      </p:pic>
    </p:spTree>
    <p:extLst>
      <p:ext uri="{BB962C8B-B14F-4D97-AF65-F5344CB8AC3E}">
        <p14:creationId xmlns:p14="http://schemas.microsoft.com/office/powerpoint/2010/main" val="205027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4572000" cy="4874668"/>
          </a:xfrm>
          <a:prstGeom prst="rect">
            <a:avLst/>
          </a:prstGeom>
        </p:spPr>
        <p:txBody>
          <a:bodyPr>
            <a:spAutoFit/>
          </a:bodyPr>
          <a:lstStyle/>
          <a:p>
            <a:pPr>
              <a:lnSpc>
                <a:spcPct val="115000"/>
              </a:lnSpc>
              <a:spcAft>
                <a:spcPts val="1000"/>
              </a:spcAft>
            </a:pPr>
            <a:r>
              <a:rPr lang="ru-RU" i="1" dirty="0">
                <a:solidFill>
                  <a:srgbClr val="000000"/>
                </a:solidFill>
                <a:latin typeface="Verdana"/>
                <a:ea typeface="Times New Roman"/>
                <a:cs typeface="Times New Roman"/>
              </a:rPr>
              <a:t>Конкурс «Наши меньшие братья».</a:t>
            </a:r>
            <a:r>
              <a:rPr lang="ru-RU" dirty="0">
                <a:solidFill>
                  <a:srgbClr val="000000"/>
                </a:solidFill>
                <a:latin typeface="Verdana"/>
                <a:ea typeface="Times New Roman"/>
                <a:cs typeface="Times New Roman"/>
              </a:rPr>
              <a:t> Каждое насекомое, каждое животное имеет свой девиз. Предложите гостям угадать, какой у кого:</a:t>
            </a:r>
            <a:endParaRPr lang="ru-RU" sz="1400" dirty="0">
              <a:solidFill>
                <a:prstClr val="black"/>
              </a:solidFill>
              <a:ea typeface="Calibri"/>
              <a:cs typeface="Times New Roman"/>
            </a:endParaRPr>
          </a:p>
          <a:p>
            <a:pPr>
              <a:lnSpc>
                <a:spcPct val="115000"/>
              </a:lnSpc>
              <a:spcAft>
                <a:spcPts val="1000"/>
              </a:spcAft>
            </a:pPr>
            <a:r>
              <a:rPr lang="ru-RU" dirty="0">
                <a:solidFill>
                  <a:srgbClr val="000000"/>
                </a:solidFill>
                <a:latin typeface="Verdana"/>
                <a:ea typeface="Times New Roman"/>
                <a:cs typeface="Times New Roman"/>
              </a:rPr>
              <a:t>1. «Повторенье – мать ученья!» </a:t>
            </a:r>
            <a:r>
              <a:rPr lang="ru-RU" i="1" dirty="0">
                <a:solidFill>
                  <a:srgbClr val="000000"/>
                </a:solidFill>
                <a:latin typeface="Verdana"/>
                <a:ea typeface="Times New Roman"/>
                <a:cs typeface="Times New Roman"/>
              </a:rPr>
              <a:t>(Попугай)</a:t>
            </a:r>
            <a:endParaRPr lang="ru-RU" sz="1400" dirty="0">
              <a:solidFill>
                <a:prstClr val="black"/>
              </a:solidFill>
              <a:ea typeface="Calibri"/>
              <a:cs typeface="Times New Roman"/>
            </a:endParaRPr>
          </a:p>
          <a:p>
            <a:pPr>
              <a:lnSpc>
                <a:spcPct val="115000"/>
              </a:lnSpc>
              <a:spcAft>
                <a:spcPts val="1000"/>
              </a:spcAft>
            </a:pPr>
            <a:r>
              <a:rPr lang="ru-RU" dirty="0">
                <a:solidFill>
                  <a:srgbClr val="000000"/>
                </a:solidFill>
                <a:latin typeface="Verdana"/>
                <a:ea typeface="Times New Roman"/>
                <a:cs typeface="Times New Roman"/>
              </a:rPr>
              <a:t>2. «Держи карман шире!» </a:t>
            </a:r>
            <a:r>
              <a:rPr lang="ru-RU" i="1" dirty="0">
                <a:solidFill>
                  <a:srgbClr val="000000"/>
                </a:solidFill>
                <a:latin typeface="Verdana"/>
                <a:ea typeface="Times New Roman"/>
                <a:cs typeface="Times New Roman"/>
              </a:rPr>
              <a:t>(Кенгуру)</a:t>
            </a:r>
            <a:endParaRPr lang="ru-RU" sz="1400" dirty="0">
              <a:solidFill>
                <a:prstClr val="black"/>
              </a:solidFill>
              <a:ea typeface="Calibri"/>
              <a:cs typeface="Times New Roman"/>
            </a:endParaRPr>
          </a:p>
          <a:p>
            <a:pPr>
              <a:lnSpc>
                <a:spcPct val="115000"/>
              </a:lnSpc>
              <a:spcAft>
                <a:spcPts val="1000"/>
              </a:spcAft>
            </a:pPr>
            <a:r>
              <a:rPr lang="ru-RU" dirty="0">
                <a:solidFill>
                  <a:srgbClr val="000000"/>
                </a:solidFill>
                <a:latin typeface="Verdana"/>
                <a:ea typeface="Times New Roman"/>
                <a:cs typeface="Times New Roman"/>
              </a:rPr>
              <a:t>3. «Слезами горю не поможешь!» </a:t>
            </a:r>
            <a:r>
              <a:rPr lang="ru-RU" i="1" dirty="0">
                <a:solidFill>
                  <a:srgbClr val="000000"/>
                </a:solidFill>
                <a:latin typeface="Verdana"/>
                <a:ea typeface="Times New Roman"/>
                <a:cs typeface="Times New Roman"/>
              </a:rPr>
              <a:t>(Крокодил)</a:t>
            </a:r>
            <a:endParaRPr lang="ru-RU" sz="1400" dirty="0">
              <a:solidFill>
                <a:prstClr val="black"/>
              </a:solidFill>
              <a:ea typeface="Calibri"/>
              <a:cs typeface="Times New Roman"/>
            </a:endParaRPr>
          </a:p>
          <a:p>
            <a:pPr>
              <a:lnSpc>
                <a:spcPct val="115000"/>
              </a:lnSpc>
              <a:spcAft>
                <a:spcPts val="1000"/>
              </a:spcAft>
            </a:pPr>
            <a:r>
              <a:rPr lang="ru-RU" dirty="0">
                <a:solidFill>
                  <a:srgbClr val="000000"/>
                </a:solidFill>
                <a:latin typeface="Verdana"/>
                <a:ea typeface="Times New Roman"/>
                <a:cs typeface="Times New Roman"/>
              </a:rPr>
              <a:t>4. «Один в поле не воин!» </a:t>
            </a:r>
            <a:r>
              <a:rPr lang="ru-RU" i="1" dirty="0">
                <a:solidFill>
                  <a:srgbClr val="000000"/>
                </a:solidFill>
                <a:latin typeface="Verdana"/>
                <a:ea typeface="Times New Roman"/>
                <a:cs typeface="Times New Roman"/>
              </a:rPr>
              <a:t>(Саранча)</a:t>
            </a:r>
            <a:endParaRPr lang="ru-RU" sz="1400" dirty="0">
              <a:solidFill>
                <a:prstClr val="black"/>
              </a:solidFill>
              <a:ea typeface="Calibri"/>
              <a:cs typeface="Times New Roman"/>
            </a:endParaRPr>
          </a:p>
          <a:p>
            <a:pPr>
              <a:lnSpc>
                <a:spcPct val="115000"/>
              </a:lnSpc>
              <a:spcAft>
                <a:spcPts val="1000"/>
              </a:spcAft>
            </a:pPr>
            <a:r>
              <a:rPr lang="ru-RU" dirty="0">
                <a:solidFill>
                  <a:srgbClr val="000000"/>
                </a:solidFill>
                <a:latin typeface="Verdana"/>
                <a:ea typeface="Times New Roman"/>
                <a:cs typeface="Times New Roman"/>
              </a:rPr>
              <a:t>5. «Идти нога в ногу!» </a:t>
            </a:r>
            <a:r>
              <a:rPr lang="ru-RU" i="1" dirty="0">
                <a:solidFill>
                  <a:srgbClr val="000000"/>
                </a:solidFill>
                <a:latin typeface="Verdana"/>
                <a:ea typeface="Times New Roman"/>
                <a:cs typeface="Times New Roman"/>
              </a:rPr>
              <a:t>(Гусеница)</a:t>
            </a:r>
            <a:r>
              <a:rPr lang="ru-RU" dirty="0">
                <a:solidFill>
                  <a:srgbClr val="000000"/>
                </a:solidFill>
                <a:latin typeface="Verdana"/>
                <a:ea typeface="Times New Roman"/>
                <a:cs typeface="Times New Roman"/>
              </a:rPr>
              <a:t>.</a:t>
            </a:r>
            <a:endParaRPr lang="ru-RU" sz="1400" dirty="0">
              <a:solidFill>
                <a:prstClr val="black"/>
              </a:solidFill>
              <a:ea typeface="Calibri"/>
              <a:cs typeface="Times New Roman"/>
            </a:endParaRPr>
          </a:p>
        </p:txBody>
      </p:sp>
      <p:pic>
        <p:nvPicPr>
          <p:cNvPr id="3" name="Рисунок 2" descr="http://supercook.ru/images-baby-celebrate/oform-04.jpg"/>
          <p:cNvPicPr/>
          <p:nvPr/>
        </p:nvPicPr>
        <p:blipFill>
          <a:blip r:embed="rId2">
            <a:extLst>
              <a:ext uri="{28A0092B-C50C-407E-A947-70E740481C1C}">
                <a14:useLocalDpi xmlns:a14="http://schemas.microsoft.com/office/drawing/2010/main" val="0"/>
              </a:ext>
            </a:extLst>
          </a:blip>
          <a:srcRect/>
          <a:stretch>
            <a:fillRect/>
          </a:stretch>
        </p:blipFill>
        <p:spPr bwMode="auto">
          <a:xfrm>
            <a:off x="5148063" y="4293096"/>
            <a:ext cx="3993379" cy="2564904"/>
          </a:xfrm>
          <a:prstGeom prst="rect">
            <a:avLst/>
          </a:prstGeom>
          <a:noFill/>
          <a:ln>
            <a:noFill/>
          </a:ln>
        </p:spPr>
      </p:pic>
      <p:pic>
        <p:nvPicPr>
          <p:cNvPr id="4" name="Рисунок 3" descr="http://supercook.ru/images-baby-celebrate/carv-18f.jpg"/>
          <p:cNvPicPr/>
          <p:nvPr/>
        </p:nvPicPr>
        <p:blipFill>
          <a:blip r:embed="rId3">
            <a:extLst>
              <a:ext uri="{28A0092B-C50C-407E-A947-70E740481C1C}">
                <a14:useLocalDpi xmlns:a14="http://schemas.microsoft.com/office/drawing/2010/main" val="0"/>
              </a:ext>
            </a:extLst>
          </a:blip>
          <a:srcRect/>
          <a:stretch>
            <a:fillRect/>
          </a:stretch>
        </p:blipFill>
        <p:spPr bwMode="auto">
          <a:xfrm>
            <a:off x="5045692" y="0"/>
            <a:ext cx="4095750" cy="3076575"/>
          </a:xfrm>
          <a:prstGeom prst="rect">
            <a:avLst/>
          </a:prstGeom>
          <a:noFill/>
          <a:ln>
            <a:noFill/>
          </a:ln>
        </p:spPr>
      </p:pic>
    </p:spTree>
    <p:extLst>
      <p:ext uri="{BB962C8B-B14F-4D97-AF65-F5344CB8AC3E}">
        <p14:creationId xmlns:p14="http://schemas.microsoft.com/office/powerpoint/2010/main" val="4202653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3677"/>
            <a:ext cx="4572000" cy="4295022"/>
          </a:xfrm>
          <a:prstGeom prst="rect">
            <a:avLst/>
          </a:prstGeom>
        </p:spPr>
        <p:txBody>
          <a:bodyPr>
            <a:spAutoFit/>
          </a:bodyPr>
          <a:lstStyle/>
          <a:p>
            <a:pPr>
              <a:lnSpc>
                <a:spcPct val="115000"/>
              </a:lnSpc>
              <a:spcAft>
                <a:spcPts val="1000"/>
              </a:spcAft>
            </a:pPr>
            <a:r>
              <a:rPr lang="ru-RU" b="1" i="1" dirty="0">
                <a:solidFill>
                  <a:srgbClr val="000000"/>
                </a:solidFill>
                <a:latin typeface="Verdana"/>
                <a:ea typeface="Times New Roman"/>
                <a:cs typeface="Times New Roman"/>
              </a:rPr>
              <a:t>Конкурс «Оживи картину»</a:t>
            </a:r>
            <a:endParaRPr lang="ru-RU" sz="1400" dirty="0">
              <a:ea typeface="Calibri"/>
              <a:cs typeface="Times New Roman"/>
            </a:endParaRPr>
          </a:p>
          <a:p>
            <a:pPr>
              <a:lnSpc>
                <a:spcPct val="115000"/>
              </a:lnSpc>
              <a:spcAft>
                <a:spcPts val="1000"/>
              </a:spcAft>
            </a:pPr>
            <a:r>
              <a:rPr lang="ru-RU" dirty="0">
                <a:solidFill>
                  <a:srgbClr val="000000"/>
                </a:solidFill>
                <a:latin typeface="Verdana"/>
                <a:ea typeface="Times New Roman"/>
                <a:cs typeface="Times New Roman"/>
              </a:rPr>
              <a:t>Командам в конвертах даются названия картин, которые надо оживить немой пантомимой так, чтобы узнали зрители.</a:t>
            </a:r>
            <a:endParaRPr lang="ru-RU" sz="1400" dirty="0">
              <a:ea typeface="Calibri"/>
              <a:cs typeface="Times New Roman"/>
            </a:endParaRPr>
          </a:p>
          <a:p>
            <a:pPr>
              <a:lnSpc>
                <a:spcPct val="115000"/>
              </a:lnSpc>
              <a:spcAft>
                <a:spcPts val="1000"/>
              </a:spcAft>
            </a:pPr>
            <a:r>
              <a:rPr lang="ru-RU" dirty="0">
                <a:solidFill>
                  <a:srgbClr val="000000"/>
                </a:solidFill>
                <a:latin typeface="Verdana"/>
                <a:ea typeface="Times New Roman"/>
                <a:cs typeface="Times New Roman"/>
              </a:rPr>
              <a:t>• «Бурлаки на Волге»;</a:t>
            </a:r>
            <a:endParaRPr lang="ru-RU" sz="1400" dirty="0">
              <a:ea typeface="Calibri"/>
              <a:cs typeface="Times New Roman"/>
            </a:endParaRPr>
          </a:p>
          <a:p>
            <a:pPr>
              <a:lnSpc>
                <a:spcPct val="115000"/>
              </a:lnSpc>
              <a:spcAft>
                <a:spcPts val="1000"/>
              </a:spcAft>
            </a:pPr>
            <a:r>
              <a:rPr lang="ru-RU" dirty="0">
                <a:solidFill>
                  <a:srgbClr val="000000"/>
                </a:solidFill>
                <a:latin typeface="Verdana"/>
                <a:ea typeface="Times New Roman"/>
                <a:cs typeface="Times New Roman"/>
              </a:rPr>
              <a:t>• «Охотники на привале»;</a:t>
            </a:r>
            <a:endParaRPr lang="ru-RU" sz="1400" dirty="0">
              <a:ea typeface="Calibri"/>
              <a:cs typeface="Times New Roman"/>
            </a:endParaRPr>
          </a:p>
          <a:p>
            <a:pPr>
              <a:lnSpc>
                <a:spcPct val="115000"/>
              </a:lnSpc>
              <a:spcAft>
                <a:spcPts val="1000"/>
              </a:spcAft>
            </a:pPr>
            <a:r>
              <a:rPr lang="ru-RU" dirty="0">
                <a:solidFill>
                  <a:srgbClr val="000000"/>
                </a:solidFill>
                <a:latin typeface="Verdana"/>
                <a:ea typeface="Times New Roman"/>
                <a:cs typeface="Times New Roman"/>
              </a:rPr>
              <a:t>• «Опять двойка»;</a:t>
            </a:r>
            <a:endParaRPr lang="ru-RU" sz="1400" dirty="0">
              <a:ea typeface="Calibri"/>
              <a:cs typeface="Times New Roman"/>
            </a:endParaRPr>
          </a:p>
          <a:p>
            <a:pPr>
              <a:lnSpc>
                <a:spcPct val="115000"/>
              </a:lnSpc>
              <a:spcAft>
                <a:spcPts val="1000"/>
              </a:spcAft>
            </a:pPr>
            <a:r>
              <a:rPr lang="ru-RU" dirty="0">
                <a:solidFill>
                  <a:srgbClr val="000000"/>
                </a:solidFill>
                <a:latin typeface="Verdana"/>
                <a:ea typeface="Times New Roman"/>
                <a:cs typeface="Times New Roman"/>
              </a:rPr>
              <a:t>• «Три богатыря».</a:t>
            </a:r>
            <a:endParaRPr lang="ru-RU" sz="1400" dirty="0">
              <a:ea typeface="Calibri"/>
              <a:cs typeface="Times New Roman"/>
            </a:endParaRPr>
          </a:p>
          <a:p>
            <a:pPr>
              <a:lnSpc>
                <a:spcPct val="115000"/>
              </a:lnSpc>
              <a:spcAft>
                <a:spcPts val="0"/>
              </a:spcAft>
            </a:pPr>
            <a:r>
              <a:rPr lang="ru-RU" dirty="0">
                <a:solidFill>
                  <a:srgbClr val="000000"/>
                </a:solidFill>
                <a:latin typeface="Verdana"/>
                <a:ea typeface="Times New Roman"/>
                <a:cs typeface="Times New Roman"/>
              </a:rPr>
              <a:t/>
            </a:r>
            <a:br>
              <a:rPr lang="ru-RU" dirty="0">
                <a:solidFill>
                  <a:srgbClr val="000000"/>
                </a:solidFill>
                <a:latin typeface="Verdana"/>
                <a:ea typeface="Times New Roman"/>
                <a:cs typeface="Times New Roman"/>
              </a:rPr>
            </a:br>
            <a:endParaRPr lang="ru-RU" sz="1400" dirty="0">
              <a:ea typeface="Calibri"/>
              <a:cs typeface="Times New Roman"/>
            </a:endParaRPr>
          </a:p>
        </p:txBody>
      </p:sp>
      <p:pic>
        <p:nvPicPr>
          <p:cNvPr id="4" name="Рисунок 3" descr="http://supercook.ru/images-baby-celebrate/oform-sova-05.jpg"/>
          <p:cNvPicPr/>
          <p:nvPr/>
        </p:nvPicPr>
        <p:blipFill>
          <a:blip r:embed="rId2">
            <a:extLst>
              <a:ext uri="{28A0092B-C50C-407E-A947-70E740481C1C}">
                <a14:useLocalDpi xmlns:a14="http://schemas.microsoft.com/office/drawing/2010/main" val="0"/>
              </a:ext>
            </a:extLst>
          </a:blip>
          <a:srcRect/>
          <a:stretch>
            <a:fillRect/>
          </a:stretch>
        </p:blipFill>
        <p:spPr bwMode="auto">
          <a:xfrm>
            <a:off x="3619500" y="3181350"/>
            <a:ext cx="5524500" cy="3676650"/>
          </a:xfrm>
          <a:prstGeom prst="rect">
            <a:avLst/>
          </a:prstGeom>
          <a:noFill/>
          <a:ln>
            <a:noFill/>
          </a:ln>
        </p:spPr>
      </p:pic>
    </p:spTree>
    <p:extLst>
      <p:ext uri="{BB962C8B-B14F-4D97-AF65-F5344CB8AC3E}">
        <p14:creationId xmlns:p14="http://schemas.microsoft.com/office/powerpoint/2010/main" val="3715623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429000" cy="3343992"/>
          </a:xfrm>
          <a:prstGeom prst="rect">
            <a:avLst/>
          </a:prstGeom>
        </p:spPr>
        <p:txBody>
          <a:bodyPr wrap="square">
            <a:spAutoFit/>
          </a:bodyPr>
          <a:lstStyle/>
          <a:p>
            <a:pPr>
              <a:lnSpc>
                <a:spcPct val="115000"/>
              </a:lnSpc>
              <a:spcAft>
                <a:spcPts val="1000"/>
              </a:spcAft>
            </a:pPr>
            <a:r>
              <a:rPr lang="ru-RU" b="1" i="1" dirty="0">
                <a:solidFill>
                  <a:srgbClr val="000000"/>
                </a:solidFill>
                <a:latin typeface="Verdana"/>
                <a:ea typeface="Times New Roman"/>
                <a:cs typeface="Times New Roman"/>
              </a:rPr>
              <a:t>Конкурс «Исполни песню»</a:t>
            </a:r>
            <a:endParaRPr lang="ru-RU" sz="1400" dirty="0">
              <a:ea typeface="Calibri"/>
              <a:cs typeface="Times New Roman"/>
            </a:endParaRPr>
          </a:p>
          <a:p>
            <a:pPr>
              <a:lnSpc>
                <a:spcPct val="115000"/>
              </a:lnSpc>
              <a:spcAft>
                <a:spcPts val="1000"/>
              </a:spcAft>
            </a:pPr>
            <a:r>
              <a:rPr lang="ru-RU" dirty="0">
                <a:solidFill>
                  <a:srgbClr val="000000"/>
                </a:solidFill>
                <a:latin typeface="Verdana"/>
                <a:ea typeface="Times New Roman"/>
                <a:cs typeface="Times New Roman"/>
              </a:rPr>
              <a:t>Игроки исполняют песню буквами алфавита или звуками «ни </a:t>
            </a:r>
            <a:r>
              <a:rPr lang="ru-RU" dirty="0" err="1">
                <a:solidFill>
                  <a:srgbClr val="000000"/>
                </a:solidFill>
                <a:latin typeface="Verdana"/>
                <a:ea typeface="Times New Roman"/>
                <a:cs typeface="Times New Roman"/>
              </a:rPr>
              <a:t>бе</a:t>
            </a:r>
            <a:r>
              <a:rPr lang="ru-RU" dirty="0">
                <a:solidFill>
                  <a:srgbClr val="000000"/>
                </a:solidFill>
                <a:latin typeface="Verdana"/>
                <a:ea typeface="Times New Roman"/>
                <a:cs typeface="Times New Roman"/>
              </a:rPr>
              <a:t> ни </a:t>
            </a:r>
            <a:r>
              <a:rPr lang="ru-RU" dirty="0" err="1">
                <a:solidFill>
                  <a:srgbClr val="000000"/>
                </a:solidFill>
                <a:latin typeface="Verdana"/>
                <a:ea typeface="Times New Roman"/>
                <a:cs typeface="Times New Roman"/>
              </a:rPr>
              <a:t>мэ</a:t>
            </a:r>
            <a:r>
              <a:rPr lang="ru-RU" dirty="0">
                <a:solidFill>
                  <a:srgbClr val="000000"/>
                </a:solidFill>
                <a:latin typeface="Verdana"/>
                <a:ea typeface="Times New Roman"/>
                <a:cs typeface="Times New Roman"/>
              </a:rPr>
              <a:t>...». Варианты песен:</a:t>
            </a:r>
            <a:endParaRPr lang="ru-RU" sz="1400" dirty="0">
              <a:ea typeface="Calibri"/>
              <a:cs typeface="Times New Roman"/>
            </a:endParaRPr>
          </a:p>
          <a:p>
            <a:pPr>
              <a:lnSpc>
                <a:spcPct val="115000"/>
              </a:lnSpc>
              <a:spcAft>
                <a:spcPts val="1000"/>
              </a:spcAft>
            </a:pPr>
            <a:r>
              <a:rPr lang="ru-RU" dirty="0">
                <a:solidFill>
                  <a:srgbClr val="000000"/>
                </a:solidFill>
                <a:latin typeface="Verdana"/>
                <a:ea typeface="Times New Roman"/>
                <a:cs typeface="Times New Roman"/>
              </a:rPr>
              <a:t>• «Ой цветет калина в поле у ручья...»;</a:t>
            </a:r>
            <a:endParaRPr lang="ru-RU" sz="1400" dirty="0">
              <a:ea typeface="Calibri"/>
              <a:cs typeface="Times New Roman"/>
            </a:endParaRPr>
          </a:p>
          <a:p>
            <a:pPr>
              <a:lnSpc>
                <a:spcPct val="115000"/>
              </a:lnSpc>
              <a:spcAft>
                <a:spcPts val="1000"/>
              </a:spcAft>
            </a:pPr>
            <a:r>
              <a:rPr lang="ru-RU" dirty="0">
                <a:solidFill>
                  <a:srgbClr val="000000"/>
                </a:solidFill>
                <a:latin typeface="Verdana"/>
                <a:ea typeface="Times New Roman"/>
                <a:cs typeface="Times New Roman"/>
              </a:rPr>
              <a:t>• «Катюша».</a:t>
            </a:r>
            <a:endParaRPr lang="ru-RU" sz="1400" dirty="0">
              <a:ea typeface="Calibri"/>
              <a:cs typeface="Times New Roman"/>
            </a:endParaRPr>
          </a:p>
        </p:txBody>
      </p:sp>
      <p:pic>
        <p:nvPicPr>
          <p:cNvPr id="3" name="Рисунок 2" descr="http://supercook.ru/images-baby-celebrate/130-22-iz-konf-01.jpg"/>
          <p:cNvPicPr/>
          <p:nvPr/>
        </p:nvPicPr>
        <p:blipFill>
          <a:blip r:embed="rId2">
            <a:extLst>
              <a:ext uri="{28A0092B-C50C-407E-A947-70E740481C1C}">
                <a14:useLocalDpi xmlns:a14="http://schemas.microsoft.com/office/drawing/2010/main" val="0"/>
              </a:ext>
            </a:extLst>
          </a:blip>
          <a:srcRect/>
          <a:stretch>
            <a:fillRect/>
          </a:stretch>
        </p:blipFill>
        <p:spPr bwMode="auto">
          <a:xfrm>
            <a:off x="3429000" y="876300"/>
            <a:ext cx="5715000" cy="5981700"/>
          </a:xfrm>
          <a:prstGeom prst="rect">
            <a:avLst/>
          </a:prstGeom>
          <a:noFill/>
          <a:ln>
            <a:noFill/>
          </a:ln>
        </p:spPr>
      </p:pic>
    </p:spTree>
    <p:extLst>
      <p:ext uri="{BB962C8B-B14F-4D97-AF65-F5344CB8AC3E}">
        <p14:creationId xmlns:p14="http://schemas.microsoft.com/office/powerpoint/2010/main" val="1891593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6496" y="0"/>
            <a:ext cx="107504" cy="188640"/>
          </a:xfrm>
        </p:spPr>
        <p:txBody>
          <a:bodyPr>
            <a:normAutofit fontScale="90000"/>
          </a:bodyPr>
          <a:lstStyle/>
          <a:p>
            <a:endParaRPr lang="ru-RU" sz="800" dirty="0"/>
          </a:p>
        </p:txBody>
      </p:sp>
      <p:sp>
        <p:nvSpPr>
          <p:cNvPr id="3" name="Объект 2"/>
          <p:cNvSpPr>
            <a:spLocks noGrp="1"/>
          </p:cNvSpPr>
          <p:nvPr>
            <p:ph idx="1"/>
          </p:nvPr>
        </p:nvSpPr>
        <p:spPr>
          <a:xfrm>
            <a:off x="8460432" y="5733256"/>
            <a:ext cx="226368" cy="392907"/>
          </a:xfrm>
        </p:spPr>
        <p:txBody>
          <a:bodyPr>
            <a:normAutofit fontScale="70000" lnSpcReduction="20000"/>
          </a:bodyPr>
          <a:lstStyle/>
          <a:p>
            <a:endParaRPr lang="ru-RU" dirty="0"/>
          </a:p>
        </p:txBody>
      </p:sp>
      <p:sp>
        <p:nvSpPr>
          <p:cNvPr id="4" name="Прямоугольник 3"/>
          <p:cNvSpPr/>
          <p:nvPr/>
        </p:nvSpPr>
        <p:spPr>
          <a:xfrm>
            <a:off x="0" y="0"/>
            <a:ext cx="6858000" cy="3724609"/>
          </a:xfrm>
          <a:prstGeom prst="rect">
            <a:avLst/>
          </a:prstGeom>
        </p:spPr>
        <p:txBody>
          <a:bodyPr wrap="square">
            <a:spAutoFit/>
          </a:bodyPr>
          <a:lstStyle/>
          <a:p>
            <a:pPr>
              <a:lnSpc>
                <a:spcPct val="115000"/>
              </a:lnSpc>
              <a:spcAft>
                <a:spcPts val="1000"/>
              </a:spcAft>
            </a:pPr>
            <a:r>
              <a:rPr lang="ru-RU" b="1" i="1" dirty="0">
                <a:solidFill>
                  <a:srgbClr val="000000"/>
                </a:solidFill>
                <a:latin typeface="Verdana"/>
                <a:ea typeface="Times New Roman"/>
                <a:cs typeface="Times New Roman"/>
              </a:rPr>
              <a:t>Игра «Сложи портрет»</a:t>
            </a:r>
            <a:endParaRPr lang="ru-RU" sz="1400" dirty="0">
              <a:ea typeface="Calibri"/>
              <a:cs typeface="Times New Roman"/>
            </a:endParaRPr>
          </a:p>
          <a:p>
            <a:pPr>
              <a:lnSpc>
                <a:spcPct val="115000"/>
              </a:lnSpc>
              <a:spcAft>
                <a:spcPts val="1000"/>
              </a:spcAft>
            </a:pPr>
            <a:r>
              <a:rPr lang="ru-RU" dirty="0">
                <a:solidFill>
                  <a:srgbClr val="000000"/>
                </a:solidFill>
                <a:latin typeface="Verdana"/>
                <a:ea typeface="Times New Roman"/>
                <a:cs typeface="Times New Roman"/>
              </a:rPr>
              <a:t>Участники вечеринки садятся за стол. Хозяйка заранее готовится к этой игре. Из старых журналов она вырезает красивые картинки – портреты мужчин и женщин, затем разрезает их на две части. Все части перемешивает и раскладывает на столе. Она выбирает одну половинку картинки и кладет ее на середину стола. Задание: кто быстрее всех найдет вторую половинку этой картинки, тот получает печенье. У кого к концу игры окажется больше всего печенья, тому вручается главный приз.</a:t>
            </a:r>
            <a:endParaRPr lang="ru-RU" sz="1400" dirty="0">
              <a:ea typeface="Calibri"/>
              <a:cs typeface="Times New Roman"/>
            </a:endParaRPr>
          </a:p>
        </p:txBody>
      </p:sp>
      <p:pic>
        <p:nvPicPr>
          <p:cNvPr id="5" name="Рисунок 4" descr="http://supercook.ru/images-baby-celebrate/baby-104.jpg"/>
          <p:cNvPicPr/>
          <p:nvPr/>
        </p:nvPicPr>
        <p:blipFill>
          <a:blip r:embed="rId2">
            <a:extLst>
              <a:ext uri="{28A0092B-C50C-407E-A947-70E740481C1C}">
                <a14:useLocalDpi xmlns:a14="http://schemas.microsoft.com/office/drawing/2010/main" val="0"/>
              </a:ext>
            </a:extLst>
          </a:blip>
          <a:srcRect/>
          <a:stretch>
            <a:fillRect/>
          </a:stretch>
        </p:blipFill>
        <p:spPr bwMode="auto">
          <a:xfrm>
            <a:off x="5048250" y="3421441"/>
            <a:ext cx="4095750" cy="3409950"/>
          </a:xfrm>
          <a:prstGeom prst="rect">
            <a:avLst/>
          </a:prstGeom>
          <a:noFill/>
          <a:ln>
            <a:noFill/>
          </a:ln>
        </p:spPr>
      </p:pic>
    </p:spTree>
    <p:extLst>
      <p:ext uri="{BB962C8B-B14F-4D97-AF65-F5344CB8AC3E}">
        <p14:creationId xmlns:p14="http://schemas.microsoft.com/office/powerpoint/2010/main" val="2406226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9143999" y="0"/>
            <a:ext cx="45719" cy="116632"/>
          </a:xfrm>
        </p:spPr>
        <p:txBody>
          <a:bodyPr>
            <a:normAutofit fontScale="90000"/>
          </a:bodyPr>
          <a:lstStyle/>
          <a:p>
            <a:endParaRPr lang="ru-RU" sz="800" dirty="0"/>
          </a:p>
        </p:txBody>
      </p:sp>
      <p:sp>
        <p:nvSpPr>
          <p:cNvPr id="3" name="Объект 2"/>
          <p:cNvSpPr>
            <a:spLocks noGrp="1"/>
          </p:cNvSpPr>
          <p:nvPr>
            <p:ph idx="1"/>
          </p:nvPr>
        </p:nvSpPr>
        <p:spPr>
          <a:xfrm flipV="1">
            <a:off x="8641080" y="6126163"/>
            <a:ext cx="45719" cy="111149"/>
          </a:xfrm>
        </p:spPr>
        <p:txBody>
          <a:bodyPr>
            <a:normAutofit fontScale="25000" lnSpcReduction="20000"/>
          </a:bodyPr>
          <a:lstStyle/>
          <a:p>
            <a:endParaRPr lang="ru-RU" dirty="0"/>
          </a:p>
        </p:txBody>
      </p:sp>
      <p:sp>
        <p:nvSpPr>
          <p:cNvPr id="4" name="Прямоугольник 3"/>
          <p:cNvSpPr/>
          <p:nvPr/>
        </p:nvSpPr>
        <p:spPr>
          <a:xfrm>
            <a:off x="0" y="0"/>
            <a:ext cx="9119665" cy="3406061"/>
          </a:xfrm>
          <a:prstGeom prst="rect">
            <a:avLst/>
          </a:prstGeom>
        </p:spPr>
        <p:txBody>
          <a:bodyPr wrap="square">
            <a:spAutoFit/>
          </a:bodyPr>
          <a:lstStyle/>
          <a:p>
            <a:pPr>
              <a:lnSpc>
                <a:spcPct val="115000"/>
              </a:lnSpc>
              <a:spcAft>
                <a:spcPts val="1000"/>
              </a:spcAft>
            </a:pPr>
            <a:r>
              <a:rPr lang="ru-RU" b="1" i="1" dirty="0">
                <a:solidFill>
                  <a:srgbClr val="000000"/>
                </a:solidFill>
                <a:latin typeface="Verdana"/>
                <a:ea typeface="Times New Roman"/>
                <a:cs typeface="Times New Roman"/>
              </a:rPr>
              <a:t>Творческий конкурс</a:t>
            </a:r>
            <a:endParaRPr lang="ru-RU" sz="1400" dirty="0">
              <a:ea typeface="Calibri"/>
              <a:cs typeface="Times New Roman"/>
            </a:endParaRPr>
          </a:p>
          <a:p>
            <a:pPr>
              <a:lnSpc>
                <a:spcPct val="115000"/>
              </a:lnSpc>
              <a:spcAft>
                <a:spcPts val="1000"/>
              </a:spcAft>
            </a:pPr>
            <a:r>
              <a:rPr lang="ru-RU" dirty="0">
                <a:solidFill>
                  <a:srgbClr val="000000"/>
                </a:solidFill>
                <a:latin typeface="Verdana"/>
                <a:ea typeface="Times New Roman"/>
                <a:cs typeface="Times New Roman"/>
              </a:rPr>
              <a:t>Теперь надо посоревноваться в творческих способностях. Участники делятся на две команды. Одна команда выходит из комнаты и загадывает, на кого из второй команды они нарисуют на ватмане дружеский шарж. Вторая команда сидит, смотрит, отгадывает и смеется. Игроки первой команды завязывают глаза, берут в руки фломастеры, хозяйка их подводит к ватману. Они начинают помогать друг другу дорисовывать шарж – юмористический портрет их друга из второй команды. Вторая команда должна отгадать задуманного героя, потом они меняются местами. Картины с шаржами и автографами дарятся героям.</a:t>
            </a:r>
            <a:endParaRPr lang="ru-RU" sz="1400" dirty="0">
              <a:ea typeface="Calibri"/>
              <a:cs typeface="Times New Roman"/>
            </a:endParaRPr>
          </a:p>
        </p:txBody>
      </p:sp>
      <p:pic>
        <p:nvPicPr>
          <p:cNvPr id="5" name="Рисунок 4" descr="http://supercook.ru/russian/images-russian/zhavoronki-lep-01.jpg"/>
          <p:cNvPicPr/>
          <p:nvPr/>
        </p:nvPicPr>
        <p:blipFill>
          <a:blip r:embed="rId2">
            <a:extLst>
              <a:ext uri="{28A0092B-C50C-407E-A947-70E740481C1C}">
                <a14:useLocalDpi xmlns:a14="http://schemas.microsoft.com/office/drawing/2010/main" val="0"/>
              </a:ext>
            </a:extLst>
          </a:blip>
          <a:srcRect/>
          <a:stretch>
            <a:fillRect/>
          </a:stretch>
        </p:blipFill>
        <p:spPr bwMode="auto">
          <a:xfrm>
            <a:off x="3707903" y="3406061"/>
            <a:ext cx="5411761" cy="3451939"/>
          </a:xfrm>
          <a:prstGeom prst="rect">
            <a:avLst/>
          </a:prstGeom>
          <a:noFill/>
          <a:ln>
            <a:noFill/>
          </a:ln>
        </p:spPr>
      </p:pic>
    </p:spTree>
    <p:extLst>
      <p:ext uri="{BB962C8B-B14F-4D97-AF65-F5344CB8AC3E}">
        <p14:creationId xmlns:p14="http://schemas.microsoft.com/office/powerpoint/2010/main" val="1222309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8748464" y="980728"/>
            <a:ext cx="107504" cy="116632"/>
          </a:xfrm>
        </p:spPr>
        <p:txBody>
          <a:bodyPr>
            <a:normAutofit fontScale="90000"/>
          </a:bodyPr>
          <a:lstStyle/>
          <a:p>
            <a:endParaRPr lang="ru-RU" sz="800" dirty="0"/>
          </a:p>
        </p:txBody>
      </p:sp>
      <p:sp>
        <p:nvSpPr>
          <p:cNvPr id="4" name="Прямоугольник 3"/>
          <p:cNvSpPr/>
          <p:nvPr/>
        </p:nvSpPr>
        <p:spPr>
          <a:xfrm>
            <a:off x="2286000" y="546929"/>
            <a:ext cx="4572000" cy="6401240"/>
          </a:xfrm>
          <a:prstGeom prst="rect">
            <a:avLst/>
          </a:prstGeom>
        </p:spPr>
        <p:txBody>
          <a:bodyPr>
            <a:spAutoFit/>
          </a:bodyPr>
          <a:lstStyle/>
          <a:p>
            <a:pPr>
              <a:lnSpc>
                <a:spcPct val="115000"/>
              </a:lnSpc>
              <a:spcAft>
                <a:spcPts val="1000"/>
              </a:spcAft>
            </a:pPr>
            <a:r>
              <a:rPr lang="ru-RU" b="1" i="1" dirty="0">
                <a:solidFill>
                  <a:srgbClr val="000000"/>
                </a:solidFill>
                <a:latin typeface="Verdana"/>
                <a:ea typeface="Times New Roman"/>
                <a:cs typeface="Times New Roman"/>
              </a:rPr>
              <a:t>Игра «Голос тихий, таинственный»</a:t>
            </a:r>
            <a:endParaRPr lang="ru-RU" sz="1400" dirty="0">
              <a:ea typeface="Calibri"/>
              <a:cs typeface="Times New Roman"/>
            </a:endParaRPr>
          </a:p>
          <a:p>
            <a:pPr>
              <a:lnSpc>
                <a:spcPct val="115000"/>
              </a:lnSpc>
              <a:spcAft>
                <a:spcPts val="1000"/>
              </a:spcAft>
            </a:pPr>
            <a:r>
              <a:rPr lang="ru-RU" b="1" i="1" dirty="0">
                <a:solidFill>
                  <a:srgbClr val="000000"/>
                </a:solidFill>
                <a:latin typeface="Verdana"/>
                <a:ea typeface="Times New Roman"/>
                <a:cs typeface="Times New Roman"/>
              </a:rPr>
              <a:t>Все снова садятся за стол. С помощью жеребьевки выбирается игрок, он садится подальше от стола спиной ко всем. По часовой стрелке, по очереди каждый произносит слово «</a:t>
            </a:r>
            <a:r>
              <a:rPr lang="ru-RU" b="1" i="1" dirty="0" err="1">
                <a:solidFill>
                  <a:srgbClr val="000000"/>
                </a:solidFill>
                <a:latin typeface="Verdana"/>
                <a:ea typeface="Times New Roman"/>
                <a:cs typeface="Times New Roman"/>
              </a:rPr>
              <a:t>хэллоуин</a:t>
            </a:r>
            <a:r>
              <a:rPr lang="ru-RU" b="1" i="1" dirty="0">
                <a:solidFill>
                  <a:srgbClr val="000000"/>
                </a:solidFill>
                <a:latin typeface="Verdana"/>
                <a:ea typeface="Times New Roman"/>
                <a:cs typeface="Times New Roman"/>
              </a:rPr>
              <a:t>». Водящий должен отгадать, кто это сказал. За каждый угаданный голос он получает очко. Игра продолжается, пока все не побудут в роли водящего.</a:t>
            </a:r>
            <a:endParaRPr lang="ru-RU" sz="1400" b="1" i="1" dirty="0">
              <a:ea typeface="Calibri"/>
              <a:cs typeface="Times New Roman"/>
            </a:endParaRPr>
          </a:p>
          <a:p>
            <a:pPr>
              <a:lnSpc>
                <a:spcPct val="115000"/>
              </a:lnSpc>
              <a:spcAft>
                <a:spcPts val="1000"/>
              </a:spcAft>
            </a:pPr>
            <a:r>
              <a:rPr lang="ru-RU" b="1" i="1" dirty="0">
                <a:solidFill>
                  <a:srgbClr val="000000"/>
                </a:solidFill>
                <a:latin typeface="Verdana"/>
                <a:ea typeface="Times New Roman"/>
                <a:cs typeface="Times New Roman"/>
              </a:rPr>
              <a:t>Затем сравнивается количество очков, победившему присваивается звание «Лучшего друга», вручается главный приз – тыква с люстры!</a:t>
            </a:r>
            <a:endParaRPr lang="ru-RU" sz="1400" b="1" i="1" dirty="0">
              <a:ea typeface="Calibri"/>
              <a:cs typeface="Times New Roman"/>
            </a:endParaRPr>
          </a:p>
        </p:txBody>
      </p:sp>
    </p:spTree>
    <p:extLst>
      <p:ext uri="{BB962C8B-B14F-4D97-AF65-F5344CB8AC3E}">
        <p14:creationId xmlns:p14="http://schemas.microsoft.com/office/powerpoint/2010/main" val="649666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4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669</Words>
  <Application>Microsoft Office PowerPoint</Application>
  <PresentationFormat>Экран (4:3)</PresentationFormat>
  <Paragraphs>36</Paragraphs>
  <Slides>13</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13</vt:i4>
      </vt:variant>
    </vt:vector>
  </HeadingPairs>
  <TitlesOfParts>
    <vt:vector size="16" baseType="lpstr">
      <vt:lpstr>Тема Office</vt:lpstr>
      <vt:lpstr>24_Воздушный поток</vt:lpstr>
      <vt:lpstr>Воздушный поток</vt:lpstr>
      <vt:lpstr>Организация детского праздника. (занятие № 3)</vt:lpstr>
      <vt:lpstr>Семья – это счастье, любовь и удача,  Семья – это летом поездки на дачу.  Семья – это праздник, семейные даты,  Подарки, покупки, приятные траты.  Рождение детей, первый шаг, первый лепет,  Мечты о хорошем, волнение и трепет.  Семья – это труд, друг о друге забота,  Семья – это много домашней работы.  Семья – это важно!  Семья – это сложно!  Но счастливо жить одному невозможно!  Всегда будьте вместе, любовь берегите,  Обиды и ссоры подальше гоните,  Хочу, чтоб про Вас говорили друзья:  Какая хорошая Ваша семья! </vt:lpstr>
      <vt:lpstr>ПРЯНИЧНЫЕ ПРИЗЫ - МЕДАЛЬКИ.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 Владимировна</dc:creator>
  <cp:lastModifiedBy>Ольга Владимировна</cp:lastModifiedBy>
  <cp:revision>8</cp:revision>
  <dcterms:created xsi:type="dcterms:W3CDTF">2014-10-28T17:07:30Z</dcterms:created>
  <dcterms:modified xsi:type="dcterms:W3CDTF">2015-11-15T18:29:26Z</dcterms:modified>
</cp:coreProperties>
</file>