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7" r:id="rId4"/>
    <p:sldId id="258" r:id="rId5"/>
    <p:sldId id="259" r:id="rId6"/>
    <p:sldId id="266" r:id="rId7"/>
    <p:sldId id="260" r:id="rId8"/>
    <p:sldId id="261" r:id="rId9"/>
    <p:sldId id="262" r:id="rId10"/>
    <p:sldId id="263" r:id="rId11"/>
    <p:sldId id="264" r:id="rId12"/>
    <p:sldId id="26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15.11.2015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15.11.2015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15.11.2015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15.11.2015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15.11.2015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15.11.2015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2" Type="http://schemas.openxmlformats.org/officeDocument/2006/relationships/hyperlink" Target="http://supercook.r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upercook.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upercook.ru/decoration/decoration-03k.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percook.ru/za-27.html" TargetMode="External"/><Relationship Id="rId2" Type="http://schemas.openxmlformats.org/officeDocument/2006/relationships/hyperlink" Target="http://supercook.ru/" TargetMode="External"/><Relationship Id="rId1" Type="http://schemas.openxmlformats.org/officeDocument/2006/relationships/slideLayout" Target="../slideLayouts/slideLayout2.xml"/><Relationship Id="rId4" Type="http://schemas.openxmlformats.org/officeDocument/2006/relationships/hyperlink" Target="http://supercook.ru/za-28.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upercook.ru/serviette/serviette-01.html"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upercook.ru/"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flipH="1">
            <a:off x="9143999" y="6669360"/>
            <a:ext cx="45719" cy="188640"/>
          </a:xfrm>
        </p:spPr>
        <p:txBody>
          <a:bodyPr>
            <a:normAutofit fontScale="32500" lnSpcReduction="20000"/>
          </a:bodyPr>
          <a:lstStyle/>
          <a:p>
            <a:endParaRPr lang="ru-RU" dirty="0"/>
          </a:p>
        </p:txBody>
      </p:sp>
      <p:sp>
        <p:nvSpPr>
          <p:cNvPr id="2" name="Заголовок 1"/>
          <p:cNvSpPr>
            <a:spLocks noGrp="1"/>
          </p:cNvSpPr>
          <p:nvPr>
            <p:ph type="ctrTitle"/>
          </p:nvPr>
        </p:nvSpPr>
        <p:spPr>
          <a:xfrm>
            <a:off x="467544" y="2420888"/>
            <a:ext cx="8496944" cy="1728192"/>
          </a:xfrm>
        </p:spPr>
        <p:txBody>
          <a:bodyPr>
            <a:normAutofit fontScale="90000"/>
          </a:bodyPr>
          <a:lstStyle/>
          <a:p>
            <a:pPr algn="ctr">
              <a:lnSpc>
                <a:spcPct val="115000"/>
              </a:lnSpc>
              <a:spcAft>
                <a:spcPts val="1000"/>
              </a:spcAft>
            </a:pPr>
            <a:r>
              <a:rPr lang="ru-RU" dirty="0" smtClean="0"/>
              <a:t>Организация детского праздника</a:t>
            </a:r>
            <a:r>
              <a:rPr lang="ru-RU" sz="1400" dirty="0" smtClean="0"/>
              <a:t>.</a:t>
            </a:r>
            <a:endParaRPr lang="ru-RU" sz="1400" dirty="0"/>
          </a:p>
        </p:txBody>
      </p:sp>
      <p:pic>
        <p:nvPicPr>
          <p:cNvPr id="4" name="Рисунок 3" descr="http://supercook.ru/russian/images-russian/zhavoronki-lep-01.jpg"/>
          <p:cNvPicPr/>
          <p:nvPr/>
        </p:nvPicPr>
        <p:blipFill>
          <a:blip r:embed="rId2">
            <a:extLst>
              <a:ext uri="{28A0092B-C50C-407E-A947-70E740481C1C}">
                <a14:useLocalDpi xmlns:a14="http://schemas.microsoft.com/office/drawing/2010/main" val="0"/>
              </a:ext>
            </a:extLst>
          </a:blip>
          <a:srcRect/>
          <a:stretch>
            <a:fillRect/>
          </a:stretch>
        </p:blipFill>
        <p:spPr bwMode="auto">
          <a:xfrm>
            <a:off x="0" y="4355259"/>
            <a:ext cx="4067944" cy="2497832"/>
          </a:xfrm>
          <a:prstGeom prst="rect">
            <a:avLst/>
          </a:prstGeom>
          <a:noFill/>
          <a:ln>
            <a:noFill/>
          </a:ln>
        </p:spPr>
      </p:pic>
      <p:pic>
        <p:nvPicPr>
          <p:cNvPr id="5" name="Рисунок 4" descr="http://supercook.ru/serviette/images-serviette/nechwork-05.jpg"/>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3491880" cy="2420888"/>
          </a:xfrm>
          <a:prstGeom prst="rect">
            <a:avLst/>
          </a:prstGeom>
          <a:noFill/>
          <a:ln>
            <a:noFill/>
          </a:ln>
        </p:spPr>
      </p:pic>
      <p:pic>
        <p:nvPicPr>
          <p:cNvPr id="6" name="Рисунок 5" descr="http://supercook.ru/images-baby-celebrate/oform-05.jpg"/>
          <p:cNvPicPr/>
          <p:nvPr/>
        </p:nvPicPr>
        <p:blipFill>
          <a:blip r:embed="rId4">
            <a:extLst>
              <a:ext uri="{28A0092B-C50C-407E-A947-70E740481C1C}">
                <a14:useLocalDpi xmlns:a14="http://schemas.microsoft.com/office/drawing/2010/main" val="0"/>
              </a:ext>
            </a:extLst>
          </a:blip>
          <a:srcRect/>
          <a:stretch>
            <a:fillRect/>
          </a:stretch>
        </p:blipFill>
        <p:spPr bwMode="auto">
          <a:xfrm>
            <a:off x="5115322" y="4355259"/>
            <a:ext cx="4028678" cy="2497832"/>
          </a:xfrm>
          <a:prstGeom prst="rect">
            <a:avLst/>
          </a:prstGeom>
          <a:noFill/>
          <a:ln>
            <a:noFill/>
          </a:ln>
        </p:spPr>
      </p:pic>
      <p:pic>
        <p:nvPicPr>
          <p:cNvPr id="7" name="Picture 2" descr="C:\Users\Елена\Desktop\60.jpg"/>
          <p:cNvPicPr>
            <a:picLocks noChangeAspect="1" noChangeArrowheads="1"/>
          </p:cNvPicPr>
          <p:nvPr/>
        </p:nvPicPr>
        <p:blipFill>
          <a:blip r:embed="rId5"/>
          <a:srcRect/>
          <a:stretch>
            <a:fillRect/>
          </a:stretch>
        </p:blipFill>
        <p:spPr bwMode="auto">
          <a:xfrm>
            <a:off x="5614913" y="10553"/>
            <a:ext cx="3529087" cy="2410335"/>
          </a:xfrm>
          <a:prstGeom prst="rect">
            <a:avLst/>
          </a:prstGeom>
          <a:noFill/>
          <a:ln w="9525">
            <a:noFill/>
            <a:miter lim="800000"/>
            <a:headEnd/>
            <a:tailEnd/>
          </a:ln>
        </p:spPr>
      </p:pic>
    </p:spTree>
    <p:extLst>
      <p:ext uri="{BB962C8B-B14F-4D97-AF65-F5344CB8AC3E}">
        <p14:creationId xmlns:p14="http://schemas.microsoft.com/office/powerpoint/2010/main" val="42733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188641"/>
            <a:ext cx="6300192" cy="3880078"/>
          </a:xfrm>
        </p:spPr>
        <p:txBody>
          <a:bodyPr>
            <a:noAutofit/>
          </a:bodyPr>
          <a:lstStyle/>
          <a:p>
            <a:pPr algn="l">
              <a:lnSpc>
                <a:spcPct val="115000"/>
              </a:lnSpc>
              <a:spcAft>
                <a:spcPts val="0"/>
              </a:spcAft>
            </a:pPr>
            <a:r>
              <a:rPr lang="ru-RU" sz="1400" dirty="0">
                <a:ea typeface="Calibri"/>
                <a:cs typeface="Times New Roman"/>
              </a:rPr>
              <a:t>«Джонка</a:t>
            </a:r>
            <a:r>
              <a:rPr lang="ru-RU" sz="1400" dirty="0" smtClean="0">
                <a:ea typeface="Calibri"/>
                <a:cs typeface="Times New Roman"/>
              </a:rPr>
              <a:t>»</a:t>
            </a:r>
            <a:br>
              <a:rPr lang="ru-RU" sz="1400" dirty="0" smtClean="0">
                <a:ea typeface="Calibri"/>
                <a:cs typeface="Times New Roman"/>
              </a:rPr>
            </a:br>
            <a:r>
              <a:rPr lang="ru-RU" sz="1400" dirty="0">
                <a:solidFill>
                  <a:srgbClr val="000080"/>
                </a:solidFill>
                <a:latin typeface="Arial"/>
                <a:ea typeface="Times New Roman"/>
                <a:cs typeface="Times New Roman"/>
              </a:rPr>
              <a:t>1. Салфетку сложите пополам (сгиб справа). </a:t>
            </a:r>
            <a:br>
              <a:rPr lang="ru-RU" sz="1400" dirty="0">
                <a:solidFill>
                  <a:srgbClr val="000080"/>
                </a:solidFill>
                <a:latin typeface="Arial"/>
                <a:ea typeface="Times New Roman"/>
                <a:cs typeface="Times New Roman"/>
              </a:rPr>
            </a:br>
            <a:r>
              <a:rPr lang="ru-RU" sz="1400" dirty="0">
                <a:solidFill>
                  <a:srgbClr val="000080"/>
                </a:solidFill>
                <a:latin typeface="Arial"/>
                <a:ea typeface="Times New Roman"/>
                <a:cs typeface="Times New Roman"/>
              </a:rPr>
              <a:t>2. Прямоугольник сложите еще раз пополам. </a:t>
            </a:r>
            <a:br>
              <a:rPr lang="ru-RU" sz="1400" dirty="0">
                <a:solidFill>
                  <a:srgbClr val="000080"/>
                </a:solidFill>
                <a:latin typeface="Arial"/>
                <a:ea typeface="Times New Roman"/>
                <a:cs typeface="Times New Roman"/>
              </a:rPr>
            </a:br>
            <a:r>
              <a:rPr lang="ru-RU" sz="1400" dirty="0">
                <a:solidFill>
                  <a:srgbClr val="000080"/>
                </a:solidFill>
                <a:latin typeface="Arial"/>
                <a:ea typeface="Times New Roman"/>
                <a:cs typeface="Times New Roman"/>
              </a:rPr>
              <a:t>3. Нижнюю половину согните по диагонали вверх. </a:t>
            </a:r>
            <a:br>
              <a:rPr lang="ru-RU" sz="1400" dirty="0">
                <a:solidFill>
                  <a:srgbClr val="000080"/>
                </a:solidFill>
                <a:latin typeface="Arial"/>
                <a:ea typeface="Times New Roman"/>
                <a:cs typeface="Times New Roman"/>
              </a:rPr>
            </a:br>
            <a:r>
              <a:rPr lang="ru-RU" sz="1400" dirty="0">
                <a:solidFill>
                  <a:srgbClr val="000080"/>
                </a:solidFill>
                <a:latin typeface="Arial"/>
                <a:ea typeface="Times New Roman"/>
                <a:cs typeface="Times New Roman"/>
              </a:rPr>
              <a:t>4. Левый угол загните вперед. Правый угол так же загните вперед. </a:t>
            </a:r>
            <a:br>
              <a:rPr lang="ru-RU" sz="1400" dirty="0">
                <a:solidFill>
                  <a:srgbClr val="000080"/>
                </a:solidFill>
                <a:latin typeface="Arial"/>
                <a:ea typeface="Times New Roman"/>
                <a:cs typeface="Times New Roman"/>
              </a:rPr>
            </a:br>
            <a:r>
              <a:rPr lang="ru-RU" sz="1400" dirty="0">
                <a:solidFill>
                  <a:srgbClr val="000080"/>
                </a:solidFill>
                <a:latin typeface="Arial"/>
                <a:ea typeface="Times New Roman"/>
                <a:cs typeface="Times New Roman"/>
              </a:rPr>
              <a:t>5. Оба выступающих угла подогните назад. </a:t>
            </a:r>
            <a:br>
              <a:rPr lang="ru-RU" sz="1400" dirty="0">
                <a:solidFill>
                  <a:srgbClr val="000080"/>
                </a:solidFill>
                <a:latin typeface="Arial"/>
                <a:ea typeface="Times New Roman"/>
                <a:cs typeface="Times New Roman"/>
              </a:rPr>
            </a:br>
            <a:r>
              <a:rPr lang="ru-RU" sz="1400" dirty="0">
                <a:solidFill>
                  <a:srgbClr val="000080"/>
                </a:solidFill>
                <a:latin typeface="Arial"/>
                <a:ea typeface="Times New Roman"/>
                <a:cs typeface="Times New Roman"/>
              </a:rPr>
              <a:t>6. Сложите салфетку по продольной оси назад. </a:t>
            </a:r>
            <a:br>
              <a:rPr lang="ru-RU" sz="1400" dirty="0">
                <a:solidFill>
                  <a:srgbClr val="000080"/>
                </a:solidFill>
                <a:latin typeface="Arial"/>
                <a:ea typeface="Times New Roman"/>
                <a:cs typeface="Times New Roman"/>
              </a:rPr>
            </a:br>
            <a:r>
              <a:rPr lang="ru-RU" sz="1400" dirty="0">
                <a:solidFill>
                  <a:srgbClr val="000080"/>
                </a:solidFill>
                <a:latin typeface="Arial"/>
                <a:ea typeface="Times New Roman"/>
                <a:cs typeface="Times New Roman"/>
              </a:rPr>
              <a:t>7. Придерживая рукой отогнутые углы, выдергиваем по очереди края салфетки «паруса».</a:t>
            </a:r>
            <a:r>
              <a:rPr lang="ru-RU" sz="1400" dirty="0">
                <a:ea typeface="Calibri"/>
                <a:cs typeface="Times New Roman"/>
              </a:rPr>
              <a:t/>
            </a:r>
            <a:br>
              <a:rPr lang="ru-RU" sz="1400" dirty="0">
                <a:ea typeface="Calibri"/>
                <a:cs typeface="Times New Roman"/>
              </a:rPr>
            </a:br>
            <a:r>
              <a:rPr lang="ru-RU" sz="1400" dirty="0">
                <a:latin typeface="Times New Roman"/>
                <a:ea typeface="Times New Roman"/>
                <a:cs typeface="Times New Roman"/>
              </a:rPr>
              <a:t> </a:t>
            </a:r>
            <a:r>
              <a:rPr lang="ru-RU" sz="1400" dirty="0">
                <a:ea typeface="Calibri"/>
                <a:cs typeface="Times New Roman"/>
              </a:rPr>
              <a:t/>
            </a:r>
            <a:br>
              <a:rPr lang="ru-RU" sz="1400" dirty="0">
                <a:ea typeface="Calibri"/>
                <a:cs typeface="Times New Roman"/>
              </a:rPr>
            </a:br>
            <a:r>
              <a:rPr lang="ru-RU" sz="1400" dirty="0">
                <a:solidFill>
                  <a:srgbClr val="000080"/>
                </a:solidFill>
                <a:latin typeface="Arial"/>
                <a:ea typeface="Times New Roman"/>
                <a:cs typeface="Times New Roman"/>
              </a:rPr>
              <a:t>загрузка...</a:t>
            </a:r>
            <a:endParaRPr lang="ru-RU" sz="1400" dirty="0">
              <a:ea typeface="Calibri"/>
              <a:cs typeface="Times New Roman"/>
            </a:endParaRPr>
          </a:p>
        </p:txBody>
      </p:sp>
      <p:pic>
        <p:nvPicPr>
          <p:cNvPr id="4" name="Объект 3" descr="http://supercook.ru/serviette/images-serviette/serv05.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51520" y="0"/>
            <a:ext cx="2857500" cy="3019425"/>
          </a:xfrm>
          <a:prstGeom prst="rect">
            <a:avLst/>
          </a:prstGeom>
          <a:noFill/>
          <a:ln>
            <a:noFill/>
          </a:ln>
        </p:spPr>
      </p:pic>
      <p:pic>
        <p:nvPicPr>
          <p:cNvPr id="5" name="Рисунок 4" descr="http://supercook.ru/serviette/images-serviette/serv05a.jpg"/>
          <p:cNvPicPr/>
          <p:nvPr/>
        </p:nvPicPr>
        <p:blipFill>
          <a:blip r:embed="rId3">
            <a:extLst>
              <a:ext uri="{28A0092B-C50C-407E-A947-70E740481C1C}">
                <a14:useLocalDpi xmlns:a14="http://schemas.microsoft.com/office/drawing/2010/main" val="0"/>
              </a:ext>
            </a:extLst>
          </a:blip>
          <a:srcRect/>
          <a:stretch>
            <a:fillRect/>
          </a:stretch>
        </p:blipFill>
        <p:spPr bwMode="auto">
          <a:xfrm>
            <a:off x="49427" y="4121013"/>
            <a:ext cx="3638550" cy="2714625"/>
          </a:xfrm>
          <a:prstGeom prst="rect">
            <a:avLst/>
          </a:prstGeom>
          <a:noFill/>
          <a:ln>
            <a:noFill/>
          </a:ln>
        </p:spPr>
      </p:pic>
      <p:pic>
        <p:nvPicPr>
          <p:cNvPr id="6" name="Рисунок 5" descr="http://supercook.ru/serviette/images-serviette/serv05b.jpg"/>
          <p:cNvPicPr/>
          <p:nvPr/>
        </p:nvPicPr>
        <p:blipFill>
          <a:blip r:embed="rId4">
            <a:extLst>
              <a:ext uri="{28A0092B-C50C-407E-A947-70E740481C1C}">
                <a14:useLocalDpi xmlns:a14="http://schemas.microsoft.com/office/drawing/2010/main" val="0"/>
              </a:ext>
            </a:extLst>
          </a:blip>
          <a:srcRect/>
          <a:stretch>
            <a:fillRect/>
          </a:stretch>
        </p:blipFill>
        <p:spPr bwMode="auto">
          <a:xfrm>
            <a:off x="5644205" y="4068719"/>
            <a:ext cx="3648075" cy="2733675"/>
          </a:xfrm>
          <a:prstGeom prst="rect">
            <a:avLst/>
          </a:prstGeom>
          <a:noFill/>
          <a:ln>
            <a:noFill/>
          </a:ln>
        </p:spPr>
      </p:pic>
    </p:spTree>
    <p:extLst>
      <p:ext uri="{BB962C8B-B14F-4D97-AF65-F5344CB8AC3E}">
        <p14:creationId xmlns:p14="http://schemas.microsoft.com/office/powerpoint/2010/main" val="2071900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61566" y="0"/>
            <a:ext cx="5982434" cy="2780928"/>
          </a:xfrm>
        </p:spPr>
        <p:txBody>
          <a:bodyPr>
            <a:noAutofit/>
          </a:bodyPr>
          <a:lstStyle/>
          <a:p>
            <a:r>
              <a:rPr lang="ru-RU" sz="1400" dirty="0">
                <a:ea typeface="Calibri"/>
                <a:cs typeface="Times New Roman"/>
              </a:rPr>
              <a:t>«Сумочка</a:t>
            </a:r>
            <a:r>
              <a:rPr lang="ru-RU" sz="1400" dirty="0" smtClean="0">
                <a:ea typeface="Calibri"/>
                <a:cs typeface="Times New Roman"/>
              </a:rPr>
              <a:t>»</a:t>
            </a:r>
            <a:r>
              <a:rPr lang="ru-RU" sz="1400" dirty="0">
                <a:solidFill>
                  <a:srgbClr val="000080"/>
                </a:solidFill>
                <a:latin typeface="Arial"/>
                <a:ea typeface="Times New Roman"/>
              </a:rPr>
              <a:t> 1. Сложите салфетку по вертикали пополам (сгиб справа). </a:t>
            </a:r>
            <a:br>
              <a:rPr lang="ru-RU" sz="1400" dirty="0">
                <a:solidFill>
                  <a:srgbClr val="000080"/>
                </a:solidFill>
                <a:latin typeface="Arial"/>
                <a:ea typeface="Times New Roman"/>
              </a:rPr>
            </a:br>
            <a:r>
              <a:rPr lang="ru-RU" sz="1400" dirty="0">
                <a:solidFill>
                  <a:srgbClr val="000080"/>
                </a:solidFill>
                <a:latin typeface="Arial"/>
                <a:ea typeface="Times New Roman"/>
              </a:rPr>
              <a:t>2. И ещё раз сложите пополам снизу вверх. </a:t>
            </a:r>
            <a:br>
              <a:rPr lang="ru-RU" sz="1400" dirty="0">
                <a:solidFill>
                  <a:srgbClr val="000080"/>
                </a:solidFill>
                <a:latin typeface="Arial"/>
                <a:ea typeface="Times New Roman"/>
              </a:rPr>
            </a:br>
            <a:r>
              <a:rPr lang="ru-RU" sz="1400" dirty="0">
                <a:solidFill>
                  <a:srgbClr val="000080"/>
                </a:solidFill>
                <a:latin typeface="Arial"/>
                <a:ea typeface="Times New Roman"/>
              </a:rPr>
              <a:t>3. Два слоя верхнего левого угла загните к центру. </a:t>
            </a:r>
            <a:br>
              <a:rPr lang="ru-RU" sz="1400" dirty="0">
                <a:solidFill>
                  <a:srgbClr val="000080"/>
                </a:solidFill>
                <a:latin typeface="Arial"/>
                <a:ea typeface="Times New Roman"/>
              </a:rPr>
            </a:br>
            <a:r>
              <a:rPr lang="ru-RU" sz="1400" dirty="0">
                <a:solidFill>
                  <a:srgbClr val="000080"/>
                </a:solidFill>
                <a:latin typeface="Arial"/>
                <a:ea typeface="Times New Roman"/>
              </a:rPr>
              <a:t>4. Загните к центру правый верхний угол. </a:t>
            </a:r>
            <a:br>
              <a:rPr lang="ru-RU" sz="1400" dirty="0">
                <a:solidFill>
                  <a:srgbClr val="000080"/>
                </a:solidFill>
                <a:latin typeface="Arial"/>
                <a:ea typeface="Times New Roman"/>
              </a:rPr>
            </a:br>
            <a:r>
              <a:rPr lang="ru-RU" sz="1400" dirty="0">
                <a:solidFill>
                  <a:srgbClr val="000080"/>
                </a:solidFill>
                <a:latin typeface="Arial"/>
                <a:ea typeface="Times New Roman"/>
              </a:rPr>
              <a:t>5. Получившийся треугольник отогните вниз по линии чуть ниже середины. </a:t>
            </a:r>
            <a:br>
              <a:rPr lang="ru-RU" sz="1400" dirty="0">
                <a:solidFill>
                  <a:srgbClr val="000080"/>
                </a:solidFill>
                <a:latin typeface="Arial"/>
                <a:ea typeface="Times New Roman"/>
              </a:rPr>
            </a:br>
            <a:r>
              <a:rPr lang="ru-RU" sz="1400" dirty="0">
                <a:solidFill>
                  <a:srgbClr val="000080"/>
                </a:solidFill>
                <a:latin typeface="Arial"/>
                <a:ea typeface="Times New Roman"/>
              </a:rPr>
              <a:t>6. Правый и левый верхние углы загните к середине. </a:t>
            </a:r>
            <a:br>
              <a:rPr lang="ru-RU" sz="1400" dirty="0">
                <a:solidFill>
                  <a:srgbClr val="000080"/>
                </a:solidFill>
                <a:latin typeface="Arial"/>
                <a:ea typeface="Times New Roman"/>
              </a:rPr>
            </a:br>
            <a:r>
              <a:rPr lang="ru-RU" sz="1400" dirty="0">
                <a:solidFill>
                  <a:srgbClr val="000080"/>
                </a:solidFill>
                <a:latin typeface="Arial"/>
                <a:ea typeface="Times New Roman"/>
              </a:rPr>
              <a:t>7. Получившийся треугольник отогните вниз на первый треугольник</a:t>
            </a:r>
            <a:endParaRPr lang="ru-RU" sz="1400" dirty="0"/>
          </a:p>
        </p:txBody>
      </p:sp>
      <p:sp>
        <p:nvSpPr>
          <p:cNvPr id="3" name="Объект 2"/>
          <p:cNvSpPr>
            <a:spLocks noGrp="1"/>
          </p:cNvSpPr>
          <p:nvPr>
            <p:ph sz="quarter" idx="13"/>
          </p:nvPr>
        </p:nvSpPr>
        <p:spPr>
          <a:xfrm>
            <a:off x="8604448" y="5805264"/>
            <a:ext cx="82352" cy="320899"/>
          </a:xfrm>
        </p:spPr>
        <p:txBody>
          <a:bodyPr>
            <a:normAutofit fontScale="77500" lnSpcReduction="20000"/>
          </a:bodyPr>
          <a:lstStyle/>
          <a:p>
            <a:endParaRPr lang="ru-RU"/>
          </a:p>
        </p:txBody>
      </p:sp>
      <p:pic>
        <p:nvPicPr>
          <p:cNvPr id="4" name="Рисунок 3" descr="http://supercook.ru/serviette/images-serviette/serv06.jpg"/>
          <p:cNvPicPr/>
          <p:nvPr/>
        </p:nvPicPr>
        <p:blipFill>
          <a:blip r:embed="rId2">
            <a:extLst>
              <a:ext uri="{28A0092B-C50C-407E-A947-70E740481C1C}">
                <a14:useLocalDpi xmlns:a14="http://schemas.microsoft.com/office/drawing/2010/main" val="0"/>
              </a:ext>
            </a:extLst>
          </a:blip>
          <a:srcRect/>
          <a:stretch>
            <a:fillRect/>
          </a:stretch>
        </p:blipFill>
        <p:spPr bwMode="auto">
          <a:xfrm>
            <a:off x="304066" y="409702"/>
            <a:ext cx="2857500" cy="2124075"/>
          </a:xfrm>
          <a:prstGeom prst="rect">
            <a:avLst/>
          </a:prstGeom>
          <a:noFill/>
          <a:ln>
            <a:noFill/>
          </a:ln>
        </p:spPr>
      </p:pic>
      <p:pic>
        <p:nvPicPr>
          <p:cNvPr id="5" name="Рисунок 4" descr="http://supercook.ru/serviette/images-serviette/serv06a.jpg"/>
          <p:cNvPicPr/>
          <p:nvPr/>
        </p:nvPicPr>
        <p:blipFill>
          <a:blip r:embed="rId3">
            <a:extLst>
              <a:ext uri="{28A0092B-C50C-407E-A947-70E740481C1C}">
                <a14:useLocalDpi xmlns:a14="http://schemas.microsoft.com/office/drawing/2010/main" val="0"/>
              </a:ext>
            </a:extLst>
          </a:blip>
          <a:srcRect/>
          <a:stretch>
            <a:fillRect/>
          </a:stretch>
        </p:blipFill>
        <p:spPr bwMode="auto">
          <a:xfrm>
            <a:off x="0" y="2533777"/>
            <a:ext cx="5292080" cy="4348279"/>
          </a:xfrm>
          <a:prstGeom prst="rect">
            <a:avLst/>
          </a:prstGeom>
          <a:noFill/>
          <a:ln>
            <a:noFill/>
          </a:ln>
        </p:spPr>
      </p:pic>
    </p:spTree>
    <p:extLst>
      <p:ext uri="{BB962C8B-B14F-4D97-AF65-F5344CB8AC3E}">
        <p14:creationId xmlns:p14="http://schemas.microsoft.com/office/powerpoint/2010/main" val="4282989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80312" y="836711"/>
            <a:ext cx="936104" cy="332975"/>
          </a:xfrm>
        </p:spPr>
        <p:txBody>
          <a:bodyPr>
            <a:normAutofit fontScale="90000"/>
          </a:bodyPr>
          <a:lstStyle/>
          <a:p>
            <a:endParaRPr lang="ru-RU" dirty="0"/>
          </a:p>
        </p:txBody>
      </p:sp>
      <p:pic>
        <p:nvPicPr>
          <p:cNvPr id="4" name="Объект 3" descr="http://supercook.ru/serviette/images-serviette/serv07.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2580" y="4005065"/>
            <a:ext cx="3685323" cy="2852936"/>
          </a:xfrm>
          <a:prstGeom prst="rect">
            <a:avLst/>
          </a:prstGeom>
          <a:noFill/>
          <a:ln>
            <a:noFill/>
          </a:ln>
        </p:spPr>
      </p:pic>
      <p:pic>
        <p:nvPicPr>
          <p:cNvPr id="5" name="Рисунок 4" descr="http://supercook.ru/serviette/images-serviette/serv08.jpg"/>
          <p:cNvPicPr/>
          <p:nvPr/>
        </p:nvPicPr>
        <p:blipFill>
          <a:blip r:embed="rId3">
            <a:extLst>
              <a:ext uri="{28A0092B-C50C-407E-A947-70E740481C1C}">
                <a14:useLocalDpi xmlns:a14="http://schemas.microsoft.com/office/drawing/2010/main" val="0"/>
              </a:ext>
            </a:extLst>
          </a:blip>
          <a:srcRect/>
          <a:stretch>
            <a:fillRect/>
          </a:stretch>
        </p:blipFill>
        <p:spPr bwMode="auto">
          <a:xfrm>
            <a:off x="6286500" y="3028950"/>
            <a:ext cx="2857500" cy="3829050"/>
          </a:xfrm>
          <a:prstGeom prst="rect">
            <a:avLst/>
          </a:prstGeom>
          <a:noFill/>
          <a:ln>
            <a:noFill/>
          </a:ln>
        </p:spPr>
      </p:pic>
      <p:pic>
        <p:nvPicPr>
          <p:cNvPr id="6" name="Рисунок 5" descr="http://supercook.ru/serviette/images-serviette/serv10.jpg"/>
          <p:cNvPicPr/>
          <p:nvPr/>
        </p:nvPicPr>
        <p:blipFill>
          <a:blip r:embed="rId4">
            <a:extLst>
              <a:ext uri="{28A0092B-C50C-407E-A947-70E740481C1C}">
                <a14:useLocalDpi xmlns:a14="http://schemas.microsoft.com/office/drawing/2010/main" val="0"/>
              </a:ext>
            </a:extLst>
          </a:blip>
          <a:srcRect/>
          <a:stretch>
            <a:fillRect/>
          </a:stretch>
        </p:blipFill>
        <p:spPr bwMode="auto">
          <a:xfrm>
            <a:off x="539552" y="548680"/>
            <a:ext cx="2857500" cy="2190750"/>
          </a:xfrm>
          <a:prstGeom prst="rect">
            <a:avLst/>
          </a:prstGeom>
          <a:noFill/>
          <a:ln>
            <a:noFill/>
          </a:ln>
        </p:spPr>
      </p:pic>
    </p:spTree>
    <p:extLst>
      <p:ext uri="{BB962C8B-B14F-4D97-AF65-F5344CB8AC3E}">
        <p14:creationId xmlns:p14="http://schemas.microsoft.com/office/powerpoint/2010/main" val="3211146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flipH="1">
            <a:off x="9143999" y="6669360"/>
            <a:ext cx="45719" cy="188640"/>
          </a:xfrm>
        </p:spPr>
        <p:txBody>
          <a:bodyPr>
            <a:normAutofit fontScale="32500" lnSpcReduction="20000"/>
          </a:bodyPr>
          <a:lstStyle/>
          <a:p>
            <a:endParaRPr lang="ru-RU" dirty="0"/>
          </a:p>
        </p:txBody>
      </p:sp>
      <p:sp>
        <p:nvSpPr>
          <p:cNvPr id="2" name="Заголовок 1"/>
          <p:cNvSpPr>
            <a:spLocks noGrp="1"/>
          </p:cNvSpPr>
          <p:nvPr>
            <p:ph type="ctrTitle"/>
          </p:nvPr>
        </p:nvSpPr>
        <p:spPr>
          <a:xfrm>
            <a:off x="0" y="1"/>
            <a:ext cx="8964488" cy="6669360"/>
          </a:xfrm>
        </p:spPr>
        <p:txBody>
          <a:bodyPr>
            <a:normAutofit fontScale="90000"/>
          </a:bodyPr>
          <a:lstStyle/>
          <a:p>
            <a:pPr>
              <a:lnSpc>
                <a:spcPct val="115000"/>
              </a:lnSpc>
              <a:spcAft>
                <a:spcPts val="1000"/>
              </a:spcAft>
            </a:pPr>
            <a:r>
              <a:rPr lang="ru-RU" sz="4000" b="1" kern="1800" dirty="0">
                <a:solidFill>
                  <a:srgbClr val="FF0000"/>
                </a:solidFill>
                <a:latin typeface="Arial"/>
                <a:ea typeface="Times New Roman"/>
                <a:cs typeface="Times New Roman"/>
                <a:hlinkClick r:id="rId2"/>
              </a:rPr>
              <a:t>«Пикник»</a:t>
            </a:r>
            <a:r>
              <a:rPr lang="ru-RU" sz="1400" b="1" kern="1800" dirty="0">
                <a:solidFill>
                  <a:srgbClr val="0000F0"/>
                </a:solidFill>
                <a:latin typeface="Arial"/>
                <a:ea typeface="Times New Roman"/>
                <a:cs typeface="Times New Roman"/>
                <a:hlinkClick r:id="rId2"/>
              </a:rPr>
              <a:t> </a:t>
            </a:r>
            <a:br>
              <a:rPr lang="ru-RU" sz="1400" b="1" kern="1800" dirty="0">
                <a:solidFill>
                  <a:srgbClr val="0000F0"/>
                </a:solidFill>
                <a:latin typeface="Arial"/>
                <a:ea typeface="Times New Roman"/>
                <a:cs typeface="Times New Roman"/>
                <a:hlinkClick r:id="rId2"/>
              </a:rPr>
            </a:br>
            <a:r>
              <a:rPr lang="ru-RU" sz="1400" dirty="0">
                <a:ea typeface="Calibri"/>
                <a:cs typeface="Times New Roman"/>
              </a:rPr>
              <a:t/>
            </a:r>
            <a:br>
              <a:rPr lang="ru-RU" sz="1400" dirty="0">
                <a:ea typeface="Calibri"/>
                <a:cs typeface="Times New Roman"/>
              </a:rPr>
            </a:br>
            <a:r>
              <a:rPr lang="ru-RU" sz="1400" b="1" dirty="0">
                <a:solidFill>
                  <a:srgbClr val="000030"/>
                </a:solidFill>
                <a:latin typeface="Arial"/>
                <a:ea typeface="Times New Roman"/>
                <a:cs typeface="Times New Roman"/>
              </a:rPr>
              <a:t>ПРИГЛАШЕНИЯ:</a:t>
            </a:r>
            <a:r>
              <a:rPr lang="ru-RU" sz="1400" dirty="0">
                <a:solidFill>
                  <a:srgbClr val="000030"/>
                </a:solidFill>
                <a:latin typeface="Arial"/>
                <a:ea typeface="Times New Roman"/>
                <a:cs typeface="Times New Roman"/>
              </a:rPr>
              <a:t> Напишите приглашение на копии карты загородной местности или на открытках с изображением какого-то городского парка и т. д. </a:t>
            </a:r>
            <a:br>
              <a:rPr lang="ru-RU" sz="1400" dirty="0">
                <a:solidFill>
                  <a:srgbClr val="000030"/>
                </a:solidFill>
                <a:latin typeface="Arial"/>
                <a:ea typeface="Times New Roman"/>
                <a:cs typeface="Times New Roman"/>
              </a:rPr>
            </a:br>
            <a:r>
              <a:rPr lang="ru-RU" sz="1400" dirty="0">
                <a:solidFill>
                  <a:srgbClr val="000030"/>
                </a:solidFill>
                <a:latin typeface="Arial"/>
                <a:ea typeface="Times New Roman"/>
                <a:cs typeface="Times New Roman"/>
              </a:rPr>
              <a:t>Вместе с приглашением вручите каждому гостю «список вещей» для пикника, которые они должны иметь при себе, такие, как фонарь, теплый свитер, пластмассовая чашка и т. д.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УКРАШЕНИЯ:</a:t>
            </a:r>
            <a:r>
              <a:rPr lang="ru-RU" sz="1400" dirty="0">
                <a:solidFill>
                  <a:srgbClr val="000030"/>
                </a:solidFill>
                <a:latin typeface="Arial"/>
                <a:ea typeface="Times New Roman"/>
                <a:cs typeface="Times New Roman"/>
              </a:rPr>
              <a:t> Установите около дома знаки, указывающие прибывающим гостям, где будет проходить пикник. А чтобы все было по-настоящему, установите во дворе дома палатку (она пригодится вам, если вдруг пойдет дождь), приготовьте различные походные принадлежности.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ПРИЗЫ:</a:t>
            </a:r>
            <a:r>
              <a:rPr lang="ru-RU" sz="1400" dirty="0">
                <a:solidFill>
                  <a:srgbClr val="000030"/>
                </a:solidFill>
                <a:latin typeface="Arial"/>
                <a:ea typeface="Times New Roman"/>
                <a:cs typeface="Times New Roman"/>
              </a:rPr>
              <a:t> Компас, карманный фонарик и другие вещи, которыми обычно пользуются в походе, подойдут в качестве призов. Эти вещи вы без труда приобретете в магазине.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ИГРЫ:</a:t>
            </a:r>
            <a:r>
              <a:rPr lang="ru-RU" sz="1400" dirty="0">
                <a:solidFill>
                  <a:srgbClr val="000030"/>
                </a:solidFill>
                <a:latin typeface="Arial"/>
                <a:ea typeface="Times New Roman"/>
                <a:cs typeface="Times New Roman"/>
              </a:rPr>
              <a:t> Подойдут любые игры на свежем воздухе, такие, как «Поиск сокровищ» или «Уборка, мусора» (постарайтесь привлечь внимание детей к природным богатствам и охране окружающей среды), а также салки, прятки, любые эстафеты. </a:t>
            </a:r>
            <a:br>
              <a:rPr lang="ru-RU" sz="1400" dirty="0">
                <a:solidFill>
                  <a:srgbClr val="000030"/>
                </a:solidFill>
                <a:latin typeface="Arial"/>
                <a:ea typeface="Times New Roman"/>
                <a:cs typeface="Times New Roman"/>
              </a:rPr>
            </a:br>
            <a:r>
              <a:rPr lang="ru-RU" sz="1400" dirty="0">
                <a:solidFill>
                  <a:srgbClr val="000030"/>
                </a:solidFill>
                <a:latin typeface="Arial"/>
                <a:ea typeface="Times New Roman"/>
                <a:cs typeface="Times New Roman"/>
              </a:rPr>
              <a:t>Чтобы дети немного пришли в себя после подвижных игр, усадите их и покажите видовой фильм о природе и животных. </a:t>
            </a:r>
            <a:br>
              <a:rPr lang="ru-RU" sz="1400" dirty="0">
                <a:solidFill>
                  <a:srgbClr val="000030"/>
                </a:solidFill>
                <a:latin typeface="Arial"/>
                <a:ea typeface="Times New Roman"/>
                <a:cs typeface="Times New Roman"/>
              </a:rPr>
            </a:br>
            <a:r>
              <a:rPr lang="ru-RU" sz="1400" dirty="0">
                <a:solidFill>
                  <a:srgbClr val="000030"/>
                </a:solidFill>
                <a:latin typeface="Arial"/>
                <a:ea typeface="Times New Roman"/>
                <a:cs typeface="Times New Roman"/>
              </a:rPr>
              <a:t>Один или двое из гостей могут остаться ночевать вместе с именинником в палатке во дворе (если это возможно) или в импровизированной палатке из простыней в вашей спальне. Если дети спят на улице, необходимо убедиться в том, что им тепло и сухо.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ПРАЗДНИЧНЫЙ СТОЛ:</a:t>
            </a:r>
            <a:r>
              <a:rPr lang="ru-RU" sz="1400" dirty="0">
                <a:solidFill>
                  <a:srgbClr val="000030"/>
                </a:solidFill>
                <a:latin typeface="Arial"/>
                <a:ea typeface="Times New Roman"/>
                <a:cs typeface="Times New Roman"/>
              </a:rPr>
              <a:t> Пища должна быть простой, интересно было бы приготовить что-то на костре, в печке или на гриле, например, поджарить гамбургеры и сэндвичи. Попросите каждого из гостей приготовить гамбургер самому, надев его на палку и поджарив не костре. При этом взрослые должны быть рядом и следить за детьми – дети могут обжечься или съесть подгоревшие бутерброды.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КОСТЮМЫ:</a:t>
            </a:r>
            <a:r>
              <a:rPr lang="ru-RU" sz="1400" dirty="0">
                <a:solidFill>
                  <a:srgbClr val="000030"/>
                </a:solidFill>
                <a:latin typeface="Arial"/>
                <a:ea typeface="Times New Roman"/>
                <a:cs typeface="Times New Roman"/>
              </a:rPr>
              <a:t> Гости должны быть одеты по-походному: джинсы, фланелевые рубашки, ботинки и легкие шапочки. Если прохладно, пусть накинут на себя легкую курточку.</a:t>
            </a:r>
            <a:r>
              <a:rPr lang="ru-RU" sz="1400" dirty="0">
                <a:ea typeface="Calibri"/>
                <a:cs typeface="Times New Roman"/>
              </a:rPr>
              <a:t/>
            </a:r>
            <a:br>
              <a:rPr lang="ru-RU" sz="1400" dirty="0">
                <a:ea typeface="Calibri"/>
                <a:cs typeface="Times New Roman"/>
              </a:rPr>
            </a:br>
            <a:endParaRPr lang="ru-RU" sz="1400" dirty="0"/>
          </a:p>
        </p:txBody>
      </p:sp>
    </p:spTree>
    <p:extLst>
      <p:ext uri="{BB962C8B-B14F-4D97-AF65-F5344CB8AC3E}">
        <p14:creationId xmlns:p14="http://schemas.microsoft.com/office/powerpoint/2010/main" val="1743715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820472" cy="6858000"/>
          </a:xfrm>
        </p:spPr>
        <p:txBody>
          <a:bodyPr>
            <a:normAutofit fontScale="90000"/>
          </a:bodyPr>
          <a:lstStyle/>
          <a:p>
            <a:pPr>
              <a:lnSpc>
                <a:spcPct val="115000"/>
              </a:lnSpc>
              <a:spcAft>
                <a:spcPts val="1000"/>
              </a:spcAft>
            </a:pPr>
            <a:r>
              <a:rPr lang="ru-RU" sz="3600" b="1" kern="1800" dirty="0">
                <a:solidFill>
                  <a:srgbClr val="0000F0"/>
                </a:solidFill>
                <a:latin typeface="Arial"/>
                <a:ea typeface="Times New Roman"/>
                <a:cs typeface="Times New Roman"/>
                <a:hlinkClick r:id="rId2"/>
              </a:rPr>
              <a:t>«Не забудь пижаму!» </a:t>
            </a:r>
            <a:br>
              <a:rPr lang="ru-RU" sz="3600" b="1" kern="1800" dirty="0">
                <a:solidFill>
                  <a:srgbClr val="0000F0"/>
                </a:solidFill>
                <a:latin typeface="Arial"/>
                <a:ea typeface="Times New Roman"/>
                <a:cs typeface="Times New Roman"/>
                <a:hlinkClick r:id="rId2"/>
              </a:rPr>
            </a:br>
            <a:r>
              <a:rPr lang="ru-RU" sz="1800" dirty="0">
                <a:ea typeface="Calibri"/>
                <a:cs typeface="Times New Roman"/>
              </a:rPr>
              <a:t/>
            </a:r>
            <a:br>
              <a:rPr lang="ru-RU" sz="1800" dirty="0">
                <a:ea typeface="Calibri"/>
                <a:cs typeface="Times New Roman"/>
              </a:rPr>
            </a:br>
            <a:r>
              <a:rPr lang="ru-RU" sz="1400" dirty="0">
                <a:solidFill>
                  <a:srgbClr val="000030"/>
                </a:solidFill>
                <a:latin typeface="Arial"/>
                <a:ea typeface="Times New Roman"/>
                <a:cs typeface="Times New Roman"/>
              </a:rPr>
              <a:t>Все дети любят поздно ложиться спать, им будет интересно провести ночь в необычной обстановке, вдали от родителей. </a:t>
            </a:r>
            <a:br>
              <a:rPr lang="ru-RU" sz="1400" dirty="0">
                <a:solidFill>
                  <a:srgbClr val="000030"/>
                </a:solidFill>
                <a:latin typeface="Arial"/>
                <a:ea typeface="Times New Roman"/>
                <a:cs typeface="Times New Roman"/>
              </a:rPr>
            </a:br>
            <a:r>
              <a:rPr lang="ru-RU" sz="1400" dirty="0">
                <a:solidFill>
                  <a:srgbClr val="000030"/>
                </a:solidFill>
                <a:latin typeface="Arial"/>
                <a:ea typeface="Times New Roman"/>
                <a:cs typeface="Times New Roman"/>
              </a:rPr>
              <a:t>Однако хозяевам может оказаться достаточно сложно «приютить» сразу большое количество детей, поэтому лучше ограничиться приглашением самых близких друзей именинника, желательно одного пола.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ПРИГЛАШЕНИЯ:</a:t>
            </a:r>
            <a:r>
              <a:rPr lang="ru-RU" sz="1400" dirty="0">
                <a:solidFill>
                  <a:srgbClr val="000030"/>
                </a:solidFill>
                <a:latin typeface="Arial"/>
                <a:ea typeface="Times New Roman"/>
                <a:cs typeface="Times New Roman"/>
              </a:rPr>
              <a:t> Приглашение будет выглядеть оригинальным, если вы оформите его следующим образом: наклейте на листок бумаги кармашек из плотного картона и вставьте в него свое приглашение. Еще одна оригинальная идея – вырежьте из бумаги форму детской кровати, сверху прикрепите «простыню» так, чтобы ребенок смог прочесть приглашение, только если он «снимет простыню».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УКРАШЕНИЯ:</a:t>
            </a:r>
            <a:r>
              <a:rPr lang="ru-RU" sz="1400" dirty="0">
                <a:solidFill>
                  <a:srgbClr val="000030"/>
                </a:solidFill>
                <a:latin typeface="Arial"/>
                <a:ea typeface="Times New Roman"/>
                <a:cs typeface="Times New Roman"/>
              </a:rPr>
              <a:t> Не стоит специально украшать квартиру для такого праздника. Можно просто развесить кругом воздушные шарики, флажки, ленты из цветной гофрированной бумаги. А именинник пусть придумает что-нибудь интересное, чтобы украсить свою комнату.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ПРИЗЫ:</a:t>
            </a:r>
            <a:r>
              <a:rPr lang="ru-RU" sz="1400" dirty="0">
                <a:solidFill>
                  <a:srgbClr val="000030"/>
                </a:solidFill>
                <a:latin typeface="Arial"/>
                <a:ea typeface="Times New Roman"/>
                <a:cs typeface="Times New Roman"/>
              </a:rPr>
              <a:t> Соберите для каждого из гостей «походный набор», в который войдет зубная щетка, мыло, маленькое полотенце, расческа и т. д. Призом также может служить небольшой будильник.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ИГРЫ:</a:t>
            </a:r>
            <a:r>
              <a:rPr lang="ru-RU" sz="1400" dirty="0">
                <a:solidFill>
                  <a:srgbClr val="000030"/>
                </a:solidFill>
                <a:latin typeface="Arial"/>
                <a:ea typeface="Times New Roman"/>
                <a:cs typeface="Times New Roman"/>
              </a:rPr>
              <a:t> Небольшую группу гостей занять несложно, дети даже могут найти себе развлечение сами. Пусть именинник посоветуется с друзьями и решит, чем будут заниматься его гости, а вы, в зависимости от выбора, подготовьте все необходимое: краску, пластилин и т. д. На всякий случай, однако, держите в уме какие-нибудь игры – вы могли бы предложить гостям поиграть в них, если они устанут или заскучают.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ПРАЗДНИЧНЫЙ СТОЛ:</a:t>
            </a:r>
            <a:r>
              <a:rPr lang="ru-RU" sz="1400" dirty="0">
                <a:solidFill>
                  <a:srgbClr val="000030"/>
                </a:solidFill>
                <a:latin typeface="Arial"/>
                <a:ea typeface="Times New Roman"/>
                <a:cs typeface="Times New Roman"/>
              </a:rPr>
              <a:t> Вечером предложите гостям легкую закуску и праздничный пирог, а с утра угостите их чем-нибудь необычным. </a:t>
            </a:r>
            <a:br>
              <a:rPr lang="ru-RU" sz="1400" dirty="0">
                <a:solidFill>
                  <a:srgbClr val="000030"/>
                </a:solidFill>
                <a:latin typeface="Arial"/>
                <a:ea typeface="Times New Roman"/>
                <a:cs typeface="Times New Roman"/>
              </a:rPr>
            </a:br>
            <a:r>
              <a:rPr lang="ru-RU" sz="1400" b="1" dirty="0">
                <a:solidFill>
                  <a:srgbClr val="000030"/>
                </a:solidFill>
                <a:latin typeface="Arial"/>
                <a:ea typeface="Times New Roman"/>
                <a:cs typeface="Times New Roman"/>
              </a:rPr>
              <a:t>КОСТЮМЫ:</a:t>
            </a:r>
            <a:r>
              <a:rPr lang="ru-RU" sz="1400" dirty="0">
                <a:solidFill>
                  <a:srgbClr val="000030"/>
                </a:solidFill>
                <a:latin typeface="Arial"/>
                <a:ea typeface="Times New Roman"/>
                <a:cs typeface="Times New Roman"/>
              </a:rPr>
              <a:t> На вечер дети могут одеться, как обычно на День рождения. Но пусть обязательно возьмут с собой пижаму, чтобы переодеться перед сном.</a:t>
            </a:r>
            <a:endParaRPr lang="ru-RU" sz="1800" dirty="0">
              <a:ea typeface="Calibri"/>
              <a:cs typeface="Times New Roman"/>
            </a:endParaRPr>
          </a:p>
        </p:txBody>
      </p:sp>
      <p:sp>
        <p:nvSpPr>
          <p:cNvPr id="3" name="Объект 2"/>
          <p:cNvSpPr>
            <a:spLocks noGrp="1"/>
          </p:cNvSpPr>
          <p:nvPr>
            <p:ph sz="quarter" idx="13"/>
          </p:nvPr>
        </p:nvSpPr>
        <p:spPr>
          <a:xfrm>
            <a:off x="8532440" y="6381328"/>
            <a:ext cx="288032" cy="288032"/>
          </a:xfrm>
        </p:spPr>
        <p:txBody>
          <a:bodyPr>
            <a:normAutofit fontScale="70000" lnSpcReduction="20000"/>
          </a:bodyPr>
          <a:lstStyle/>
          <a:p>
            <a:endParaRPr lang="ru-RU" dirty="0"/>
          </a:p>
        </p:txBody>
      </p:sp>
    </p:spTree>
    <p:extLst>
      <p:ext uri="{BB962C8B-B14F-4D97-AF65-F5344CB8AC3E}">
        <p14:creationId xmlns:p14="http://schemas.microsoft.com/office/powerpoint/2010/main" val="1391904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8964488" cy="6669360"/>
          </a:xfrm>
        </p:spPr>
        <p:txBody>
          <a:bodyPr>
            <a:normAutofit fontScale="90000"/>
          </a:bodyPr>
          <a:lstStyle/>
          <a:p>
            <a:r>
              <a:rPr lang="ru-RU" sz="2400" b="1" dirty="0">
                <a:solidFill>
                  <a:srgbClr val="000030"/>
                </a:solidFill>
                <a:latin typeface="Arial"/>
                <a:ea typeface="Times New Roman"/>
              </a:rPr>
              <a:t>Проводим лотерею Призов</a:t>
            </a:r>
            <a:r>
              <a:rPr lang="ru-RU" sz="1400" dirty="0">
                <a:solidFill>
                  <a:srgbClr val="000030"/>
                </a:solidFill>
                <a:latin typeface="Arial"/>
                <a:ea typeface="Times New Roman"/>
              </a:rPr>
              <a:t>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Предполагая провести в конце вечера лотерею призов, надо заранее приготовить жетоны и призы. Ребята могут получать жетоны, участвуя и добиваясь успеха в нескольких играх. Поэтому на каждого человека нужен не один жетон, а три-четыре.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Лотерейный жетон – это аккуратно вырезанный картонный или бумажный квадрат размером 3x3 см. По краям он обведен цветной рамкой, в которой чернилами крупно написан порядковый номер. Готовые жетоны складываются пачками в порядке номеров по 50 штук. На вечере сначала расходуются жетоны первой полсотни, потом второй и т. д.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В лотерее далеко не все жетоны выигрышные. Поэтому число призов не зависит от количества выданных жетонов. К концу вечера жетоны будут почти у всех ребят. Как же определить, кто из них выиграл?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Мелко напишите на отдельных листках все номера выданных жетонов. На каждом листке поместите вразбивку, а не подряд столько номеров, сколько у вас призов. Все листки приколите кнопками к доске.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Одному из старших мальчиков дайте стрелу с игрушечным луком или дротик от </a:t>
            </a:r>
            <a:r>
              <a:rPr lang="ru-RU" sz="1400" dirty="0" err="1">
                <a:solidFill>
                  <a:srgbClr val="000030"/>
                </a:solidFill>
                <a:latin typeface="Arial"/>
                <a:ea typeface="Times New Roman"/>
              </a:rPr>
              <a:t>дартса</a:t>
            </a:r>
            <a:r>
              <a:rPr lang="ru-RU" sz="1400" dirty="0">
                <a:solidFill>
                  <a:srgbClr val="000030"/>
                </a:solidFill>
                <a:latin typeface="Arial"/>
                <a:ea typeface="Times New Roman"/>
              </a:rPr>
              <a:t>. Пусть мальчик отойдет от сцены на 3–4 шага, прицелится и метнет стрелу. Стрела вонзится в один из листков.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Выигрышными считаются те номера, которые на этом листке написаны.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Громко объявив номер, выдавайте приз. Участники лотереи не видят призов: столик, на котором они лежат, скрыт занавесом. Вручайте приз по своему усмотрению.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Вполне достаточно разыграть 12–15 призов. Часть их можно приобрести, израсходовав очень небольшую сумму, а некоторые можно сделать самим.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Не ценностью привлекают ребят призы – они являются такими вещами, которые еще долго напоминают веселый вечер и друзей, с которыми играли, оспаривая друг у друга право на приз. </a:t>
            </a:r>
            <a:br>
              <a:rPr lang="ru-RU" sz="1400" dirty="0">
                <a:solidFill>
                  <a:srgbClr val="000030"/>
                </a:solidFill>
                <a:latin typeface="Arial"/>
                <a:ea typeface="Times New Roman"/>
              </a:rPr>
            </a:br>
            <a:r>
              <a:rPr lang="ru-RU" sz="1400" dirty="0">
                <a:solidFill>
                  <a:srgbClr val="000030"/>
                </a:solidFill>
                <a:latin typeface="Arial"/>
                <a:ea typeface="Times New Roman"/>
              </a:rPr>
              <a:t/>
            </a:r>
            <a:br>
              <a:rPr lang="ru-RU" sz="1400" dirty="0">
                <a:solidFill>
                  <a:srgbClr val="000030"/>
                </a:solidFill>
                <a:latin typeface="Arial"/>
                <a:ea typeface="Times New Roman"/>
              </a:rPr>
            </a:br>
            <a:r>
              <a:rPr lang="ru-RU" sz="1400" dirty="0">
                <a:solidFill>
                  <a:srgbClr val="000030"/>
                </a:solidFill>
                <a:latin typeface="Arial"/>
                <a:ea typeface="Times New Roman"/>
              </a:rPr>
              <a:t>Наряду с такими вещами, как записная книжка, открытка, блокнот, карандаш, должны быть шуточные призы, которые придется придумать и сделать самим, используя их для того, чтобы </a:t>
            </a:r>
            <a:endParaRPr lang="ru-RU" sz="1400" dirty="0"/>
          </a:p>
        </p:txBody>
      </p:sp>
      <p:sp>
        <p:nvSpPr>
          <p:cNvPr id="3" name="Объект 2"/>
          <p:cNvSpPr>
            <a:spLocks noGrp="1"/>
          </p:cNvSpPr>
          <p:nvPr>
            <p:ph sz="quarter" idx="13"/>
          </p:nvPr>
        </p:nvSpPr>
        <p:spPr>
          <a:xfrm>
            <a:off x="8892480" y="6237312"/>
            <a:ext cx="251520" cy="620688"/>
          </a:xfrm>
        </p:spPr>
        <p:txBody>
          <a:bodyPr/>
          <a:lstStyle/>
          <a:p>
            <a:endParaRPr lang="ru-RU" dirty="0"/>
          </a:p>
        </p:txBody>
      </p:sp>
    </p:spTree>
    <p:extLst>
      <p:ext uri="{BB962C8B-B14F-4D97-AF65-F5344CB8AC3E}">
        <p14:creationId xmlns:p14="http://schemas.microsoft.com/office/powerpoint/2010/main" val="1243646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40960" cy="6525344"/>
          </a:xfrm>
        </p:spPr>
        <p:txBody>
          <a:bodyPr/>
          <a:lstStyle/>
          <a:p>
            <a:endParaRPr lang="ru-RU" dirty="0"/>
          </a:p>
        </p:txBody>
      </p:sp>
      <p:sp>
        <p:nvSpPr>
          <p:cNvPr id="3" name="Объект 2"/>
          <p:cNvSpPr>
            <a:spLocks noGrp="1"/>
          </p:cNvSpPr>
          <p:nvPr>
            <p:ph sz="quarter" idx="13"/>
          </p:nvPr>
        </p:nvSpPr>
        <p:spPr>
          <a:xfrm>
            <a:off x="8532440" y="6165304"/>
            <a:ext cx="611560" cy="432048"/>
          </a:xfrm>
        </p:spPr>
        <p:txBody>
          <a:bodyPr>
            <a:normAutofit/>
          </a:bodyPr>
          <a:lstStyle/>
          <a:p>
            <a:endParaRPr lang="ru-RU" dirty="0"/>
          </a:p>
        </p:txBody>
      </p:sp>
      <p:pic>
        <p:nvPicPr>
          <p:cNvPr id="4" name="Рисунок 3" descr="http://supercook.ru/decoration/images-razdelka/odezhka-dlya-pirogov-01.jpg">
            <a:hlinkClick r:id="rId2" tgtFrame="&quot;_blanc&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2912445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8686800" cy="6126163"/>
          </a:xfrm>
        </p:spPr>
        <p:txBody>
          <a:bodyPr>
            <a:normAutofit/>
          </a:bodyPr>
          <a:lstStyle/>
          <a:p>
            <a:pPr algn="ctr">
              <a:lnSpc>
                <a:spcPct val="115000"/>
              </a:lnSpc>
              <a:spcAft>
                <a:spcPts val="1000"/>
              </a:spcAft>
            </a:pPr>
            <a:r>
              <a:rPr lang="ru-RU" sz="3600" b="1" kern="1800" dirty="0">
                <a:solidFill>
                  <a:srgbClr val="900090"/>
                </a:solidFill>
                <a:latin typeface="Times"/>
                <a:ea typeface="Times New Roman"/>
                <a:cs typeface="Times New Roman"/>
                <a:hlinkClick r:id="rId2"/>
              </a:rPr>
              <a:t>Салфеточный этикет от доисторических времен до наших дней</a:t>
            </a:r>
            <a:endParaRPr lang="ru-RU" sz="1600" dirty="0">
              <a:ea typeface="Calibri"/>
              <a:cs typeface="Times New Roman"/>
            </a:endParaRPr>
          </a:p>
          <a:p>
            <a:r>
              <a:rPr lang="ru-RU" sz="1800" dirty="0">
                <a:solidFill>
                  <a:srgbClr val="000080"/>
                </a:solidFill>
                <a:latin typeface="Arial"/>
                <a:ea typeface="Times New Roman"/>
              </a:rPr>
              <a:t>На официальном приеме или на даче у друзей – вы непременно встретите </a:t>
            </a:r>
            <a:r>
              <a:rPr lang="ru-RU" sz="1800" b="1" dirty="0">
                <a:solidFill>
                  <a:srgbClr val="000080"/>
                </a:solidFill>
                <a:latin typeface="Arial"/>
                <a:ea typeface="Times New Roman"/>
              </a:rPr>
              <a:t>ЕЁ</a:t>
            </a:r>
            <a:r>
              <a:rPr lang="ru-RU" sz="1800" dirty="0">
                <a:solidFill>
                  <a:srgbClr val="000080"/>
                </a:solidFill>
                <a:latin typeface="Arial"/>
                <a:ea typeface="Times New Roman"/>
              </a:rPr>
              <a:t>. Она может предстать перед вами шикарной, большой, маленькой, яркой разноцветной или элегантной белоснежной. Но даже это не собьет вас с толку, если помнить правило: льняная или бумажная, </a:t>
            </a:r>
            <a:r>
              <a:rPr lang="ru-RU" sz="1800" b="1" dirty="0">
                <a:solidFill>
                  <a:srgbClr val="006500"/>
                </a:solidFill>
                <a:latin typeface="Arial"/>
                <a:ea typeface="Times New Roman"/>
                <a:cs typeface="Times New Roman"/>
                <a:hlinkClick r:id="rId3"/>
              </a:rPr>
              <a:t>салфетка</a:t>
            </a:r>
            <a:r>
              <a:rPr lang="ru-RU" sz="1800" dirty="0">
                <a:solidFill>
                  <a:srgbClr val="000080"/>
                </a:solidFill>
                <a:latin typeface="Arial"/>
                <a:ea typeface="Times New Roman"/>
              </a:rPr>
              <a:t> имеет основное предназначение, сложившееся веками, – защищать вашу одежду от пятен. </a:t>
            </a:r>
            <a:br>
              <a:rPr lang="ru-RU" sz="1800" dirty="0">
                <a:solidFill>
                  <a:srgbClr val="000080"/>
                </a:solidFill>
                <a:latin typeface="Arial"/>
                <a:ea typeface="Times New Roman"/>
              </a:rPr>
            </a:br>
            <a:r>
              <a:rPr lang="ru-RU" sz="1800" dirty="0">
                <a:solidFill>
                  <a:srgbClr val="000080"/>
                </a:solidFill>
                <a:latin typeface="Arial"/>
                <a:ea typeface="Times New Roman"/>
              </a:rPr>
              <a:t/>
            </a:r>
            <a:br>
              <a:rPr lang="ru-RU" sz="1800" dirty="0">
                <a:solidFill>
                  <a:srgbClr val="000080"/>
                </a:solidFill>
                <a:latin typeface="Arial"/>
                <a:ea typeface="Times New Roman"/>
              </a:rPr>
            </a:br>
            <a:r>
              <a:rPr lang="ru-RU" sz="1800" dirty="0">
                <a:solidFill>
                  <a:srgbClr val="000080"/>
                </a:solidFill>
                <a:latin typeface="Arial"/>
                <a:ea typeface="Times New Roman"/>
              </a:rPr>
              <a:t>Даже если перед вами коробка с выдергивающимися бумажками, которые по использовании отправляются прямо в мусорную корзину, и в этом случае не стоит пренебрегать принятым в обществе </a:t>
            </a:r>
            <a:r>
              <a:rPr lang="ru-RU" sz="1800" b="1" dirty="0">
                <a:solidFill>
                  <a:srgbClr val="006500"/>
                </a:solidFill>
                <a:latin typeface="Arial"/>
                <a:ea typeface="Times New Roman"/>
                <a:cs typeface="Times New Roman"/>
                <a:hlinkClick r:id="rId4"/>
              </a:rPr>
              <a:t>этикетом</a:t>
            </a:r>
            <a:r>
              <a:rPr lang="ru-RU" sz="1800" dirty="0">
                <a:solidFill>
                  <a:srgbClr val="000080"/>
                </a:solidFill>
                <a:latin typeface="Arial"/>
                <a:ea typeface="Times New Roman"/>
              </a:rPr>
              <a:t>. </a:t>
            </a:r>
            <a:br>
              <a:rPr lang="ru-RU" sz="1800" dirty="0">
                <a:solidFill>
                  <a:srgbClr val="000080"/>
                </a:solidFill>
                <a:latin typeface="Arial"/>
                <a:ea typeface="Times New Roman"/>
              </a:rPr>
            </a:br>
            <a:r>
              <a:rPr lang="ru-RU" sz="1800" dirty="0">
                <a:solidFill>
                  <a:srgbClr val="000080"/>
                </a:solidFill>
                <a:latin typeface="Arial"/>
                <a:ea typeface="Times New Roman"/>
              </a:rPr>
              <a:t/>
            </a:r>
            <a:br>
              <a:rPr lang="ru-RU" sz="1800" dirty="0">
                <a:solidFill>
                  <a:srgbClr val="000080"/>
                </a:solidFill>
                <a:latin typeface="Arial"/>
                <a:ea typeface="Times New Roman"/>
              </a:rPr>
            </a:br>
            <a:r>
              <a:rPr lang="ru-RU" sz="1800" b="1" dirty="0">
                <a:solidFill>
                  <a:srgbClr val="000080"/>
                </a:solidFill>
                <a:latin typeface="Arial"/>
                <a:ea typeface="Times New Roman"/>
              </a:rPr>
              <a:t>Правило 1: </a:t>
            </a:r>
            <a:r>
              <a:rPr lang="ru-RU" sz="1800" dirty="0">
                <a:solidFill>
                  <a:srgbClr val="000080"/>
                </a:solidFill>
                <a:latin typeface="Arial"/>
                <a:ea typeface="Times New Roman"/>
              </a:rPr>
              <a:t>Если вам дали салфетку, используйте ее. Не оставляйте ее на столе нетронутой. Салфетка дана, чтобы ею вытирать руки и рот, а также защищать одежду от возможных пяте</a:t>
            </a:r>
            <a:r>
              <a:rPr lang="ru-RU" sz="2000" dirty="0">
                <a:solidFill>
                  <a:srgbClr val="000080"/>
                </a:solidFill>
                <a:latin typeface="Arial"/>
                <a:ea typeface="Times New Roman"/>
              </a:rPr>
              <a:t>н. То, что человек ею не пользуется, выдает, что он </a:t>
            </a:r>
            <a:r>
              <a:rPr lang="ru-RU" sz="2000" dirty="0" err="1">
                <a:solidFill>
                  <a:srgbClr val="000080"/>
                </a:solidFill>
                <a:latin typeface="Arial"/>
                <a:ea typeface="Times New Roman"/>
              </a:rPr>
              <a:t>неряха</a:t>
            </a:r>
            <a:r>
              <a:rPr lang="ru-RU" sz="2000" dirty="0">
                <a:solidFill>
                  <a:srgbClr val="000080"/>
                </a:solidFill>
                <a:latin typeface="Arial"/>
                <a:ea typeface="Times New Roman"/>
              </a:rPr>
              <a:t>. </a:t>
            </a:r>
            <a:endParaRPr lang="ru-RU" sz="2000" dirty="0"/>
          </a:p>
        </p:txBody>
      </p:sp>
    </p:spTree>
    <p:extLst>
      <p:ext uri="{BB962C8B-B14F-4D97-AF65-F5344CB8AC3E}">
        <p14:creationId xmlns:p14="http://schemas.microsoft.com/office/powerpoint/2010/main" val="677593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274638"/>
            <a:ext cx="6203032" cy="1066130"/>
          </a:xfrm>
        </p:spPr>
        <p:txBody>
          <a:bodyPr/>
          <a:lstStyle/>
          <a:p>
            <a:r>
              <a:rPr lang="ru-RU" dirty="0" smtClean="0"/>
              <a:t>шлейф</a:t>
            </a:r>
            <a:endParaRPr lang="ru-RU" dirty="0"/>
          </a:p>
        </p:txBody>
      </p:sp>
      <p:pic>
        <p:nvPicPr>
          <p:cNvPr id="4" name="Объект 3" descr="http://supercook.ru/images-serv/servilletas-01.jpg">
            <a:hlinkClick r:id="rId2"/>
          </p:cNvPr>
          <p:cNvPicPr>
            <a:picLocks noGrp="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22581" y="0"/>
            <a:ext cx="2533650" cy="2495550"/>
          </a:xfrm>
          <a:prstGeom prst="rect">
            <a:avLst/>
          </a:prstGeom>
          <a:noFill/>
          <a:ln>
            <a:noFill/>
          </a:ln>
        </p:spPr>
      </p:pic>
      <p:pic>
        <p:nvPicPr>
          <p:cNvPr id="5" name="Рисунок 4" descr="http://supercook.ru/serviette/images-serviette/serv01.jpg"/>
          <p:cNvPicPr/>
          <p:nvPr/>
        </p:nvPicPr>
        <p:blipFill>
          <a:blip r:embed="rId4">
            <a:extLst>
              <a:ext uri="{28A0092B-C50C-407E-A947-70E740481C1C}">
                <a14:useLocalDpi xmlns:a14="http://schemas.microsoft.com/office/drawing/2010/main" val="0"/>
              </a:ext>
            </a:extLst>
          </a:blip>
          <a:srcRect/>
          <a:stretch>
            <a:fillRect/>
          </a:stretch>
        </p:blipFill>
        <p:spPr bwMode="auto">
          <a:xfrm>
            <a:off x="0" y="5010150"/>
            <a:ext cx="2857500" cy="1847850"/>
          </a:xfrm>
          <a:prstGeom prst="rect">
            <a:avLst/>
          </a:prstGeom>
          <a:noFill/>
          <a:ln>
            <a:noFill/>
          </a:ln>
        </p:spPr>
      </p:pic>
      <p:pic>
        <p:nvPicPr>
          <p:cNvPr id="6" name="Рисунок 5" descr="http://supercook.ru/serviette/images-serviette/serv01a.jpg"/>
          <p:cNvPicPr/>
          <p:nvPr/>
        </p:nvPicPr>
        <p:blipFill>
          <a:blip r:embed="rId5">
            <a:extLst>
              <a:ext uri="{28A0092B-C50C-407E-A947-70E740481C1C}">
                <a14:useLocalDpi xmlns:a14="http://schemas.microsoft.com/office/drawing/2010/main" val="0"/>
              </a:ext>
            </a:extLst>
          </a:blip>
          <a:srcRect/>
          <a:stretch>
            <a:fillRect/>
          </a:stretch>
        </p:blipFill>
        <p:spPr bwMode="auto">
          <a:xfrm>
            <a:off x="3059832" y="1988841"/>
            <a:ext cx="5926038" cy="4869160"/>
          </a:xfrm>
          <a:prstGeom prst="rect">
            <a:avLst/>
          </a:prstGeom>
          <a:noFill/>
          <a:ln>
            <a:noFill/>
          </a:ln>
        </p:spPr>
      </p:pic>
    </p:spTree>
    <p:extLst>
      <p:ext uri="{BB962C8B-B14F-4D97-AF65-F5344CB8AC3E}">
        <p14:creationId xmlns:p14="http://schemas.microsoft.com/office/powerpoint/2010/main" val="2938035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лилия</a:t>
            </a:r>
            <a:endParaRPr lang="ru-RU" dirty="0"/>
          </a:p>
        </p:txBody>
      </p:sp>
      <p:sp>
        <p:nvSpPr>
          <p:cNvPr id="3" name="Объект 2"/>
          <p:cNvSpPr>
            <a:spLocks noGrp="1"/>
          </p:cNvSpPr>
          <p:nvPr>
            <p:ph sz="quarter" idx="13"/>
          </p:nvPr>
        </p:nvSpPr>
        <p:spPr>
          <a:xfrm>
            <a:off x="8604448" y="5877272"/>
            <a:ext cx="82352" cy="248891"/>
          </a:xfrm>
        </p:spPr>
        <p:txBody>
          <a:bodyPr>
            <a:normAutofit fontScale="55000" lnSpcReduction="20000"/>
          </a:bodyPr>
          <a:lstStyle/>
          <a:p>
            <a:endParaRPr lang="ru-RU" dirty="0"/>
          </a:p>
        </p:txBody>
      </p:sp>
      <p:pic>
        <p:nvPicPr>
          <p:cNvPr id="5" name="Рисунок 4" descr="http://supercook.ru/serviette/images-serviette/serv02a.jpg"/>
          <p:cNvPicPr/>
          <p:nvPr/>
        </p:nvPicPr>
        <p:blipFill>
          <a:blip r:embed="rId2">
            <a:extLst>
              <a:ext uri="{28A0092B-C50C-407E-A947-70E740481C1C}">
                <a14:useLocalDpi xmlns:a14="http://schemas.microsoft.com/office/drawing/2010/main" val="0"/>
              </a:ext>
            </a:extLst>
          </a:blip>
          <a:srcRect/>
          <a:stretch>
            <a:fillRect/>
          </a:stretch>
        </p:blipFill>
        <p:spPr bwMode="auto">
          <a:xfrm>
            <a:off x="0" y="1772816"/>
            <a:ext cx="5004048" cy="5085184"/>
          </a:xfrm>
          <a:prstGeom prst="rect">
            <a:avLst/>
          </a:prstGeom>
          <a:noFill/>
          <a:ln>
            <a:noFill/>
          </a:ln>
        </p:spPr>
      </p:pic>
      <p:pic>
        <p:nvPicPr>
          <p:cNvPr id="6" name="Рисунок 5" descr="http://supercook.ru/serviette/images-serviette/serv02.jpg"/>
          <p:cNvPicPr/>
          <p:nvPr/>
        </p:nvPicPr>
        <p:blipFill>
          <a:blip r:embed="rId3">
            <a:extLst>
              <a:ext uri="{28A0092B-C50C-407E-A947-70E740481C1C}">
                <a14:useLocalDpi xmlns:a14="http://schemas.microsoft.com/office/drawing/2010/main" val="0"/>
              </a:ext>
            </a:extLst>
          </a:blip>
          <a:srcRect/>
          <a:stretch>
            <a:fillRect/>
          </a:stretch>
        </p:blipFill>
        <p:spPr bwMode="auto">
          <a:xfrm>
            <a:off x="5724128" y="260648"/>
            <a:ext cx="2857500" cy="2552700"/>
          </a:xfrm>
          <a:prstGeom prst="rect">
            <a:avLst/>
          </a:prstGeom>
          <a:noFill/>
          <a:ln>
            <a:noFill/>
          </a:ln>
        </p:spPr>
      </p:pic>
    </p:spTree>
    <p:extLst>
      <p:ext uri="{BB962C8B-B14F-4D97-AF65-F5344CB8AC3E}">
        <p14:creationId xmlns:p14="http://schemas.microsoft.com/office/powerpoint/2010/main" val="432453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0"/>
            <a:ext cx="6660232" cy="2780928"/>
          </a:xfrm>
        </p:spPr>
        <p:txBody>
          <a:bodyPr>
            <a:normAutofit fontScale="90000"/>
          </a:bodyPr>
          <a:lstStyle/>
          <a:p>
            <a:pPr>
              <a:lnSpc>
                <a:spcPct val="115000"/>
              </a:lnSpc>
              <a:spcAft>
                <a:spcPts val="0"/>
              </a:spcAft>
            </a:pPr>
            <a:r>
              <a:rPr lang="ru-RU" sz="2000" b="1" kern="1800" dirty="0" smtClean="0">
                <a:solidFill>
                  <a:srgbClr val="0000FF"/>
                </a:solidFill>
                <a:latin typeface="Times"/>
                <a:ea typeface="Times New Roman"/>
                <a:cs typeface="Times New Roman"/>
                <a:hlinkClick r:id="rId2"/>
              </a:rPr>
              <a:t/>
            </a:r>
            <a:br>
              <a:rPr lang="ru-RU" sz="2000" b="1" kern="1800" dirty="0" smtClean="0">
                <a:solidFill>
                  <a:srgbClr val="0000FF"/>
                </a:solidFill>
                <a:latin typeface="Times"/>
                <a:ea typeface="Times New Roman"/>
                <a:cs typeface="Times New Roman"/>
                <a:hlinkClick r:id="rId2"/>
              </a:rPr>
            </a:br>
            <a:r>
              <a:rPr lang="ru-RU" sz="2000" b="1" kern="1800" dirty="0" smtClean="0">
                <a:solidFill>
                  <a:srgbClr val="0000FF"/>
                </a:solidFill>
                <a:latin typeface="Times"/>
                <a:ea typeface="Times New Roman"/>
                <a:cs typeface="Times New Roman"/>
                <a:hlinkClick r:id="rId2"/>
              </a:rPr>
              <a:t>3</a:t>
            </a:r>
            <a:r>
              <a:rPr lang="ru-RU" sz="2000" b="1" kern="1800" dirty="0">
                <a:solidFill>
                  <a:srgbClr val="0000FF"/>
                </a:solidFill>
                <a:latin typeface="Times"/>
                <a:ea typeface="Times New Roman"/>
                <a:cs typeface="Times New Roman"/>
                <a:hlinkClick r:id="rId2"/>
              </a:rPr>
              <a:t>. «Мегафон</a:t>
            </a:r>
            <a:r>
              <a:rPr lang="ru-RU" sz="2000" b="1" kern="1800" dirty="0" smtClean="0">
                <a:solidFill>
                  <a:srgbClr val="0000FF"/>
                </a:solidFill>
                <a:latin typeface="Times"/>
                <a:ea typeface="Times New Roman"/>
                <a:cs typeface="Times New Roman"/>
                <a:hlinkClick r:id="rId2"/>
              </a:rPr>
              <a:t>»</a:t>
            </a:r>
            <a:r>
              <a:rPr lang="ru-RU" sz="2000" dirty="0">
                <a:solidFill>
                  <a:srgbClr val="000080"/>
                </a:solidFill>
                <a:latin typeface="Arial"/>
                <a:ea typeface="Times New Roman"/>
                <a:cs typeface="Times New Roman"/>
              </a:rPr>
              <a:t> 1. Салфетку сложите пополам. </a:t>
            </a:r>
            <a:br>
              <a:rPr lang="ru-RU" sz="2000" dirty="0">
                <a:solidFill>
                  <a:srgbClr val="000080"/>
                </a:solidFill>
                <a:latin typeface="Arial"/>
                <a:ea typeface="Times New Roman"/>
                <a:cs typeface="Times New Roman"/>
              </a:rPr>
            </a:br>
            <a:r>
              <a:rPr lang="ru-RU" sz="2000" dirty="0">
                <a:solidFill>
                  <a:srgbClr val="000080"/>
                </a:solidFill>
                <a:latin typeface="Arial"/>
                <a:ea typeface="Times New Roman"/>
                <a:cs typeface="Times New Roman"/>
              </a:rPr>
              <a:t>2. Повторно сложите салфетку в том же направлении. </a:t>
            </a:r>
            <a:br>
              <a:rPr lang="ru-RU" sz="2000" dirty="0">
                <a:solidFill>
                  <a:srgbClr val="000080"/>
                </a:solidFill>
                <a:latin typeface="Arial"/>
                <a:ea typeface="Times New Roman"/>
                <a:cs typeface="Times New Roman"/>
              </a:rPr>
            </a:br>
            <a:r>
              <a:rPr lang="ru-RU" sz="2000" dirty="0">
                <a:solidFill>
                  <a:srgbClr val="000080"/>
                </a:solidFill>
                <a:latin typeface="Arial"/>
                <a:ea typeface="Times New Roman"/>
                <a:cs typeface="Times New Roman"/>
              </a:rPr>
              <a:t>3. Обе стороны узкого прямоугольника симметрично загните вниз. </a:t>
            </a:r>
            <a:br>
              <a:rPr lang="ru-RU" sz="2000" dirty="0">
                <a:solidFill>
                  <a:srgbClr val="000080"/>
                </a:solidFill>
                <a:latin typeface="Arial"/>
                <a:ea typeface="Times New Roman"/>
                <a:cs typeface="Times New Roman"/>
              </a:rPr>
            </a:br>
            <a:r>
              <a:rPr lang="ru-RU" sz="2000" dirty="0">
                <a:solidFill>
                  <a:srgbClr val="000080"/>
                </a:solidFill>
                <a:latin typeface="Arial"/>
                <a:ea typeface="Times New Roman"/>
                <a:cs typeface="Times New Roman"/>
              </a:rPr>
              <a:t>4. Фигуру поверните лицевой стороной от себя и из концов скрутите «кулечки» </a:t>
            </a:r>
            <a:br>
              <a:rPr lang="ru-RU" sz="2000" dirty="0">
                <a:solidFill>
                  <a:srgbClr val="000080"/>
                </a:solidFill>
                <a:latin typeface="Arial"/>
                <a:ea typeface="Times New Roman"/>
                <a:cs typeface="Times New Roman"/>
              </a:rPr>
            </a:br>
            <a:r>
              <a:rPr lang="ru-RU" sz="2000" dirty="0">
                <a:solidFill>
                  <a:srgbClr val="000080"/>
                </a:solidFill>
                <a:latin typeface="Arial"/>
                <a:ea typeface="Times New Roman"/>
                <a:cs typeface="Times New Roman"/>
              </a:rPr>
              <a:t>5. «Кулечки» соедините друг с другом.</a:t>
            </a:r>
            <a:r>
              <a:rPr lang="ru-RU" sz="2800" dirty="0">
                <a:ea typeface="Calibri"/>
                <a:cs typeface="Times New Roman"/>
              </a:rPr>
              <a:t/>
            </a:r>
            <a:br>
              <a:rPr lang="ru-RU" sz="2800" dirty="0">
                <a:ea typeface="Calibri"/>
                <a:cs typeface="Times New Roman"/>
              </a:rPr>
            </a:br>
            <a:endParaRPr lang="ru-RU" dirty="0"/>
          </a:p>
        </p:txBody>
      </p:sp>
      <p:pic>
        <p:nvPicPr>
          <p:cNvPr id="4" name="Объект 3" descr="http://supercook.ru/serviette/images-serviette/serv03.jpg"/>
          <p:cNvPicPr>
            <a:picLocks noGrp="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9786" y="32586"/>
            <a:ext cx="2857500" cy="3829050"/>
          </a:xfrm>
          <a:prstGeom prst="rect">
            <a:avLst/>
          </a:prstGeom>
          <a:noFill/>
          <a:ln>
            <a:noFill/>
          </a:ln>
        </p:spPr>
      </p:pic>
      <p:pic>
        <p:nvPicPr>
          <p:cNvPr id="5" name="Рисунок 4" descr="http://supercook.ru/serviette/images-serviette/serv03a.jpg"/>
          <p:cNvPicPr/>
          <p:nvPr/>
        </p:nvPicPr>
        <p:blipFill>
          <a:blip r:embed="rId4">
            <a:extLst>
              <a:ext uri="{28A0092B-C50C-407E-A947-70E740481C1C}">
                <a14:useLocalDpi xmlns:a14="http://schemas.microsoft.com/office/drawing/2010/main" val="0"/>
              </a:ext>
            </a:extLst>
          </a:blip>
          <a:srcRect/>
          <a:stretch>
            <a:fillRect/>
          </a:stretch>
        </p:blipFill>
        <p:spPr bwMode="auto">
          <a:xfrm>
            <a:off x="3851920" y="2780928"/>
            <a:ext cx="5292080" cy="4077071"/>
          </a:xfrm>
          <a:prstGeom prst="rect">
            <a:avLst/>
          </a:prstGeom>
          <a:noFill/>
          <a:ln>
            <a:noFill/>
          </a:ln>
        </p:spPr>
      </p:pic>
    </p:spTree>
    <p:extLst>
      <p:ext uri="{BB962C8B-B14F-4D97-AF65-F5344CB8AC3E}">
        <p14:creationId xmlns:p14="http://schemas.microsoft.com/office/powerpoint/2010/main" val="772246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107</TotalTime>
  <Words>54</Words>
  <Application>Microsoft Office PowerPoint</Application>
  <PresentationFormat>Экран (4:3)</PresentationFormat>
  <Paragraphs>11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Воздушный поток</vt:lpstr>
      <vt:lpstr>Организация детского праздника.</vt:lpstr>
      <vt:lpstr>«Пикник»   ПРИГЛАШЕНИЯ: Напишите приглашение на копии карты загородной местности или на открытках с изображением какого-то городского парка и т. д.  Вместе с приглашением вручите каждому гостю «список вещей» для пикника, которые они должны иметь при себе, такие, как фонарь, теплый свитер, пластмассовая чашка и т. д.  УКРАШЕНИЯ: Установите около дома знаки, указывающие прибывающим гостям, где будет проходить пикник. А чтобы все было по-настоящему, установите во дворе дома палатку (она пригодится вам, если вдруг пойдет дождь), приготовьте различные походные принадлежности.  ПРИЗЫ: Компас, карманный фонарик и другие вещи, которыми обычно пользуются в походе, подойдут в качестве призов. Эти вещи вы без труда приобретете в магазине.  ИГРЫ: Подойдут любые игры на свежем воздухе, такие, как «Поиск сокровищ» или «Уборка, мусора» (постарайтесь привлечь внимание детей к природным богатствам и охране окружающей среды), а также салки, прятки, любые эстафеты.  Чтобы дети немного пришли в себя после подвижных игр, усадите их и покажите видовой фильм о природе и животных.  Один или двое из гостей могут остаться ночевать вместе с именинником в палатке во дворе (если это возможно) или в импровизированной палатке из простыней в вашей спальне. Если дети спят на улице, необходимо убедиться в том, что им тепло и сухо.  ПРАЗДНИЧНЫЙ СТОЛ: Пища должна быть простой, интересно было бы приготовить что-то на костре, в печке или на гриле, например, поджарить гамбургеры и сэндвичи. Попросите каждого из гостей приготовить гамбургер самому, надев его на палку и поджарив не костре. При этом взрослые должны быть рядом и следить за детьми – дети могут обжечься или съесть подгоревшие бутерброды.  КОСТЮМЫ: Гости должны быть одеты по-походному: джинсы, фланелевые рубашки, ботинки и легкие шапочки. Если прохладно, пусть накинут на себя легкую курточку. </vt:lpstr>
      <vt:lpstr>«Не забудь пижаму!»   Все дети любят поздно ложиться спать, им будет интересно провести ночь в необычной обстановке, вдали от родителей.  Однако хозяевам может оказаться достаточно сложно «приютить» сразу большое количество детей, поэтому лучше ограничиться приглашением самых близких друзей именинника, желательно одного пола.  ПРИГЛАШЕНИЯ: Приглашение будет выглядеть оригинальным, если вы оформите его следующим образом: наклейте на листок бумаги кармашек из плотного картона и вставьте в него свое приглашение. Еще одна оригинальная идея – вырежьте из бумаги форму детской кровати, сверху прикрепите «простыню» так, чтобы ребенок смог прочесть приглашение, только если он «снимет простыню».  УКРАШЕНИЯ: Не стоит специально украшать квартиру для такого праздника. Можно просто развесить кругом воздушные шарики, флажки, ленты из цветной гофрированной бумаги. А именинник пусть придумает что-нибудь интересное, чтобы украсить свою комнату.  ПРИЗЫ: Соберите для каждого из гостей «походный набор», в который войдет зубная щетка, мыло, маленькое полотенце, расческа и т. д. Призом также может служить небольшой будильник.  ИГРЫ: Небольшую группу гостей занять несложно, дети даже могут найти себе развлечение сами. Пусть именинник посоветуется с друзьями и решит, чем будут заниматься его гости, а вы, в зависимости от выбора, подготовьте все необходимое: краску, пластилин и т. д. На всякий случай, однако, держите в уме какие-нибудь игры – вы могли бы предложить гостям поиграть в них, если они устанут или заскучают.  ПРАЗДНИЧНЫЙ СТОЛ: Вечером предложите гостям легкую закуску и праздничный пирог, а с утра угостите их чем-нибудь необычным.  КОСТЮМЫ: На вечер дети могут одеться, как обычно на День рождения. Но пусть обязательно возьмут с собой пижаму, чтобы переодеться перед сном.</vt:lpstr>
      <vt:lpstr>Проводим лотерею Призов   Предполагая провести в конце вечера лотерею призов, надо заранее приготовить жетоны и призы. Ребята могут получать жетоны, участвуя и добиваясь успеха в нескольких играх. Поэтому на каждого человека нужен не один жетон, а три-четыре.   Лотерейный жетон – это аккуратно вырезанный картонный или бумажный квадрат размером 3x3 см. По краям он обведен цветной рамкой, в которой чернилами крупно написан порядковый номер. Готовые жетоны складываются пачками в порядке номеров по 50 штук. На вечере сначала расходуются жетоны первой полсотни, потом второй и т. д.   В лотерее далеко не все жетоны выигрышные. Поэтому число призов не зависит от количества выданных жетонов. К концу вечера жетоны будут почти у всех ребят. Как же определить, кто из них выиграл?   Мелко напишите на отдельных листках все номера выданных жетонов. На каждом листке поместите вразбивку, а не подряд столько номеров, сколько у вас призов. Все листки приколите кнопками к доске.   Одному из старших мальчиков дайте стрелу с игрушечным луком или дротик от дартса. Пусть мальчик отойдет от сцены на 3–4 шага, прицелится и метнет стрелу. Стрела вонзится в один из листков.   Выигрышными считаются те номера, которые на этом листке написаны.   Громко объявив номер, выдавайте приз. Участники лотереи не видят призов: столик, на котором они лежат, скрыт занавесом. Вручайте приз по своему усмотрению.   Вполне достаточно разыграть 12–15 призов. Часть их можно приобрести, израсходовав очень небольшую сумму, а некоторые можно сделать самим.   Не ценностью привлекают ребят призы – они являются такими вещами, которые еще долго напоминают веселый вечер и друзей, с которыми играли, оспаривая друг у друга право на приз.   Наряду с такими вещами, как записная книжка, открытка, блокнот, карандаш, должны быть шуточные призы, которые придется придумать и сделать самим, используя их для того, чтобы </vt:lpstr>
      <vt:lpstr>Презентация PowerPoint</vt:lpstr>
      <vt:lpstr>Презентация PowerPoint</vt:lpstr>
      <vt:lpstr>шлейф</vt:lpstr>
      <vt:lpstr>лилия</vt:lpstr>
      <vt:lpstr> 3. «Мегафон» 1. Салфетку сложите пополам.  2. Повторно сложите салфетку в том же направлении.  3. Обе стороны узкого прямоугольника симметрично загните вниз.  4. Фигуру поверните лицевой стороной от себя и из концов скрутите «кулечки»  5. «Кулечки» соедините друг с другом. </vt:lpstr>
      <vt:lpstr>«Джонка» 1. Салфетку сложите пополам (сгиб справа).  2. Прямоугольник сложите еще раз пополам.  3. Нижнюю половину согните по диагонали вверх.  4. Левый угол загните вперед. Правый угол так же загните вперед.  5. Оба выступающих угла подогните назад.  6. Сложите салфетку по продольной оси назад.  7. Придерживая рукой отогнутые углы, выдергиваем по очереди края салфетки «паруса».   загрузка...</vt:lpstr>
      <vt:lpstr>«Сумочка» 1. Сложите салфетку по вертикали пополам (сгиб справа).  2. И ещё раз сложите пополам снизу вверх.  3. Два слоя верхнего левого угла загните к центру.  4. Загните к центру правый верхний угол.  5. Получившийся треугольник отогните вниз по линии чуть ниже середины.  6. Правый и левый верхние углы загните к середине.  7. Получившийся треугольник отогните вниз на первый треугольник</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миша</dc:creator>
  <cp:lastModifiedBy>Ольга Владимировна</cp:lastModifiedBy>
  <cp:revision>7</cp:revision>
  <dcterms:created xsi:type="dcterms:W3CDTF">2014-10-07T16:14:51Z</dcterms:created>
  <dcterms:modified xsi:type="dcterms:W3CDTF">2015-11-15T18:02:16Z</dcterms:modified>
</cp:coreProperties>
</file>