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FFFF"/>
    <a:srgbClr val="CCCC00"/>
    <a:srgbClr val="00CC00"/>
    <a:srgbClr val="008000"/>
    <a:srgbClr val="66FFFF"/>
    <a:srgbClr val="00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10" autoAdjust="0"/>
  </p:normalViewPr>
  <p:slideViewPr>
    <p:cSldViewPr>
      <p:cViewPr varScale="1">
        <p:scale>
          <a:sx n="69" d="100"/>
          <a:sy n="69" d="100"/>
        </p:scale>
        <p:origin x="-1416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организатор\Pictures\24422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330702" y="4044702"/>
            <a:ext cx="2813298" cy="2813298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3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4"/>
          <p:cNvSpPr>
            <a:spLocks noChangeArrowheads="1"/>
          </p:cNvSpPr>
          <p:nvPr userDrawn="1"/>
        </p:nvSpPr>
        <p:spPr bwMode="auto">
          <a:xfrm>
            <a:off x="107950" y="0"/>
            <a:ext cx="9036050" cy="1047750"/>
          </a:xfrm>
          <a:prstGeom prst="wave">
            <a:avLst>
              <a:gd name="adj1" fmla="val 20644"/>
              <a:gd name="adj2" fmla="val 0"/>
            </a:avLst>
          </a:prstGeom>
          <a:gradFill flip="none" rotWithShape="1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8100000" scaled="1"/>
            <a:tileRect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107763" dir="8100000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AutoShape 5"/>
          <p:cNvSpPr>
            <a:spLocks noChangeArrowheads="1"/>
          </p:cNvSpPr>
          <p:nvPr userDrawn="1"/>
        </p:nvSpPr>
        <p:spPr bwMode="auto">
          <a:xfrm rot="5400000">
            <a:off x="-3058327" y="3215876"/>
            <a:ext cx="6991350" cy="577850"/>
          </a:xfrm>
          <a:prstGeom prst="wave">
            <a:avLst>
              <a:gd name="adj1" fmla="val 20644"/>
              <a:gd name="adj2" fmla="val 0"/>
            </a:avLst>
          </a:prstGeom>
          <a:gradFill flip="none" rotWithShape="1">
            <a:gsLst>
              <a:gs pos="0">
                <a:srgbClr val="7F211F"/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107763" dir="8100000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pic>
        <p:nvPicPr>
          <p:cNvPr id="8" name="Picture 9" descr="C:\Users\организатор\Pictures\24422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330702" y="4221088"/>
            <a:ext cx="2813298" cy="2813298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9" name="Rectangle 10"/>
          <p:cNvSpPr>
            <a:spLocks noChangeArrowheads="1"/>
          </p:cNvSpPr>
          <p:nvPr userDrawn="1"/>
        </p:nvSpPr>
        <p:spPr bwMode="auto">
          <a:xfrm>
            <a:off x="755576" y="5517232"/>
            <a:ext cx="1440160" cy="1052736"/>
          </a:xfrm>
          <a:prstGeom prst="rect">
            <a:avLst/>
          </a:prstGeom>
          <a:gradFill flip="none" rotWithShape="1">
            <a:gsLst>
              <a:gs pos="0">
                <a:srgbClr val="4D1413"/>
              </a:gs>
              <a:gs pos="50000">
                <a:srgbClr val="C0504D"/>
              </a:gs>
              <a:gs pos="100000">
                <a:srgbClr val="D99594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  <a:reflection blurRad="6350" stA="50000" endA="300" endPos="90000" dir="5400000" sy="-100000" algn="bl" rotWithShape="0"/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1691680" y="6021288"/>
            <a:ext cx="1224136" cy="720080"/>
          </a:xfrm>
          <a:prstGeom prst="rect">
            <a:avLst/>
          </a:prstGeom>
          <a:gradFill flip="none" rotWithShape="1">
            <a:gsLst>
              <a:gs pos="0">
                <a:srgbClr val="4D1413"/>
              </a:gs>
              <a:gs pos="50000">
                <a:srgbClr val="C0504D"/>
              </a:gs>
              <a:gs pos="100000">
                <a:srgbClr val="D99594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  <a:reflection blurRad="6350" stA="50000" endA="300" endPos="90000" dir="5400000" sy="-100000" algn="bl" rotWithShape="0"/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2627784" y="6209928"/>
            <a:ext cx="1008112" cy="648072"/>
          </a:xfrm>
          <a:prstGeom prst="rect">
            <a:avLst/>
          </a:prstGeom>
          <a:gradFill flip="none" rotWithShape="1">
            <a:gsLst>
              <a:gs pos="0">
                <a:srgbClr val="4D1413"/>
              </a:gs>
              <a:gs pos="50000">
                <a:srgbClr val="C0504D"/>
              </a:gs>
              <a:gs pos="100000">
                <a:srgbClr val="D99594"/>
              </a:gs>
            </a:gsLst>
            <a:path path="circle">
              <a:fillToRect l="100000" t="100000"/>
            </a:path>
            <a:tileRect r="-100000" b="-100000"/>
          </a:gra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107763" dir="13500000" algn="ctr" rotWithShape="0">
              <a:srgbClr val="622423">
                <a:alpha val="50000"/>
              </a:srgbClr>
            </a:outerShdw>
            <a:reflection blurRad="6350" stA="50000" endA="300" endPos="90000" dir="5400000" sy="-100000" algn="bl" rotWithShape="0"/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62880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000600" cy="15590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организатор\Pictures\24422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330702" y="4044702"/>
            <a:ext cx="2813298" cy="2813298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5" name="Picture 9" descr="C:\Users\организатор\Pictures\24422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330702" y="4221088"/>
            <a:ext cx="2813298" cy="2813298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C:\Users\организатор\Pictures\24422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330702" y="4044702"/>
            <a:ext cx="2813298" cy="2813298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  <p:bldP spid="102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000" smtClean="0">
                <a:latin typeface="Arial" charset="0"/>
              </a:rPr>
              <a:t>Проверка знаний. Ответьте на вопросы.</a:t>
            </a:r>
          </a:p>
        </p:txBody>
      </p:sp>
      <p:sp>
        <p:nvSpPr>
          <p:cNvPr id="409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ru-RU" smtClean="0">
                <a:solidFill>
                  <a:schemeClr val="tx2"/>
                </a:solidFill>
                <a:latin typeface="Arial" charset="0"/>
              </a:rPr>
              <a:t>Перечислите компоненты внутренней среды организма. Докажите их взаимосвязь, подчеркните роль каждого из них.</a:t>
            </a:r>
          </a:p>
          <a:p>
            <a:r>
              <a:rPr lang="ru-RU" smtClean="0">
                <a:solidFill>
                  <a:schemeClr val="tx2"/>
                </a:solidFill>
                <a:latin typeface="Arial" charset="0"/>
              </a:rPr>
              <a:t>Каков состав крови. Что произойдет. Если нарушится солевой состав плазмы крови. Какова нормальная концентрация соли в крови. О чем говорит близкое к крови содержание соли в морской воде?</a:t>
            </a:r>
          </a:p>
          <a:p>
            <a:endParaRPr lang="ru-RU" smtClean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utoUpdateAnimBg="0"/>
      <p:bldP spid="409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5122" name="Rectangle 8"/>
          <p:cNvSpPr>
            <a:spLocks noGrp="1"/>
          </p:cNvSpPr>
          <p:nvPr>
            <p:ph type="body" idx="4294967295"/>
          </p:nvPr>
        </p:nvSpPr>
        <p:spPr>
          <a:xfrm>
            <a:off x="457200" y="908050"/>
            <a:ext cx="8229600" cy="57610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Каков состав плазмы крови? Какие вещества, кроме воды составляет плазма?</a:t>
            </a:r>
          </a:p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Расскажите об эритроцитах, лейкоцитах, тромбоцитах.</a:t>
            </a:r>
          </a:p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Какие виды иммунитета вы знаете?</a:t>
            </a:r>
          </a:p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Чем вакцина отличается от сыворотки?</a:t>
            </a:r>
          </a:p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Что такое антиген и антитело. </a:t>
            </a:r>
          </a:p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Что называют воспалением?</a:t>
            </a:r>
          </a:p>
          <a:p>
            <a:pPr>
              <a:lnSpc>
                <a:spcPct val="90000"/>
              </a:lnSpc>
            </a:pPr>
            <a:r>
              <a:rPr lang="ru-RU" sz="2800" b="1" smtClean="0">
                <a:latin typeface="Arial" charset="0"/>
              </a:rPr>
              <a:t>Почему происходит отторжение пересаженных органов? Почему невозможно пересадить органы животных человеку?</a:t>
            </a:r>
          </a:p>
          <a:p>
            <a:pPr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2800" smtClean="0">
              <a:solidFill>
                <a:srgbClr val="00FF00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utoUpdateAnimBg="0"/>
      <p:bldP spid="512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6146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620713"/>
            <a:ext cx="8229600" cy="6237287"/>
          </a:xfrm>
        </p:spPr>
        <p:txBody>
          <a:bodyPr/>
          <a:lstStyle/>
          <a:p>
            <a:r>
              <a:rPr lang="ru-RU" smtClean="0">
                <a:latin typeface="Arial" charset="0"/>
              </a:rPr>
              <a:t>Что называют аллергией?</a:t>
            </a:r>
          </a:p>
          <a:p>
            <a:r>
              <a:rPr lang="ru-RU" smtClean="0">
                <a:latin typeface="Arial" charset="0"/>
              </a:rPr>
              <a:t>Почему важны знать группу крови человека при переливании крови?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autoUpdateAnimBg="0"/>
      <p:bldP spid="614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Заголовок 1"/>
          <p:cNvSpPr>
            <a:spLocks noGrp="1"/>
          </p:cNvSpPr>
          <p:nvPr>
            <p:ph type="ctrTitle"/>
          </p:nvPr>
        </p:nvSpPr>
        <p:spPr>
          <a:xfrm>
            <a:off x="900113" y="476250"/>
            <a:ext cx="7772400" cy="504825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Arial" charset="0"/>
              </a:rPr>
              <a:t>Транспортные системы организма. Круги кровообращения.</a:t>
            </a:r>
          </a:p>
        </p:txBody>
      </p:sp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1125538"/>
            <a:ext cx="8351837" cy="5589587"/>
          </a:xfrm>
        </p:spPr>
        <p:txBody>
          <a:bodyPr/>
          <a:lstStyle/>
          <a:p>
            <a:pPr marL="609600" indent="-609600" algn="l" eaLnBrk="1" hangingPunct="1"/>
            <a:r>
              <a:rPr lang="ru-RU" sz="2800" smtClean="0">
                <a:solidFill>
                  <a:schemeClr val="tx1"/>
                </a:solidFill>
                <a:latin typeface="Arial" charset="0"/>
              </a:rPr>
              <a:t>Кровеносная + лимфатическая система = транспортные системы организма.</a:t>
            </a:r>
          </a:p>
          <a:p>
            <a:pPr marL="609600" indent="-609600" algn="l" eaLnBrk="1" hangingPunct="1"/>
            <a:r>
              <a:rPr lang="en-US" sz="2800" b="1" u="sng" smtClean="0">
                <a:solidFill>
                  <a:schemeClr val="tx1"/>
                </a:solidFill>
                <a:latin typeface="Arial" charset="0"/>
              </a:rPr>
              <a:t>I. </a:t>
            </a:r>
            <a:r>
              <a:rPr lang="ru-RU" sz="2800" b="1" u="sng" smtClean="0">
                <a:solidFill>
                  <a:schemeClr val="tx1"/>
                </a:solidFill>
                <a:latin typeface="Arial" charset="0"/>
              </a:rPr>
              <a:t>Характеристика кровеносной системы.</a:t>
            </a:r>
          </a:p>
          <a:p>
            <a:pPr marL="609600" indent="-609600" algn="l" eaLnBrk="1" hangingPunct="1">
              <a:buFont typeface="Arial" charset="0"/>
              <a:buChar char="•"/>
            </a:pPr>
            <a:r>
              <a:rPr lang="ru-RU" sz="2800" smtClean="0">
                <a:solidFill>
                  <a:schemeClr val="tx1"/>
                </a:solidFill>
                <a:latin typeface="Arial" charset="0"/>
              </a:rPr>
              <a:t>Сердце, вены, артерии, капилляры = кровеносная система</a:t>
            </a:r>
          </a:p>
          <a:p>
            <a:pPr marL="609600" indent="-609600" algn="l" eaLnBrk="1" hangingPunct="1">
              <a:buFont typeface="Arial" charset="0"/>
              <a:buChar char="•"/>
            </a:pPr>
            <a:r>
              <a:rPr lang="ru-RU" sz="2800" smtClean="0">
                <a:solidFill>
                  <a:schemeClr val="tx1"/>
                </a:solidFill>
                <a:latin typeface="Arial" charset="0"/>
              </a:rPr>
              <a:t>Какую роль выполняет сердце?</a:t>
            </a:r>
          </a:p>
          <a:p>
            <a:pPr marL="609600" indent="-609600" algn="l" eaLnBrk="1" hangingPunct="1">
              <a:buFont typeface="Arial" charset="0"/>
              <a:buChar char="•"/>
            </a:pPr>
            <a:r>
              <a:rPr lang="ru-RU" sz="2800" smtClean="0">
                <a:solidFill>
                  <a:schemeClr val="tx1"/>
                </a:solidFill>
                <a:latin typeface="Arial" charset="0"/>
              </a:rPr>
              <a:t>В чем роль артерий, вен, капилляров?</a:t>
            </a:r>
          </a:p>
          <a:p>
            <a:pPr marL="609600" indent="-609600" algn="l" eaLnBrk="1" hangingPunct="1">
              <a:buFont typeface="Arial" charset="0"/>
              <a:buChar char="•"/>
            </a:pPr>
            <a:r>
              <a:rPr lang="ru-RU" sz="2800" smtClean="0">
                <a:solidFill>
                  <a:schemeClr val="tx1"/>
                </a:solidFill>
                <a:latin typeface="Arial" charset="0"/>
              </a:rPr>
              <a:t>Почему кровеносную систему человека называют замкнутой?  Каково функциональное значение толщины капиллярной стенки?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/>
          </p:cNvSpPr>
          <p:nvPr>
            <p:ph type="title" idx="4294967295"/>
          </p:nvPr>
        </p:nvSpPr>
        <p:spPr>
          <a:xfrm>
            <a:off x="179388" y="476250"/>
            <a:ext cx="8964612" cy="6048375"/>
          </a:xfrm>
        </p:spPr>
        <p:txBody>
          <a:bodyPr/>
          <a:lstStyle/>
          <a:p>
            <a:pPr marL="838200" indent="-838200" algn="l" eaLnBrk="1" hangingPunct="1"/>
            <a:r>
              <a:rPr lang="en-US" sz="3200" b="1" u="sng" smtClean="0"/>
              <a:t>II. </a:t>
            </a:r>
            <a:r>
              <a:rPr lang="ru-RU" sz="3200" b="1" u="sng" smtClean="0"/>
              <a:t>Характеристика лимфатической системы</a:t>
            </a:r>
            <a:r>
              <a:rPr lang="en-US" sz="3200" b="1" u="sng" smtClean="0"/>
              <a:t/>
            </a:r>
            <a:br>
              <a:rPr lang="en-US" sz="3200" b="1" u="sng" smtClean="0"/>
            </a:br>
            <a:r>
              <a:rPr lang="ru-RU" sz="3200" smtClean="0"/>
              <a:t>Какими органами представлена лимфатическая система?</a:t>
            </a:r>
            <a:br>
              <a:rPr lang="ru-RU" sz="3200" smtClean="0"/>
            </a:br>
            <a:r>
              <a:rPr lang="ru-RU" sz="3200" smtClean="0"/>
              <a:t>2. Что представляют собой эти органы?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 </a:t>
            </a:r>
            <a:r>
              <a:rPr lang="ru-RU" sz="3200" smtClean="0"/>
              <a:t>Какое значение играют лимфатические узлы?</a:t>
            </a:r>
            <a:r>
              <a:rPr lang="en-US" sz="3200" smtClean="0"/>
              <a:t> </a:t>
            </a:r>
            <a:br>
              <a:rPr lang="en-US" sz="3200" smtClean="0"/>
            </a:br>
            <a:r>
              <a:rPr lang="en-US" sz="3200" b="1" u="sng" smtClean="0"/>
              <a:t>III.</a:t>
            </a:r>
            <a:r>
              <a:rPr lang="ru-RU" sz="3200" b="1" u="sng" smtClean="0"/>
              <a:t> Строение артерий, вен, капилляров.</a:t>
            </a:r>
            <a:r>
              <a:rPr lang="ru-RU" sz="3200" smtClean="0"/>
              <a:t> Рассмотрите рис. 50, стр. 104.</a:t>
            </a:r>
            <a:br>
              <a:rPr lang="ru-RU" sz="3200" smtClean="0"/>
            </a:br>
            <a:r>
              <a:rPr lang="ru-RU" sz="3200" smtClean="0"/>
              <a:t>1. В чем разница в строении вен, артерий. капилляров.</a:t>
            </a:r>
            <a:br>
              <a:rPr lang="ru-RU" sz="3200" smtClean="0"/>
            </a:br>
            <a:r>
              <a:rPr lang="ru-RU" sz="3200" smtClean="0"/>
              <a:t>Зарисуйте поперечное сечение этих сосудов, укажите какие из слоев самые мощные?</a:t>
            </a:r>
            <a:br>
              <a:rPr lang="ru-RU" sz="3200" smtClean="0"/>
            </a:br>
            <a:r>
              <a:rPr lang="ru-RU" sz="3200" smtClean="0"/>
              <a:t>Заполните таблицу: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33" name="Group 41"/>
          <p:cNvGraphicFramePr>
            <a:graphicFrameLocks noGrp="1"/>
          </p:cNvGraphicFramePr>
          <p:nvPr/>
        </p:nvGraphicFramePr>
        <p:xfrm>
          <a:off x="179388" y="188913"/>
          <a:ext cx="8964612" cy="6669088"/>
        </p:xfrm>
        <a:graphic>
          <a:graphicData uri="http://schemas.openxmlformats.org/drawingml/2006/table">
            <a:tbl>
              <a:tblPr/>
              <a:tblGrid>
                <a:gridCol w="2239962"/>
                <a:gridCol w="2243138"/>
                <a:gridCol w="2241550"/>
                <a:gridCol w="2239962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артерии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вены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капилляры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Эпителиальный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мышечный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соединительнотканный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Наличие клапанов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/>
          </p:cNvSpPr>
          <p:nvPr>
            <p:ph type="title" idx="4294967295"/>
          </p:nvPr>
        </p:nvSpPr>
        <p:spPr>
          <a:xfrm>
            <a:off x="179388" y="274638"/>
            <a:ext cx="8713787" cy="633412"/>
          </a:xfrm>
        </p:spPr>
        <p:txBody>
          <a:bodyPr/>
          <a:lstStyle/>
          <a:p>
            <a:pPr eaLnBrk="1" hangingPunct="1"/>
            <a:r>
              <a:rPr lang="en-US" sz="4000" b="1" u="sng" smtClean="0"/>
              <a:t>IV. </a:t>
            </a:r>
            <a:r>
              <a:rPr lang="ru-RU" sz="4000" b="1" u="sng" smtClean="0"/>
              <a:t>Круги кровообращения</a:t>
            </a:r>
          </a:p>
        </p:txBody>
      </p:sp>
      <p:sp>
        <p:nvSpPr>
          <p:cNvPr id="11266" name="Rectangle 8"/>
          <p:cNvSpPr>
            <a:spLocks noGrp="1"/>
          </p:cNvSpPr>
          <p:nvPr>
            <p:ph type="body" idx="4294967295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eaLnBrk="1" hangingPunct="1"/>
            <a:r>
              <a:rPr lang="ru-RU" smtClean="0"/>
              <a:t>Как устроено сердце человека?</a:t>
            </a:r>
          </a:p>
          <a:p>
            <a:pPr eaLnBrk="1" hangingPunct="1"/>
            <a:r>
              <a:rPr lang="ru-RU" smtClean="0"/>
              <a:t>Какие круги кровообращения различают в кровеносной системе человека?</a:t>
            </a:r>
          </a:p>
          <a:p>
            <a:pPr eaLnBrk="1" hangingPunct="1"/>
            <a:r>
              <a:rPr lang="ru-RU" smtClean="0"/>
              <a:t>Где начинается и оканчивается малый и большой круги кровообращения?</a:t>
            </a:r>
          </a:p>
          <a:p>
            <a:pPr eaLnBrk="1" hangingPunct="1"/>
            <a:r>
              <a:rPr lang="ru-RU" smtClean="0"/>
              <a:t>Какая кровь движется по венам малого и большого кругов кровообращения? Артериям?</a:t>
            </a:r>
          </a:p>
          <a:p>
            <a:pPr eaLnBrk="1" hangingPunct="1"/>
            <a:r>
              <a:rPr lang="ru-RU" smtClean="0"/>
              <a:t>Каким образом происходит кровоснабжение сердца? В чем его особенности?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autoUpdateAnimBg="0"/>
      <p:bldP spid="11266" grpId="0" build="p" autoUpdateAnimBg="0"/>
    </p:bldLst>
  </p:timing>
</p:sld>
</file>

<file path=ppt/theme/theme1.xml><?xml version="1.0" encoding="utf-8"?>
<a:theme xmlns:a="http://schemas.openxmlformats.org/drawingml/2006/main" name="Кровеносная система челове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Кровеносная система человека</Template>
  <TotalTime>2</TotalTime>
  <Words>251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Кровеносная система человека</vt:lpstr>
      <vt:lpstr>Проверка знаний. Ответьте на вопросы.</vt:lpstr>
      <vt:lpstr>Презентация PowerPoint</vt:lpstr>
      <vt:lpstr>Презентация PowerPoint</vt:lpstr>
      <vt:lpstr>Транспортные системы организма. Круги кровообращения.</vt:lpstr>
      <vt:lpstr>II. Характеристика лимфатической системы Какими органами представлена лимфатическая система? 2. Что представляют собой эти органы?  Какое значение играют лимфатические узлы?  III. Строение артерий, вен, капилляров. Рассмотрите рис. 50, стр. 104. 1. В чем разница в строении вен, артерий. капилляров. Зарисуйте поперечное сечение этих сосудов, укажите какие из слоев самые мощные? Заполните таблицу:</vt:lpstr>
      <vt:lpstr>Презентация PowerPoint</vt:lpstr>
      <vt:lpstr>IV. Круги кровообращения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знаний. Ответьте на вопросы.</dc:title>
  <dc:creator>Таня</dc:creator>
  <cp:lastModifiedBy>Таня</cp:lastModifiedBy>
  <cp:revision>2</cp:revision>
  <dcterms:created xsi:type="dcterms:W3CDTF">2015-11-15T19:48:23Z</dcterms:created>
  <dcterms:modified xsi:type="dcterms:W3CDTF">2015-11-15T19:57:00Z</dcterms:modified>
</cp:coreProperties>
</file>