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7" r:id="rId2"/>
    <p:sldId id="276" r:id="rId3"/>
    <p:sldId id="257" r:id="rId4"/>
    <p:sldId id="260" r:id="rId5"/>
    <p:sldId id="261" r:id="rId6"/>
    <p:sldId id="262" r:id="rId7"/>
    <p:sldId id="263" r:id="rId8"/>
    <p:sldId id="264" r:id="rId9"/>
    <p:sldId id="278" r:id="rId10"/>
    <p:sldId id="279" r:id="rId11"/>
    <p:sldId id="266" r:id="rId12"/>
    <p:sldId id="267" r:id="rId13"/>
    <p:sldId id="268" r:id="rId14"/>
    <p:sldId id="269" r:id="rId15"/>
    <p:sldId id="270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6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oleObject" Target="../embeddings/oleObject15.bin"/><Relationship Id="rId18" Type="http://schemas.openxmlformats.org/officeDocument/2006/relationships/image" Target="../media/image19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6.bin"/><Relationship Id="rId10" Type="http://schemas.openxmlformats.org/officeDocument/2006/relationships/image" Target="../media/image15.wmf"/><Relationship Id="rId4" Type="http://schemas.openxmlformats.org/officeDocument/2006/relationships/image" Target="../media/image12.wmf"/><Relationship Id="rId9" Type="http://schemas.openxmlformats.org/officeDocument/2006/relationships/oleObject" Target="../embeddings/oleObject13.bin"/><Relationship Id="rId1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5.jpeg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857232"/>
            <a:ext cx="8072494" cy="3357586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Сложение и вычитание смешанных чисел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86050" y="0"/>
            <a:ext cx="3286148" cy="7725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9600" dirty="0" smtClean="0">
                <a:solidFill>
                  <a:srgbClr val="FF0000"/>
                </a:solidFill>
              </a:rPr>
              <a:t>8</a:t>
            </a:r>
            <a:endParaRPr lang="ru-RU" sz="49600" dirty="0">
              <a:solidFill>
                <a:srgbClr val="FF0000"/>
              </a:solidFill>
            </a:endParaRPr>
          </a:p>
        </p:txBody>
      </p:sp>
      <p:sp>
        <p:nvSpPr>
          <p:cNvPr id="4" name="5-конечная звезда 3"/>
          <p:cNvSpPr/>
          <p:nvPr/>
        </p:nvSpPr>
        <p:spPr>
          <a:xfrm>
            <a:off x="4143372" y="3643314"/>
            <a:ext cx="414334" cy="485772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44444E-6 3.87283E-6 C -0.00052 -0.00393 0.00018 -0.00879 -0.00173 -0.01179 C -0.00329 -0.01434 -0.00659 -0.01272 -0.00868 -0.01411 C -0.01128 -0.01572 -0.01336 -0.01873 -0.01579 -0.02104 C -0.02378 -0.03723 -0.01874 -0.0333 -0.02795 -0.03746 C -0.03211 -0.04278 -0.04201 -0.05133 -0.04201 -0.05133 C -0.05034 -0.06775 -0.04565 -0.0622 -0.05434 -0.07006 C -0.05937 -0.08046 -0.0644 -0.08833 -0.07187 -0.09572 C -0.07239 -0.10035 -0.07291 -0.1052 -0.07361 -0.10983 C -0.07395 -0.11214 -0.07604 -0.11445 -0.07534 -0.11677 C -0.07465 -0.11931 -0.07187 -0.12 -0.07013 -0.12162 C -0.06874 -0.14798 -0.06909 -0.17457 -0.06666 -0.20093 C -0.06545 -0.21295 -0.06215 -0.21942 -0.05434 -0.22197 C -0.046 -0.22937 -0.0394 -0.23885 -0.02968 -0.24301 C -0.02552 -0.24671 -0.02239 -0.25318 -0.01753 -0.2548 C -0.00659 -0.25873 0.00487 -0.25804 0.0158 -0.26174 C 0.03525 -0.24648 0.03889 -0.2474 0.06494 -0.24532 C 0.06268 -0.24463 0.05764 -0.24625 0.05799 -0.24301 C 0.05869 -0.2363 0.06372 -0.23191 0.06667 -0.22659 C 0.06841 -0.22335 0.07205 -0.21734 0.07205 -0.21734 C 0.07553 -0.20324 0.079 -0.18937 0.08247 -0.17526 C 0.08299 -0.17295 0.08612 -0.17364 0.08785 -0.17295 C 0.08907 -0.16971 0.09028 -0.16671 0.09132 -0.16347 C 0.09271 -0.15885 0.0948 -0.1496 0.0948 -0.1496 C 0.09532 -0.14405 0.09584 -0.13873 0.09653 -0.13318 C 0.09757 -0.12532 0.10001 -0.10983 0.10001 -0.10983 C 0.09497 -0.08717 0.0974 -0.0844 0.08247 -0.07954 C 0.0724 -0.0659 0.07778 -0.06937 0.06841 -0.06544 C 0.06546 -0.05364 0.06893 -0.06243 0.06146 -0.05388 C 0.05834 -0.05018 0.05556 -0.04601 0.05261 -0.04208 C 0.05139 -0.04046 0.04914 -0.0407 0.0474 -0.03977 C 0.03785 -0.03422 0.02952 -0.02844 0.01928 -0.02567 C 0.00556 -0.0074 0.02327 -0.0296 0.00712 -0.01411 C 0.00504 -0.01203 0.004 -0.00856 0.00174 -0.00694 C -0.00086 -0.00509 -0.00399 -0.00532 -0.00694 -0.00463 C -0.01076 0.00046 -0.01354 0.00693 -0.01753 0.01156 C -0.03576 0.03237 -0.01197 -0.0037 -0.03159 0.02566 C -0.03906 0.03676 -0.04114 0.043 -0.0526 0.0467 C -0.05642 0.06219 -0.05121 0.04555 -0.05954 0.05849 C -0.0618 0.06196 -0.06319 0.06612 -0.06493 0.07006 C -0.07048 0.09965 -0.06822 0.1378 -0.0894 0.15653 C -0.09305 0.17549 -0.08559 0.1926 -0.07361 0.20323 C -0.06388 0.22289 -0.06076 0.22243 -0.04548 0.23607 C -0.03576 0.24485 -0.04513 0.24208 -0.03333 0.24994 C -0.02951 0.25248 -0.02499 0.25271 -0.021 0.25456 C -0.0092 0.27098 0.00782 0.27977 0.02292 0.28971 C 0.02761 0.29271 0.03351 0.29133 0.03872 0.29202 C 0.05573 0.28925 0.05435 0.2874 0.06841 0.27792 C 0.07535 0.27329 0.08369 0.27306 0.09132 0.27098 C 0.09792 0.26659 0.10209 0.26011 0.10886 0.25688 C 0.1165 0.2467 0.11632 0.23445 0.12119 0.22196 C 0.12344 0.19514 0.12605 0.16231 0.13507 0.1378 C 0.13455 0.13318 0.13473 0.12809 0.13334 0.1237 C 0.13073 0.11584 0.12101 0.10959 0.1158 0.1052 C 0.11459 0.10289 0.11389 0.10011 0.11233 0.09803 C 0.11094 0.09595 0.10851 0.09549 0.10712 0.09341 C 0.10452 0.08902 0.10626 0.08138 0.10365 0.07699 C 0.10244 0.07514 0.10001 0.07537 0.09827 0.07468 C 0.09254 0.06312 0.0908 0.05849 0.08247 0.05133 C 0.07796 0.03352 0.07379 0.02497 0.05973 0.01873 C 0.05174 0.00231 0.06251 0.02058 0.0474 0.00925 C 0.04566 0.00786 0.04566 0.00393 0.04393 0.00231 C 0.03698 -0.00393 0.02014 -0.00231 0.01407 -0.00231 L 0.03334 -0.01411 " pathEditMode="relative" ptsTypes="ffffffffffffffffffffffffffffffffffffffffffffffffffffffffffffff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5400000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Выполните самостоятельно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85852" y="1928802"/>
          <a:ext cx="6643734" cy="3005333"/>
        </p:xfrm>
        <a:graphic>
          <a:graphicData uri="http://schemas.openxmlformats.org/drawingml/2006/table">
            <a:tbl>
              <a:tblPr/>
              <a:tblGrid>
                <a:gridCol w="3321867"/>
                <a:gridCol w="3321867"/>
              </a:tblGrid>
              <a:tr h="7620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en-US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 </a:t>
                      </a: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en-US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II </a:t>
                      </a: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вариант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3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стр.61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376 а, в, </a:t>
                      </a:r>
                      <a:r>
                        <a:rPr lang="ru-RU" sz="32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</a:t>
                      </a: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</a:t>
                      </a:r>
                      <a:r>
                        <a:rPr lang="ru-RU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3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32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стр.61</a:t>
                      </a: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32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 376 б, г, е, </a:t>
                      </a:r>
                      <a:r>
                        <a:rPr lang="ru-RU" sz="3200" dirty="0" err="1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</a:t>
                      </a:r>
                      <a:endParaRPr lang="ru-RU" sz="32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32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428604"/>
            <a:ext cx="392909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Проверьте </a:t>
            </a:r>
          </a:p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 друга 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725" y="1714488"/>
          <a:ext cx="6643736" cy="3929090"/>
        </p:xfrm>
        <a:graphic>
          <a:graphicData uri="http://schemas.openxmlformats.org/drawingml/2006/table">
            <a:tbl>
              <a:tblPr/>
              <a:tblGrid>
                <a:gridCol w="3286151"/>
                <a:gridCol w="3357585"/>
              </a:tblGrid>
              <a:tr h="642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I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en-US" sz="2400" dirty="0">
                          <a:latin typeface="Times New Roman"/>
                          <a:ea typeface="Calibri"/>
                          <a:cs typeface="Times New Roman"/>
                        </a:rPr>
                        <a:t>II 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вариант</a:t>
                      </a: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0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а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      ;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в)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;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</a:t>
                      </a:r>
                      <a:r>
                        <a:rPr lang="ru-RU" sz="2400" dirty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400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;</a:t>
                      </a:r>
                      <a:r>
                        <a:rPr lang="ru-RU" sz="2400" baseline="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г)          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endParaRPr lang="ru-RU" sz="2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307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61565" algn="l"/>
                        </a:tabLst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61565" algn="l"/>
                        </a:tabLst>
                        <a:defRPr/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д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            ;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ж)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61565" algn="l"/>
                        </a:tabLst>
                        <a:defRPr/>
                      </a:pPr>
                      <a:endParaRPr lang="ru-RU" sz="2400" dirty="0" smtClean="0">
                        <a:solidFill>
                          <a:srgbClr val="FF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2361565" algn="l"/>
                        </a:tabLst>
                        <a:defRPr/>
                      </a:pPr>
                      <a:r>
                        <a:rPr lang="ru-RU" sz="2400" baseline="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     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е)            </a:t>
                      </a:r>
                      <a:r>
                        <a:rPr lang="ru-RU" sz="2400" dirty="0" smtClean="0">
                          <a:solidFill>
                            <a:schemeClr val="tx1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;     </a:t>
                      </a:r>
                      <a:r>
                        <a:rPr lang="ru-RU" sz="2400" dirty="0" err="1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з</a:t>
                      </a:r>
                      <a:r>
                        <a:rPr lang="ru-RU" sz="2400" dirty="0" smtClean="0">
                          <a:solidFill>
                            <a:srgbClr val="FF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         </a:t>
                      </a: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4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361565" algn="l"/>
                        </a:tabLst>
                      </a:pPr>
                      <a:endParaRPr lang="ru-RU" sz="2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0968" name="Object 8"/>
          <p:cNvGraphicFramePr>
            <a:graphicFrameLocks noChangeAspect="1"/>
          </p:cNvGraphicFramePr>
          <p:nvPr/>
        </p:nvGraphicFramePr>
        <p:xfrm>
          <a:off x="2071670" y="2428868"/>
          <a:ext cx="785818" cy="13201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3" name="Формула" r:id="rId3" imgW="241195" imgH="393529" progId="Equation.3">
                  <p:embed/>
                </p:oleObj>
              </mc:Choice>
              <mc:Fallback>
                <p:oleObj name="Формула" r:id="rId3" imgW="241195" imgH="393529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2428868"/>
                        <a:ext cx="785818" cy="13201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3515738" y="2500306"/>
          <a:ext cx="913386" cy="12144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4" name="Формула" r:id="rId5" imgW="317225" imgH="393359" progId="Equation.3">
                  <p:embed/>
                </p:oleObj>
              </mc:Choice>
              <mc:Fallback>
                <p:oleObj name="Формула" r:id="rId5" imgW="317225" imgH="393359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5738" y="2500306"/>
                        <a:ext cx="913386" cy="121444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6" name="Object 6"/>
          <p:cNvGraphicFramePr>
            <a:graphicFrameLocks noChangeAspect="1"/>
          </p:cNvGraphicFramePr>
          <p:nvPr/>
        </p:nvGraphicFramePr>
        <p:xfrm>
          <a:off x="2143108" y="4143380"/>
          <a:ext cx="843649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5" name="Формула" r:id="rId7" imgW="291973" imgH="393529" progId="Equation.3">
                  <p:embed/>
                </p:oleObj>
              </mc:Choice>
              <mc:Fallback>
                <p:oleObj name="Формула" r:id="rId7" imgW="291973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3108" y="4143380"/>
                        <a:ext cx="843649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3714744" y="4214818"/>
          <a:ext cx="762005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6" name="Формула" r:id="rId9" imgW="304536" imgH="393359" progId="Equation.3">
                  <p:embed/>
                </p:oleObj>
              </mc:Choice>
              <mc:Fallback>
                <p:oleObj name="Формула" r:id="rId9" imgW="304536" imgH="393359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44" y="4214818"/>
                        <a:ext cx="762005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5500694" y="2571744"/>
          <a:ext cx="785818" cy="10313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7" name="Формула" r:id="rId11" imgW="304536" imgH="393359" progId="Equation.3">
                  <p:embed/>
                </p:oleObj>
              </mc:Choice>
              <mc:Fallback>
                <p:oleObj name="Формула" r:id="rId11" imgW="304536" imgH="39335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2571744"/>
                        <a:ext cx="785818" cy="103138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7143768" y="2571744"/>
          <a:ext cx="785818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8" name="Формула" r:id="rId13" imgW="317225" imgH="393359" progId="Equation.3">
                  <p:embed/>
                </p:oleObj>
              </mc:Choice>
              <mc:Fallback>
                <p:oleObj name="Формула" r:id="rId13" imgW="317225" imgH="39335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2571744"/>
                        <a:ext cx="785818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5572132" y="4071942"/>
          <a:ext cx="714380" cy="12501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9" name="Формула" r:id="rId15" imgW="228501" imgH="393529" progId="Equation.3">
                  <p:embed/>
                </p:oleObj>
              </mc:Choice>
              <mc:Fallback>
                <p:oleObj name="Формула" r:id="rId15" imgW="228501" imgH="39352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2" y="4071942"/>
                        <a:ext cx="714380" cy="125016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7072330" y="4143380"/>
          <a:ext cx="843649" cy="11430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0" name="Формула" r:id="rId17" imgW="291973" imgH="393529" progId="Equation.3">
                  <p:embed/>
                </p:oleObj>
              </mc:Choice>
              <mc:Fallback>
                <p:oleObj name="Формула" r:id="rId17" imgW="291973" imgH="393529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2330" y="4143380"/>
                        <a:ext cx="843649" cy="11430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488" y="500042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5786" y="1214422"/>
            <a:ext cx="764386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Найдите периметр треугольника, если одна его сторона        см, что на       см меньше другой стороны, а третья  на                      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    см больше первой.</a:t>
            </a:r>
          </a:p>
          <a:p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99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92" name="Object 8"/>
          <p:cNvGraphicFramePr>
            <a:graphicFrameLocks noChangeAspect="1"/>
          </p:cNvGraphicFramePr>
          <p:nvPr/>
        </p:nvGraphicFramePr>
        <p:xfrm>
          <a:off x="4286248" y="2571744"/>
          <a:ext cx="571504" cy="9601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6" name="Формула" r:id="rId3" imgW="241195" imgH="393529" progId="Equation.3">
                  <p:embed/>
                </p:oleObj>
              </mc:Choice>
              <mc:Fallback>
                <p:oleObj name="Формула" r:id="rId3" imgW="241195" imgH="393529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48" y="2571744"/>
                        <a:ext cx="571504" cy="9601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94" name="Object 10"/>
          <p:cNvGraphicFramePr>
            <a:graphicFrameLocks noChangeAspect="1"/>
          </p:cNvGraphicFramePr>
          <p:nvPr/>
        </p:nvGraphicFramePr>
        <p:xfrm>
          <a:off x="7143768" y="2500306"/>
          <a:ext cx="571504" cy="10910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7" name="Формула" r:id="rId5" imgW="203112" imgH="393529" progId="Equation.3">
                  <p:embed/>
                </p:oleObj>
              </mc:Choice>
              <mc:Fallback>
                <p:oleObj name="Формула" r:id="rId5" imgW="203112" imgH="393529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2500306"/>
                        <a:ext cx="571504" cy="10910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996" name="Object 12"/>
          <p:cNvGraphicFramePr>
            <a:graphicFrameLocks noChangeAspect="1"/>
          </p:cNvGraphicFramePr>
          <p:nvPr/>
        </p:nvGraphicFramePr>
        <p:xfrm>
          <a:off x="857224" y="4714884"/>
          <a:ext cx="642942" cy="10801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8" name="Формула" r:id="rId7" imgW="241195" imgH="393529" progId="Equation.3">
                  <p:embed/>
                </p:oleObj>
              </mc:Choice>
              <mc:Fallback>
                <p:oleObj name="Формула" r:id="rId7" imgW="241195" imgH="39352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24" y="4714884"/>
                        <a:ext cx="642942" cy="108014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52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Задачу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№ 389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решите самостоятельно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86050" y="1500174"/>
            <a:ext cx="4143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u="sng" dirty="0" smtClean="0">
                <a:latin typeface="Times New Roman" pitchFamily="18" charset="0"/>
                <a:cs typeface="Times New Roman" pitchFamily="18" charset="0"/>
              </a:rPr>
              <a:t>Проверьте себя</a:t>
            </a:r>
            <a:endParaRPr lang="ru-RU" sz="4000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5720" y="2214554"/>
            <a:ext cx="25003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Решение: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009" name="Object 1"/>
          <p:cNvGraphicFramePr>
            <a:graphicFrameLocks noChangeAspect="1"/>
          </p:cNvGraphicFramePr>
          <p:nvPr/>
        </p:nvGraphicFramePr>
        <p:xfrm>
          <a:off x="285720" y="3000372"/>
          <a:ext cx="5185353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3" name="Формула" r:id="rId3" imgW="2362200" imgH="393700" progId="Equation.3">
                  <p:embed/>
                </p:oleObj>
              </mc:Choice>
              <mc:Fallback>
                <p:oleObj name="Формула" r:id="rId3" imgW="2362200" imgH="3937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3000372"/>
                        <a:ext cx="5185353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5500694" y="3000372"/>
          <a:ext cx="3282664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4" name="Формула" r:id="rId5" imgW="1497950" imgH="393529" progId="Equation.3">
                  <p:embed/>
                </p:oleObj>
              </mc:Choice>
              <mc:Fallback>
                <p:oleObj name="Формула" r:id="rId5" imgW="1497950" imgH="393529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3000372"/>
                        <a:ext cx="3282664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85720" y="4500570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Ответ: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периметр треугольника          м.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5643570" y="4214818"/>
          <a:ext cx="1000132" cy="1291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25" name="Формула" r:id="rId7" imgW="304536" imgH="393359" progId="Equation.3">
                  <p:embed/>
                </p:oleObj>
              </mc:Choice>
              <mc:Fallback>
                <p:oleObj name="Формула" r:id="rId7" imgW="304536" imgH="393359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3570" y="4214818"/>
                        <a:ext cx="1000132" cy="12918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52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Найдите значение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выражений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1285852" y="1643050"/>
          <a:ext cx="2714644" cy="17017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5" name="Формула" r:id="rId3" imgW="634725" imgH="393529" progId="Equation.3">
                  <p:embed/>
                </p:oleObj>
              </mc:Choice>
              <mc:Fallback>
                <p:oleObj name="Формула" r:id="rId3" imgW="634725" imgH="393529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52" y="1643050"/>
                        <a:ext cx="2714644" cy="17017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5929322" y="1785926"/>
          <a:ext cx="2432294" cy="1571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6" name="Формула" r:id="rId5" imgW="622030" imgH="393529" progId="Equation.3">
                  <p:embed/>
                </p:oleObj>
              </mc:Choice>
              <mc:Fallback>
                <p:oleObj name="Формула" r:id="rId5" imgW="622030" imgH="393529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22" y="1785926"/>
                        <a:ext cx="2432294" cy="15716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3000364" y="4429132"/>
          <a:ext cx="3857651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7" name="Формула" r:id="rId7" imgW="1028254" imgH="393529" progId="Equation.3">
                  <p:embed/>
                </p:oleObj>
              </mc:Choice>
              <mc:Fallback>
                <p:oleObj name="Формула" r:id="rId7" imgW="1028254" imgH="393529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4429132"/>
                        <a:ext cx="3857651" cy="15001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714348" y="2132104"/>
            <a:ext cx="571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143504" y="2214554"/>
            <a:ext cx="10001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б)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1928794" y="4786322"/>
            <a:ext cx="7143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62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в)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0" y="165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362200" algn="l"/>
              </a:tabLst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142852"/>
            <a:ext cx="55007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1857364"/>
            <a:ext cx="72866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Стр. 59 п.12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№ 414, 421, 426 а </a:t>
            </a: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(по желанию № 425 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5800" y="357167"/>
            <a:ext cx="8172480" cy="6143668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latin typeface="Monotype Corsiva" pitchFamily="66" charset="0"/>
              </a:rPr>
              <a:t>Дроби</a:t>
            </a:r>
            <a:r>
              <a:rPr lang="ru-RU" dirty="0" smtClean="0">
                <a:latin typeface="Monotype Corsiva" pitchFamily="66" charset="0"/>
              </a:rPr>
              <a:t/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Дроби всякие нужны,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Дроби всякие важны.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Дробь учи, тогда сверкнёт удача.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Если дроби будешь знать ,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   Точно смысл их понимать,</a:t>
            </a:r>
            <a:br>
              <a:rPr lang="ru-RU" dirty="0" smtClean="0">
                <a:latin typeface="Monotype Corsiva" pitchFamily="66" charset="0"/>
              </a:rPr>
            </a:br>
            <a:r>
              <a:rPr lang="ru-RU" dirty="0" smtClean="0">
                <a:latin typeface="Monotype Corsiva" pitchFamily="66" charset="0"/>
              </a:rPr>
              <a:t>Станет легкой даже сложная задача.</a:t>
            </a:r>
            <a:br>
              <a:rPr lang="ru-RU" dirty="0" smtClean="0">
                <a:latin typeface="Monotype Corsiva" pitchFamily="66" charset="0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3" name="Object 4"/>
          <p:cNvGraphicFramePr>
            <a:graphicFrameLocks noChangeAspect="1"/>
          </p:cNvGraphicFramePr>
          <p:nvPr/>
        </p:nvGraphicFramePr>
        <p:xfrm>
          <a:off x="1089025" y="1571625"/>
          <a:ext cx="6497638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Формула" r:id="rId3" imgW="2057400" imgH="393700" progId="Equation.3">
                  <p:embed/>
                </p:oleObj>
              </mc:Choice>
              <mc:Fallback>
                <p:oleObj name="Формула" r:id="rId3" imgW="2057400" imgH="3937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9025" y="1571625"/>
                        <a:ext cx="6497638" cy="135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6"/>
          <p:cNvGraphicFramePr>
            <a:graphicFrameLocks noChangeAspect="1"/>
          </p:cNvGraphicFramePr>
          <p:nvPr/>
        </p:nvGraphicFramePr>
        <p:xfrm>
          <a:off x="2509838" y="3929063"/>
          <a:ext cx="3937000" cy="154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Формула" r:id="rId5" imgW="1002865" imgH="393529" progId="Equation.3">
                  <p:embed/>
                </p:oleObj>
              </mc:Choice>
              <mc:Fallback>
                <p:oleObj name="Формула" r:id="rId5" imgW="1002865" imgH="393529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9838" y="3929063"/>
                        <a:ext cx="3937000" cy="154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428596" y="1769408"/>
            <a:ext cx="8001056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</a:t>
            </a:r>
          </a:p>
          <a:p>
            <a:pPr marL="914400" marR="0" lvl="0" indent="-9144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+с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+с+</a:t>
            </a:r>
            <a:r>
              <a:rPr kumimoji="0" lang="en-US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 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lang="en-US" sz="5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</a:t>
            </a:r>
            <a:r>
              <a:rPr kumimoji="0" lang="ru-RU" sz="5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с+а</a:t>
            </a:r>
            <a:r>
              <a:rPr kumimoji="0" lang="ru-RU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43174" y="285728"/>
            <a:ext cx="4425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Свойства сложения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357158" y="1670883"/>
            <a:ext cx="860733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613 + 73 + 27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</a:t>
            </a:r>
            <a:r>
              <a:rPr kumimoji="0" lang="en-US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43 + 97 + 57 =</a:t>
            </a:r>
            <a:endParaRPr kumimoji="0" lang="ru-RU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11 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+ 24 + 49 + 36 =</a:t>
            </a:r>
          </a:p>
          <a:p>
            <a:pPr marL="0" marR="0" lvl="0" indent="4508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23 + 24 + 25 + 26 + 27 =</a:t>
            </a:r>
            <a:r>
              <a:rPr kumimoji="0" lang="ru-RU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14480" y="285728"/>
            <a:ext cx="59847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Упростите выражения ,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используя свойства сложения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56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6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56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642918"/>
            <a:ext cx="68000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Составьте задачу по картинке </a:t>
            </a:r>
            <a:endParaRPr lang="ru-RU" sz="4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30" name="Picture 6" descr="http://im7-tub-ru.yandex.net/i?id=479489846-0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2976" y="2071678"/>
            <a:ext cx="1981200" cy="1428750"/>
          </a:xfrm>
          <a:prstGeom prst="rect">
            <a:avLst/>
          </a:prstGeom>
          <a:noFill/>
        </p:spPr>
      </p:pic>
      <p:pic>
        <p:nvPicPr>
          <p:cNvPr id="26636" name="Picture 12" descr="http://im6-tub-ru.yandex.net/i?id=397654143-00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2571744"/>
            <a:ext cx="2200275" cy="1428750"/>
          </a:xfrm>
          <a:prstGeom prst="rect">
            <a:avLst/>
          </a:prstGeom>
          <a:noFill/>
        </p:spPr>
      </p:pic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631520"/>
              </p:ext>
            </p:extLst>
          </p:nvPr>
        </p:nvGraphicFramePr>
        <p:xfrm>
          <a:off x="3139314" y="1652413"/>
          <a:ext cx="1161444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5" name="Формула" r:id="rId5" imgW="457002" imgH="393529" progId="Equation.3">
                  <p:embed/>
                </p:oleObj>
              </mc:Choice>
              <mc:Fallback>
                <p:oleObj name="Формула" r:id="rId5" imgW="457002" imgH="393529" progId="Equation.3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9314" y="1652413"/>
                        <a:ext cx="1161444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804152"/>
              </p:ext>
            </p:extLst>
          </p:nvPr>
        </p:nvGraphicFramePr>
        <p:xfrm>
          <a:off x="7020272" y="2596821"/>
          <a:ext cx="1018568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Уравнение" r:id="rId7" imgW="431640" imgH="393480" progId="Equation.3">
                  <p:embed/>
                </p:oleObj>
              </mc:Choice>
              <mc:Fallback>
                <p:oleObj name="Уравнение" r:id="rId7" imgW="431640" imgH="393480" progId="Equation.3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0272" y="2596821"/>
                        <a:ext cx="1018568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Правая фигурная скобка 13"/>
          <p:cNvSpPr/>
          <p:nvPr/>
        </p:nvSpPr>
        <p:spPr>
          <a:xfrm rot="16200000" flipH="1">
            <a:off x="4464843" y="1535893"/>
            <a:ext cx="571504" cy="607223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4286248" y="5072074"/>
            <a:ext cx="1143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? кг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4414" y="142852"/>
            <a:ext cx="6500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Алгоритм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сложения смешанных чисел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64579" y="2312251"/>
            <a:ext cx="4143404" cy="683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</a:rPr>
              <a:t>Отдельно сложить целые и </a:t>
            </a:r>
          </a:p>
          <a:p>
            <a:pPr algn="ctr">
              <a:lnSpc>
                <a:spcPct val="80000"/>
              </a:lnSpc>
              <a:defRPr/>
            </a:pPr>
            <a:r>
              <a:rPr lang="ru-RU" sz="2400" dirty="0" smtClean="0">
                <a:latin typeface="Times New Roman" pitchFamily="18" charset="0"/>
              </a:rPr>
              <a:t>дробные части</a:t>
            </a:r>
            <a:endParaRPr lang="ru-RU" sz="2400" dirty="0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 flipH="1">
            <a:off x="2843213" y="3068638"/>
            <a:ext cx="792162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10"/>
          <p:cNvSpPr>
            <a:spLocks noChangeShapeType="1"/>
          </p:cNvSpPr>
          <p:nvPr/>
        </p:nvSpPr>
        <p:spPr bwMode="auto">
          <a:xfrm>
            <a:off x="5508625" y="3068638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24258" y="3506446"/>
            <a:ext cx="26629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Правильная дробь 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490338" y="3454836"/>
            <a:ext cx="28873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</a:rPr>
              <a:t>Неправильная дробь</a:t>
            </a:r>
            <a:endParaRPr lang="ru-RU" sz="2400" dirty="0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2643174" y="4000504"/>
            <a:ext cx="1571636" cy="2000264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6715140" y="392906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95225" y="4235006"/>
            <a:ext cx="25717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Выделить целую часть 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прибавить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ее к целой части суммы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502082" y="6143644"/>
            <a:ext cx="2585965" cy="4370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  <a:defRPr/>
            </a:pPr>
            <a:r>
              <a:rPr lang="ru-RU" sz="2800" b="1" dirty="0" smtClean="0">
                <a:latin typeface="Times New Roman" pitchFamily="18" charset="0"/>
              </a:rPr>
              <a:t>записать ответ</a:t>
            </a:r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H="1">
            <a:off x="5500694" y="5286388"/>
            <a:ext cx="857256" cy="78581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928794" y="1285860"/>
            <a:ext cx="5214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Привести к общему знаменателю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дробные части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 flipH="1">
            <a:off x="4537271" y="1993746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6" grpId="0" animBg="1"/>
      <p:bldP spid="7" grpId="0"/>
      <p:bldP spid="8" grpId="0"/>
      <p:bldP spid="9" grpId="0" animBg="1"/>
      <p:bldP spid="10" grpId="0" animBg="1"/>
      <p:bldP spid="11" grpId="0"/>
      <p:bldP spid="12" grpId="0"/>
      <p:bldP spid="13" grpId="0" animBg="1"/>
      <p:bldP spid="14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357166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Выполните сложение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6875" name="Object 11"/>
          <p:cNvGraphicFramePr>
            <a:graphicFrameLocks noChangeAspect="1"/>
          </p:cNvGraphicFramePr>
          <p:nvPr/>
        </p:nvGraphicFramePr>
        <p:xfrm>
          <a:off x="925513" y="1428750"/>
          <a:ext cx="2043112" cy="1214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2" name="Формула" r:id="rId3" imgW="672808" imgH="393529" progId="Equation.3">
                  <p:embed/>
                </p:oleObj>
              </mc:Choice>
              <mc:Fallback>
                <p:oleObj name="Формула" r:id="rId3" imgW="672808" imgH="393529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513" y="1428750"/>
                        <a:ext cx="2043112" cy="1214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7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78" name="Object 14"/>
          <p:cNvGraphicFramePr>
            <a:graphicFrameLocks noChangeAspect="1"/>
          </p:cNvGraphicFramePr>
          <p:nvPr/>
        </p:nvGraphicFramePr>
        <p:xfrm>
          <a:off x="5359400" y="1428750"/>
          <a:ext cx="20923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3" name="Формула" r:id="rId5" imgW="647419" imgH="393529" progId="Equation.3">
                  <p:embed/>
                </p:oleObj>
              </mc:Choice>
              <mc:Fallback>
                <p:oleObj name="Формула" r:id="rId5" imgW="647419" imgH="393529" progId="Equation.3">
                  <p:embed/>
                  <p:pic>
                    <p:nvPicPr>
                      <p:cNvPr id="0" name="Picture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9400" y="1428750"/>
                        <a:ext cx="2092325" cy="1285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0" name="Object 16"/>
          <p:cNvGraphicFramePr>
            <a:graphicFrameLocks noChangeAspect="1"/>
          </p:cNvGraphicFramePr>
          <p:nvPr/>
        </p:nvGraphicFramePr>
        <p:xfrm>
          <a:off x="1000100" y="3214686"/>
          <a:ext cx="2446338" cy="142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4" name="Формула" r:id="rId7" imgW="583947" imgH="393529" progId="Equation.3">
                  <p:embed/>
                </p:oleObj>
              </mc:Choice>
              <mc:Fallback>
                <p:oleObj name="Формула" r:id="rId7" imgW="583947" imgH="393529" progId="Equation.3">
                  <p:embed/>
                  <p:pic>
                    <p:nvPicPr>
                      <p:cNvPr id="0" name="Picture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3214686"/>
                        <a:ext cx="2446338" cy="142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883" name="Object 19"/>
          <p:cNvGraphicFramePr>
            <a:graphicFrameLocks noChangeAspect="1"/>
          </p:cNvGraphicFramePr>
          <p:nvPr/>
        </p:nvGraphicFramePr>
        <p:xfrm>
          <a:off x="5500694" y="3214686"/>
          <a:ext cx="1928826" cy="14287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5" name="Формула" r:id="rId9" imgW="533169" imgH="393529" progId="Equation.3">
                  <p:embed/>
                </p:oleObj>
              </mc:Choice>
              <mc:Fallback>
                <p:oleObj name="Формула" r:id="rId9" imgW="533169" imgH="393529" progId="Equation.3">
                  <p:embed/>
                  <p:pic>
                    <p:nvPicPr>
                      <p:cNvPr id="0" name="Picture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94" y="3214686"/>
                        <a:ext cx="1928826" cy="14287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6886" name="Object 22"/>
          <p:cNvGraphicFramePr>
            <a:graphicFrameLocks noChangeAspect="1"/>
          </p:cNvGraphicFramePr>
          <p:nvPr/>
        </p:nvGraphicFramePr>
        <p:xfrm>
          <a:off x="3462338" y="5000625"/>
          <a:ext cx="2546350" cy="1357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6" name="Формула" r:id="rId11" imgW="571252" imgH="393529" progId="Equation.3">
                  <p:embed/>
                </p:oleObj>
              </mc:Choice>
              <mc:Fallback>
                <p:oleObj name="Формула" r:id="rId11" imgW="571252" imgH="393529" progId="Equation.3">
                  <p:embed/>
                  <p:pic>
                    <p:nvPicPr>
                      <p:cNvPr id="0" name="Picture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2338" y="5000625"/>
                        <a:ext cx="2546350" cy="1357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500034" y="171448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857752" y="17859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0034" y="364331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929190" y="364331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928926" y="535782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д)</a:t>
            </a:r>
            <a:endParaRPr lang="ru-RU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Равнобедренный треугольник 1"/>
          <p:cNvSpPr/>
          <p:nvPr/>
        </p:nvSpPr>
        <p:spPr>
          <a:xfrm>
            <a:off x="1000100" y="1142984"/>
            <a:ext cx="6929486" cy="3571900"/>
          </a:xfrm>
          <a:prstGeom prst="triangle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1000100" y="4429132"/>
            <a:ext cx="357190" cy="285752"/>
          </a:xfrm>
          <a:prstGeom prst="straightConnector1">
            <a:avLst/>
          </a:prstGeom>
          <a:ln w="444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81503E-6 C 0.00121 -0.00393 0.00312 -0.0074 0.00347 -0.01156 C 0.00364 -0.0141 0.00104 -0.01642 0.00173 -0.01873 C 0.00243 -0.02127 0.00503 -0.02243 0.00694 -0.02335 C 0.02465 -0.03098 0.02899 -0.03168 0.04375 -0.03491 C 0.04618 -0.03815 0.0493 -0.04046 0.05087 -0.04439 C 0.05208 -0.0474 0.05243 -0.0511 0.05434 -0.05364 C 0.05555 -0.05526 0.05781 -0.05526 0.05955 -0.05595 C 0.06163 -0.06012 0.06475 -0.06335 0.06666 -0.06775 C 0.06771 -0.06983 0.06753 -0.0726 0.0684 -0.07468 C 0.07448 -0.08902 0.07135 -0.08023 0.07882 -0.08879 C 0.09305 -0.10543 0.08385 -0.10012 0.09462 -0.10497 C 0.1 -0.11954 0.10034 -0.1126 0.10868 -0.1237 C 0.1092 -0.12601 0.10937 -0.12879 0.11041 -0.13087 C 0.1118 -0.13364 0.11458 -0.1348 0.11562 -0.1378 C 0.12031 -0.14983 0.11284 -0.15838 0.12448 -0.16347 C 0.13385 -0.18243 0.14965 -0.20231 0.16666 -0.20786 C 0.1684 -0.21017 0.16979 -0.21318 0.17187 -0.2148 C 0.17396 -0.21642 0.17673 -0.21549 0.17882 -0.21734 C 0.18403 -0.22197 0.18021 -0.22566 0.18594 -0.2289 C 0.18871 -0.23052 0.19149 -0.23052 0.19462 -0.23121 C 0.19809 -0.23584 0.20104 -0.24139 0.20503 -0.24532 C 0.21059 -0.25064 0.21632 -0.25526 0.221 -0.26173 C 0.22378 -0.27306 0.22795 -0.27561 0.23333 -0.28509 C 0.23663 -0.29087 0.23871 -0.2978 0.24201 -0.30358 C 0.24548 -0.32301 0.25312 -0.32948 0.26475 -0.34104 C 0.26823 -0.35376 0.27361 -0.36416 0.28055 -0.37387 C 0.28385 -0.39191 0.27969 -0.37457 0.28941 -0.39491 C 0.29583 -0.40809 0.29444 -0.41087 0.30521 -0.41572 C 0.31232 -0.42566 0.33177 -0.44277 0.34201 -0.44624 C 0.34896 -0.45526 0.35278 -0.4615 0.36128 -0.46728 C 0.3625 -0.46405 0.36302 -0.46058 0.36475 -0.4578 C 0.36788 -0.45272 0.37274 -0.44948 0.37534 -0.44393 C 0.37656 -0.44162 0.37708 -0.43861 0.37882 -0.43676 C 0.38003 -0.43514 0.38246 -0.43514 0.38403 -0.43445 C 0.38993 -0.42867 0.39166 -0.42867 0.39462 -0.42058 C 0.39653 -0.41549 0.39566 -0.40879 0.39809 -0.40416 C 0.39913 -0.40185 0.40156 -0.40116 0.40347 -0.39954 C 0.41094 -0.39237 0.41076 -0.39191 0.41753 -0.38312 C 0.41875 -0.37919 0.41892 -0.37457 0.421 -0.37133 C 0.42222 -0.36948 0.42465 -0.37017 0.42621 -0.36902 C 0.43732 -0.36069 0.42969 -0.3637 0.44028 -0.35283 C 0.44219 -0.35075 0.44514 -0.34983 0.44722 -0.34798 C 0.45087 -0.34474 0.4533 -0.33827 0.45607 -0.3341 C 0.4618 -0.32509 0.4618 -0.32647 0.46996 -0.32 C 0.47604 -0.30936 0.48507 -0.30081 0.49462 -0.29665 C 0.49583 -0.29434 0.49635 -0.29133 0.49791 -0.28971 C 0.49948 -0.28809 0.50243 -0.28948 0.50347 -0.2874 C 0.51041 -0.27468 0.50399 -0.26775 0.51545 -0.25688 C 0.51788 -0.24555 0.52257 -0.24069 0.52795 -0.23121 C 0.53212 -0.20786 0.52569 -0.23214 0.53507 -0.21965 C 0.54323 -0.20856 0.53993 -0.20208 0.54878 -0.19376 C 0.55156 -0.17803 0.55573 -0.17064 0.56666 -0.16347 C 0.56979 -0.15908 0.57656 -0.14798 0.58229 -0.14474 C 0.58576 -0.14266 0.59288 -0.14012 0.59288 -0.14012 C 0.59531 -0.13064 0.59809 -0.12694 0.60521 -0.1237 C 0.61614 -0.10913 0.62587 -0.09087 0.63854 -0.07931 C 0.64687 -0.07191 0.64496 -0.07792 0.6526 -0.06775 C 0.65469 -0.06497 0.65555 -0.06081 0.65781 -0.05827 C 0.66094 -0.05457 0.66493 -0.05225 0.6684 -0.04902 C 0.67083 -0.04694 0.67326 -0.04462 0.67534 -0.04208 C 0.69253 -0.0215 0.67969 -0.03353 0.69114 -0.02335 C 0.69236 -0.02104 0.69375 -0.01873 0.69462 -0.01619 C 0.69548 -0.0141 0.69531 -0.01133 0.69635 -0.00925 C 0.69774 -0.00624 0.70625 0.00162 0.70694 0.00231 C 0.71076 0.0185 0.70555 -0.00069 0.71389 0.01873 C 0.71996 0.03283 0.71076 0.01919 0.71927 0.03052 C 0.71805 0.03214 0.71736 0.03514 0.71562 0.03514 C 0.71354 0.03514 0.71232 0.03168 0.71041 0.03052 C 0.70816 0.02936 0.70573 0.0289 0.70347 0.02821 C 0.68732 0.03029 0.67916 0.03538 0.66302 0.03746 C 0.66128 0.03584 0.65989 0.03283 0.65781 0.03283 C 0.62031 0.03121 0.58298 0.03607 0.54548 0.03746 C 0.50937 0.03653 0.46371 0.04486 0.42621 0.02821 C 0.3776 0.03006 0.33073 0.03283 0.28229 0.03052 C 0.2776 0.02381 0.27344 0.02335 0.26666 0.02104 C 0.20173 0.06312 0.121 0.02335 0.04896 0.03052 C 0.03142 0.02983 0.01389 0.0296 -0.00365 0.02821 C -0.00556 0.02798 -0.00695 0.02566 -0.00886 0.02566 C -0.01476 0.02566 -0.02049 0.02821 -0.02639 0.02821 " pathEditMode="relative" ptsTypes="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1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176</TotalTime>
  <Words>252</Words>
  <Application>Microsoft Office PowerPoint</Application>
  <PresentationFormat>Экран (4:3)</PresentationFormat>
  <Paragraphs>72</Paragraphs>
  <Slides>16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16</vt:i4>
      </vt:variant>
    </vt:vector>
  </HeadingPairs>
  <TitlesOfParts>
    <vt:vector size="23" baseType="lpstr">
      <vt:lpstr>Arial</vt:lpstr>
      <vt:lpstr>Calibri</vt:lpstr>
      <vt:lpstr>Monotype Corsiva</vt:lpstr>
      <vt:lpstr>Times New Roman</vt:lpstr>
      <vt:lpstr>Тема1</vt:lpstr>
      <vt:lpstr>Формула</vt:lpstr>
      <vt:lpstr>Microsoft Equation 3.0</vt:lpstr>
      <vt:lpstr>Сложение и вычитание смешанных чисел</vt:lpstr>
      <vt:lpstr>Дроби Дроби всякие нужны,    Дроби всякие важны.    Дробь учи, тогда сверкнёт удача.    Если дроби будешь знать ,    Точно смысл их понимать, Станет легкой даже сложная задача.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Дроби Дроби всякие нужны,    Дроби всякие важны.    Дробь учи, тогда сверкнёт удача.    Если дроби будешь знать ,    Точно смысл их понимать, Станет легкой даже сложная задача. </dc:title>
  <dc:creator>игорь</dc:creator>
  <cp:lastModifiedBy>Serg</cp:lastModifiedBy>
  <cp:revision>36</cp:revision>
  <dcterms:created xsi:type="dcterms:W3CDTF">2012-11-06T19:24:24Z</dcterms:created>
  <dcterms:modified xsi:type="dcterms:W3CDTF">2015-11-02T17:36:45Z</dcterms:modified>
</cp:coreProperties>
</file>