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74" r:id="rId4"/>
    <p:sldId id="258" r:id="rId5"/>
    <p:sldId id="277" r:id="rId6"/>
    <p:sldId id="276" r:id="rId7"/>
    <p:sldId id="268" r:id="rId8"/>
    <p:sldId id="260" r:id="rId9"/>
    <p:sldId id="261" r:id="rId10"/>
    <p:sldId id="262" r:id="rId11"/>
    <p:sldId id="263" r:id="rId12"/>
    <p:sldId id="264" r:id="rId13"/>
    <p:sldId id="265" r:id="rId14"/>
    <p:sldId id="270" r:id="rId15"/>
    <p:sldId id="267" r:id="rId16"/>
    <p:sldId id="271" r:id="rId17"/>
    <p:sldId id="269" r:id="rId18"/>
    <p:sldId id="275" r:id="rId19"/>
    <p:sldId id="278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709" autoAdjust="0"/>
  </p:normalViewPr>
  <p:slideViewPr>
    <p:cSldViewPr>
      <p:cViewPr varScale="1">
        <p:scale>
          <a:sx n="105" d="100"/>
          <a:sy n="105" d="100"/>
        </p:scale>
        <p:origin x="-150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4DA0C9A-CB24-468E-B87A-CE8FC3C873A3}" type="datetimeFigureOut">
              <a:rPr lang="ru-RU"/>
              <a:pPr>
                <a:defRPr/>
              </a:pPr>
              <a:t>13.03.2014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8BD657B-07B9-490B-A109-7C915A5CCF5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25524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765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B0BA76D-CB36-4670-9DF7-315E01194B08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047A71-7973-44D5-85B6-42601ACC9442}" type="datetimeFigureOut">
              <a:rPr lang="ru-RU"/>
              <a:pPr>
                <a:defRPr/>
              </a:pPr>
              <a:t>13.03.2014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3B1240-AD9E-4FD0-87C2-9BD038B83A9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pull dir="l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4CF9C-8261-4FA9-9E03-523978EBCCD1}" type="datetimeFigureOut">
              <a:rPr lang="ru-RU"/>
              <a:pPr>
                <a:defRPr/>
              </a:pPr>
              <a:t>13.03.2014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E39424-0B92-49B6-9689-15D8219BD74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pull dir="l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6319B-BB75-4AD7-82F4-5368362F243D}" type="datetimeFigureOut">
              <a:rPr lang="ru-RU"/>
              <a:pPr>
                <a:defRPr/>
              </a:pPr>
              <a:t>13.03.2014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0CC3D2-33B7-4EC2-84DF-7F0532D62FB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pull dir="l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D100CE-D420-4873-A467-CD7A4901AA3B}" type="datetimeFigureOut">
              <a:rPr lang="ru-RU"/>
              <a:pPr>
                <a:defRPr/>
              </a:pPr>
              <a:t>13.03.2014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522E25-78D1-4AA9-BD02-DFB15C40CEF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pull dir="l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81BC48-B3BB-4DE6-AF85-0C30E95B816E}" type="datetimeFigureOut">
              <a:rPr lang="ru-RU"/>
              <a:pPr>
                <a:defRPr/>
              </a:pPr>
              <a:t>13.03.2014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78989F-5718-41FA-81FB-291F38AE204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pull dir="l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18DA8E-B179-49A1-96CC-861C6976876E}" type="datetimeFigureOut">
              <a:rPr lang="ru-RU"/>
              <a:pPr>
                <a:defRPr/>
              </a:pPr>
              <a:t>13.03.2014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967A45-0750-4146-80FF-BC049E9D12A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pull dir="l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1748F-1C94-404A-999C-FB8741EF1919}" type="datetimeFigureOut">
              <a:rPr lang="ru-RU"/>
              <a:pPr>
                <a:defRPr/>
              </a:pPr>
              <a:t>13.03.2014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63BC7D-2958-4E8B-8C43-B42B53B2ABB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pull dir="l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C9A6D7-2B1D-45A1-AB55-96D764E69798}" type="datetimeFigureOut">
              <a:rPr lang="ru-RU"/>
              <a:pPr>
                <a:defRPr/>
              </a:pPr>
              <a:t>13.03.2014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86E9AE-BF5E-4E08-86FA-85A2D5C127F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pull dir="l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6BCF0D-5E37-4E99-B6AA-F5A7049DFF55}" type="datetimeFigureOut">
              <a:rPr lang="ru-RU"/>
              <a:pPr>
                <a:defRPr/>
              </a:pPr>
              <a:t>13.03.2014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A3911-D35E-4DC8-94A0-04C318AE7D9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pull dir="l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707C24-8798-45DD-BB75-0F214DA4DDBF}" type="datetimeFigureOut">
              <a:rPr lang="ru-RU"/>
              <a:pPr>
                <a:defRPr/>
              </a:pPr>
              <a:t>13.03.2014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133A0E-F874-422D-936B-6AA5EAA3AA1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pull dir="l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6EF350-B25A-42C5-A9FB-46B18A9001D7}" type="datetimeFigureOut">
              <a:rPr lang="ru-RU"/>
              <a:pPr>
                <a:defRPr/>
              </a:pPr>
              <a:t>13.03.2014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11F5E-A389-448C-8EAB-A53C3084036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pull dir="l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shape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5A3A886-3A35-45FB-8543-58C9F7C6FBD8}" type="datetimeFigureOut">
              <a:rPr lang="ru-RU"/>
              <a:pPr>
                <a:defRPr/>
              </a:pPr>
              <a:t>13.03.2014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E2CCB01-D4EC-4950-B7F9-32117F73414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 spd="med">
    <p:pull dir="lu"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\\admxxl\docs$\iskovskih\&#1056;&#1072;&#1073;&#1086;&#1095;&#1080;&#1081;%20&#1089;&#1090;&#1086;&#1083;\&#1087;&#1088;&#1077;&#1079;&#1077;&#1085;&#1090;&#1072;&#1094;&#1080;&#1080;\&#1048;.&#1040;.&#1050;&#1088;&#1099;&#1083;&#1086;&#1074;\&#1042;&#1086;&#1088;&#1086;&#1085;&#1072;%20&#1080;%20&#1051;&#1080;&#1089;&#1080;&#1094;&#1072;.mp3" TargetMode="Externa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slide" Target="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\\admxxl\docs$\iskovskih\&#1056;&#1072;&#1073;&#1086;&#1095;&#1080;&#1081;%20&#1089;&#1090;&#1086;&#1083;\&#1087;&#1088;&#1077;&#1079;&#1077;&#1085;&#1090;&#1072;&#1094;&#1080;&#1080;\&#1048;.&#1040;.&#1050;&#1088;&#1099;&#1083;&#1086;&#1074;\&#1050;&#1074;&#1072;&#1088;&#1090;&#1077;&#1090;.mp3" TargetMode="External"/><Relationship Id="rId6" Type="http://schemas.openxmlformats.org/officeDocument/2006/relationships/image" Target="../media/image27.jpeg"/><Relationship Id="rId5" Type="http://schemas.openxmlformats.org/officeDocument/2006/relationships/slide" Target="slide11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\\admxxl\docs$\iskovskih\&#1056;&#1072;&#1073;&#1086;&#1095;&#1080;&#1081;%20&#1089;&#1090;&#1086;&#1083;\&#1087;&#1088;&#1077;&#1079;&#1077;&#1085;&#1090;&#1072;&#1094;&#1080;&#1080;\&#1048;.&#1040;.&#1050;&#1088;&#1099;&#1083;&#1086;&#1074;\&#1057;&#1083;&#1086;&#1085;%20&#1080;%20&#1052;&#1086;&#1089;&#1100;&#1082;&#1072;.mp3" TargetMode="Externa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slide" Target="slide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5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\\admxxl\docs$\iskovskih\&#1056;&#1072;&#1073;&#1086;&#1095;&#1080;&#1081;%20&#1089;&#1090;&#1086;&#1083;\&#1087;&#1088;&#1077;&#1079;&#1077;&#1085;&#1090;&#1072;&#1094;&#1080;&#1080;\&#1048;.&#1040;.&#1050;&#1088;&#1099;&#1083;&#1086;&#1074;\&#1052;&#1072;&#1088;&#1090;&#1099;&#1096;&#1082;&#1072;%20&#1080;%20&#1086;&#1095;&#1082;&#1080;.mp3" TargetMode="Externa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slide" Target="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hyperlink" Target="strekoza_i_muravey.jpg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29.jpeg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\\admxxl\docs$\iskovskih\&#1056;&#1072;&#1073;&#1086;&#1095;&#1080;&#1081;%20&#1089;&#1090;&#1086;&#1083;\&#1087;&#1088;&#1077;&#1079;&#1077;&#1085;&#1090;&#1072;&#1094;&#1080;&#1080;\&#1048;.&#1040;.&#1050;&#1088;&#1099;&#1083;&#1086;&#1074;\&#1057;&#1090;&#1088;&#1077;&#1082;&#1086;&#1079;&#1072;%20&#1080;%20&#1052;&#1091;&#1088;&#1072;&#1074;&#1077;&#1081;.mp3" TargetMode="External"/><Relationship Id="rId6" Type="http://schemas.openxmlformats.org/officeDocument/2006/relationships/image" Target="../media/image16.png"/><Relationship Id="rId5" Type="http://schemas.openxmlformats.org/officeDocument/2006/relationships/slide" Target="slide8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\\admxxl\docs$\iskovskih\&#1056;&#1072;&#1073;&#1086;&#1095;&#1080;&#1081;%20&#1089;&#1090;&#1086;&#1083;\&#1087;&#1088;&#1077;&#1079;&#1077;&#1085;&#1090;&#1072;&#1094;&#1080;&#1080;\&#1048;.&#1040;.&#1050;&#1088;&#1099;&#1083;&#1086;&#1074;\&#1051;&#1077;&#1073;&#1077;&#1076;&#1100;,%20&#1065;&#1091;&#1082;&#1072;%20&#1080;%20&#1056;&#1072;&#1082;.mp3" TargetMode="Externa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1563" y="1000125"/>
            <a:ext cx="7772400" cy="2500313"/>
          </a:xfrm>
        </p:spPr>
        <p:txBody>
          <a:bodyPr/>
          <a:lstStyle/>
          <a:p>
            <a:r>
              <a:rPr lang="ru-RU" sz="9600" b="1" smtClean="0">
                <a:solidFill>
                  <a:srgbClr val="C00000"/>
                </a:solidFill>
                <a:latin typeface="Monotype Corsiva" pitchFamily="66" charset="0"/>
              </a:rPr>
              <a:t>Иван Андреевич Крылов</a:t>
            </a: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3571875" y="5643563"/>
            <a:ext cx="45720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200" b="1">
                <a:solidFill>
                  <a:srgbClr val="C00000"/>
                </a:solidFill>
                <a:latin typeface="Times New Roman" pitchFamily="18" charset="0"/>
              </a:rPr>
              <a:t>(</a:t>
            </a:r>
            <a:r>
              <a:rPr lang="ru-RU" sz="3200" b="1">
                <a:solidFill>
                  <a:srgbClr val="C00000"/>
                </a:solidFill>
                <a:latin typeface="Times New Roman" pitchFamily="18" charset="0"/>
              </a:rPr>
              <a:t>1769 — 1844</a:t>
            </a:r>
            <a:r>
              <a:rPr lang="en-US" sz="3200" b="1">
                <a:solidFill>
                  <a:srgbClr val="C00000"/>
                </a:solidFill>
                <a:latin typeface="Times New Roman" pitchFamily="18" charset="0"/>
              </a:rPr>
              <a:t>)</a:t>
            </a:r>
            <a:r>
              <a:rPr lang="ru-RU" sz="3200" b="1">
                <a:solidFill>
                  <a:srgbClr val="C00000"/>
                </a:solidFill>
                <a:latin typeface="Times New Roman" pitchFamily="18" charset="0"/>
              </a:rPr>
              <a:t/>
            </a:r>
            <a:br>
              <a:rPr lang="ru-RU" sz="3200" b="1">
                <a:solidFill>
                  <a:srgbClr val="C00000"/>
                </a:solidFill>
                <a:latin typeface="Times New Roman" pitchFamily="18" charset="0"/>
              </a:rPr>
            </a:br>
            <a:endParaRPr lang="ru-RU" sz="3200" b="1">
              <a:solidFill>
                <a:srgbClr val="C00000"/>
              </a:solidFill>
              <a:latin typeface="Calibri" pitchFamily="34" charset="0"/>
            </a:endParaRPr>
          </a:p>
        </p:txBody>
      </p:sp>
      <p:pic>
        <p:nvPicPr>
          <p:cNvPr id="5" name="Picture 4" descr="Безымянны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3214688"/>
            <a:ext cx="2962275" cy="330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FF0000"/>
                </a:solidFill>
                <a:latin typeface="Monotype Corsiva" pitchFamily="66" charset="0"/>
              </a:rPr>
              <a:t>Ворона и Лисица</a:t>
            </a:r>
            <a:endParaRPr lang="ru-RU" smtClean="0"/>
          </a:p>
        </p:txBody>
      </p:sp>
      <p:pic>
        <p:nvPicPr>
          <p:cNvPr id="23554" name="Picture 3" descr="C:\Documents and Settings\Ольга\Рабочий стол\картинки\Крылов\1222107073546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1285875"/>
            <a:ext cx="3643313" cy="507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Содержимое 10" descr="img8.jpg">
            <a:hlinkClick r:id="rId4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rcRect/>
          <a:stretch>
            <a:fillRect/>
          </a:stretch>
        </p:blipFill>
        <p:spPr>
          <a:xfrm>
            <a:off x="4541838" y="1285875"/>
            <a:ext cx="3906837" cy="4929188"/>
          </a:xfrm>
        </p:spPr>
      </p:pic>
      <p:pic>
        <p:nvPicPr>
          <p:cNvPr id="12" name="Ворона и Лисиц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-785813" y="4286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6949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>
          <a:xfrm>
            <a:off x="428625" y="142875"/>
            <a:ext cx="8229600" cy="714375"/>
          </a:xfrm>
        </p:spPr>
        <p:txBody>
          <a:bodyPr/>
          <a:lstStyle/>
          <a:p>
            <a:r>
              <a:rPr lang="ru-RU" b="1" smtClean="0">
                <a:solidFill>
                  <a:srgbClr val="FF0000"/>
                </a:solidFill>
                <a:latin typeface="Monotype Corsiva" pitchFamily="66" charset="0"/>
              </a:rPr>
              <a:t>Квартет</a:t>
            </a:r>
            <a:endParaRPr lang="ru-RU" smtClean="0"/>
          </a:p>
        </p:txBody>
      </p:sp>
      <p:pic>
        <p:nvPicPr>
          <p:cNvPr id="24578" name="Содержимое 3" descr="5447cdb8a225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57188" y="4000500"/>
            <a:ext cx="3500437" cy="2644775"/>
          </a:xfrm>
        </p:spPr>
      </p:pic>
      <p:pic>
        <p:nvPicPr>
          <p:cNvPr id="24579" name="Picture 2" descr="C:\Documents and Settings\123\Рабочий стол\Мои рисунки\1203184272_3b_krylov_kvartet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3" y="4000500"/>
            <a:ext cx="3857625" cy="2655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24580" name="Picture 2" descr="C:\Documents and Settings\Ольга\Рабочий стол\картинки\Крылов\kvartet.avi.image5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86063" y="1071563"/>
            <a:ext cx="3786187" cy="277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Квартет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-857250" y="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064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ru-RU" b="1" smtClean="0">
                <a:solidFill>
                  <a:srgbClr val="FF0000"/>
                </a:solidFill>
                <a:latin typeface="Monotype Corsiva" pitchFamily="66" charset="0"/>
              </a:rPr>
              <a:t>Слон и Моська</a:t>
            </a:r>
          </a:p>
        </p:txBody>
      </p:sp>
      <p:pic>
        <p:nvPicPr>
          <p:cNvPr id="25602" name="Picture 2" descr="C:\Documents and Settings\Ольга\Рабочий стол\картинки\Крылов\Slon_moska01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857250" y="1071563"/>
            <a:ext cx="3687763" cy="2786062"/>
          </a:xfrm>
        </p:spPr>
      </p:pic>
      <p:pic>
        <p:nvPicPr>
          <p:cNvPr id="25603" name="Picture 3" descr="C:\Documents and Settings\Ольга\Рабочий стол\картинки\Крылов\Slon_moska02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313" y="1071563"/>
            <a:ext cx="3717925" cy="282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4" descr="C:\Documents and Settings\Ольга\Рабочий стол\картинки\Крылов\Slon_moska0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00313" y="3954463"/>
            <a:ext cx="4143375" cy="273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Слон и Моськ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-714375" y="21431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30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>
          <a:xfrm>
            <a:off x="428625" y="214313"/>
            <a:ext cx="8229600" cy="874712"/>
          </a:xfrm>
        </p:spPr>
        <p:txBody>
          <a:bodyPr/>
          <a:lstStyle/>
          <a:p>
            <a:r>
              <a:rPr lang="ru-RU" b="1" smtClean="0">
                <a:solidFill>
                  <a:srgbClr val="FF0000"/>
                </a:solidFill>
                <a:latin typeface="Monotype Corsiva" pitchFamily="66" charset="0"/>
              </a:rPr>
              <a:t>Мартышка и очки</a:t>
            </a:r>
            <a:endParaRPr lang="ru-RU" smtClean="0"/>
          </a:p>
        </p:txBody>
      </p:sp>
      <p:sp>
        <p:nvSpPr>
          <p:cNvPr id="26626" name="AutoShape 59" descr="Martishka_ochki2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428625" y="1428750"/>
            <a:ext cx="3643313" cy="4643438"/>
          </a:xfrm>
          <a:prstGeom prst="roundRect">
            <a:avLst>
              <a:gd name="adj" fmla="val 16667"/>
            </a:avLst>
          </a:prstGeom>
          <a:blipFill dpi="0" rotWithShape="1">
            <a:blip r:embed="rId5"/>
            <a:srcRect/>
            <a:stretch>
              <a:fillRect/>
            </a:stretch>
          </a:blip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26627" name="Picture 2" descr="C:\Documents and Settings\Ольга\Рабочий стол\картинки\Крылов\im0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14875" y="1071563"/>
            <a:ext cx="3714750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3" descr="C:\Documents and Settings\Ольга\Рабочий стол\картинки\Крылов\im05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14875" y="4000500"/>
            <a:ext cx="3843338" cy="267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Мартышка и очки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-785813" y="3571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78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FF0000"/>
                </a:solidFill>
                <a:latin typeface="Monotype Corsiva" pitchFamily="66" charset="0"/>
              </a:rPr>
              <a:t>Отгадываем и раскрашиваем </a:t>
            </a:r>
            <a:endParaRPr lang="ru-RU" smtClean="0"/>
          </a:p>
        </p:txBody>
      </p:sp>
      <p:pic>
        <p:nvPicPr>
          <p:cNvPr id="4" name="Picture 8" descr="strekoza_i_muravey">
            <a:hlinkClick r:id="rId2" tooltip="Стрекоза и Муравей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928813" y="1357313"/>
            <a:ext cx="5214937" cy="4795837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214438" y="6286500"/>
            <a:ext cx="70723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 каким  басням относятся   данные иллюстрации?</a:t>
            </a:r>
          </a:p>
        </p:txBody>
      </p:sp>
    </p:spTree>
  </p:cSld>
  <p:clrMapOvr>
    <a:masterClrMapping/>
  </p:clrMapOvr>
  <p:transition spd="med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214313"/>
            <a:ext cx="8229600" cy="65405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 Отгадываем и раскрашиваем </a:t>
            </a:r>
            <a:endParaRPr lang="ru-RU" dirty="0"/>
          </a:p>
        </p:txBody>
      </p:sp>
      <p:pic>
        <p:nvPicPr>
          <p:cNvPr id="4" name="Picture 63" descr="mart_ochki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2643188" y="857250"/>
            <a:ext cx="4256087" cy="5643563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ransition spd="med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214313"/>
            <a:ext cx="8229600" cy="64293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Отгадываем и раскрашиваем</a:t>
            </a:r>
            <a:endParaRPr lang="ru-RU" dirty="0"/>
          </a:p>
        </p:txBody>
      </p:sp>
      <p:pic>
        <p:nvPicPr>
          <p:cNvPr id="4" name="Picture 8" descr="voronailis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2714625" y="1177925"/>
            <a:ext cx="4429125" cy="5483225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ransition spd="med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214313"/>
            <a:ext cx="6000750" cy="642937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Из какой басни фраза?</a:t>
            </a:r>
            <a:endParaRPr lang="ru-RU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457200" y="1785938"/>
            <a:ext cx="5686425" cy="4500562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1.Лето красное пропела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2.С ним была плутовка такова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3.А воз и ныне там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4.Чтоб музыкантом быть, так надобно уменье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5. «Соседка, перестань срамиться» – ей шавка говорит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7" name="Picture 7" descr="C:\Documents and Settings\Ольга\Рабочий стол\картинки\Крылов\1220130510_output_000006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15188" y="4214813"/>
            <a:ext cx="1700212" cy="117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9" descr="C:\Documents and Settings\Ольга\Рабочий стол\картинки\Крылов\lebed_rak_schuka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15188" y="1714500"/>
            <a:ext cx="1643062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10" descr="C:\Documents and Settings\Ольга\Рабочий стол\картинки\Крылов\ddd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15188" y="428625"/>
            <a:ext cx="1635125" cy="11255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31750" name="Picture 11" descr="C:\Documents and Settings\Ольга\Рабочий стол\картинки\Крылов\Slon_moska0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15188" y="2857500"/>
            <a:ext cx="1657350" cy="125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7" name="Прямая со стрелкой 36"/>
          <p:cNvCxnSpPr/>
          <p:nvPr/>
        </p:nvCxnSpPr>
        <p:spPr>
          <a:xfrm>
            <a:off x="3714750" y="2143125"/>
            <a:ext cx="3286125" cy="25717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rot="16200000" flipH="1">
            <a:off x="4393407" y="2964656"/>
            <a:ext cx="2786062" cy="27146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 flipV="1">
            <a:off x="3071813" y="2143125"/>
            <a:ext cx="4071937" cy="15001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 rot="5400000" flipH="1" flipV="1">
            <a:off x="4822032" y="2035969"/>
            <a:ext cx="2928937" cy="15716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 rot="5400000" flipH="1" flipV="1">
            <a:off x="5429250" y="4000501"/>
            <a:ext cx="1857375" cy="14287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756" name="Picture 4" descr="i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15188" y="5500688"/>
            <a:ext cx="15589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50" y="214313"/>
            <a:ext cx="3429000" cy="642937"/>
          </a:xfrm>
        </p:spPr>
        <p:txBody>
          <a:bodyPr/>
          <a:lstStyle/>
          <a:p>
            <a:pPr algn="l"/>
            <a:r>
              <a:rPr lang="ru-RU" sz="3200" b="1" smtClean="0">
                <a:solidFill>
                  <a:srgbClr val="FF0000"/>
                </a:solidFill>
                <a:latin typeface="Monotype Corsiva" pitchFamily="66" charset="0"/>
              </a:rPr>
              <a:t>Разгадай кроссворд.</a:t>
            </a:r>
            <a:endParaRPr lang="ru-RU" sz="3200" smtClean="0"/>
          </a:p>
        </p:txBody>
      </p:sp>
      <p:sp>
        <p:nvSpPr>
          <p:cNvPr id="14" name="Прямоугольник 13"/>
          <p:cNvSpPr/>
          <p:nvPr/>
        </p:nvSpPr>
        <p:spPr>
          <a:xfrm>
            <a:off x="571472" y="1643050"/>
            <a:ext cx="571504" cy="500066"/>
          </a:xfrm>
          <a:prstGeom prst="rect">
            <a:avLst/>
          </a:prstGeom>
        </p:spPr>
        <p:style>
          <a:lnRef idx="2">
            <a:schemeClr val="dk1"/>
          </a:lnRef>
          <a:fillRef idx="1003">
            <a:schemeClr val="lt2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М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71472" y="2143116"/>
            <a:ext cx="571504" cy="571504"/>
          </a:xfrm>
          <a:prstGeom prst="rect">
            <a:avLst/>
          </a:prstGeom>
        </p:spPr>
        <p:style>
          <a:lnRef idx="2">
            <a:schemeClr val="dk1"/>
          </a:lnRef>
          <a:fillRef idx="1003">
            <a:schemeClr val="lt2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71472" y="2714620"/>
            <a:ext cx="571504" cy="571504"/>
          </a:xfrm>
          <a:prstGeom prst="rect">
            <a:avLst/>
          </a:prstGeom>
        </p:spPr>
        <p:style>
          <a:lnRef idx="2">
            <a:schemeClr val="dk1"/>
          </a:lnRef>
          <a:fillRef idx="1003">
            <a:schemeClr val="lt2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71472" y="3286124"/>
            <a:ext cx="571504" cy="571504"/>
          </a:xfrm>
          <a:prstGeom prst="rect">
            <a:avLst/>
          </a:prstGeom>
        </p:spPr>
        <p:style>
          <a:lnRef idx="2">
            <a:schemeClr val="dk1"/>
          </a:lnRef>
          <a:fillRef idx="1003">
            <a:schemeClr val="lt2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Ь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571472" y="3857628"/>
            <a:ext cx="571504" cy="500066"/>
          </a:xfrm>
          <a:prstGeom prst="rect">
            <a:avLst/>
          </a:prstGeom>
        </p:spPr>
        <p:style>
          <a:lnRef idx="2">
            <a:schemeClr val="dk1"/>
          </a:lnRef>
          <a:fillRef idx="1003">
            <a:schemeClr val="lt2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К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571472" y="4357694"/>
            <a:ext cx="571504" cy="571504"/>
          </a:xfrm>
          <a:prstGeom prst="rect">
            <a:avLst/>
          </a:prstGeom>
        </p:spPr>
        <p:style>
          <a:lnRef idx="2">
            <a:schemeClr val="dk1"/>
          </a:lnRef>
          <a:fillRef idx="1003">
            <a:schemeClr val="lt2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А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142976" y="1643050"/>
            <a:ext cx="571504" cy="500066"/>
          </a:xfrm>
          <a:prstGeom prst="rect">
            <a:avLst/>
          </a:prstGeom>
        </p:spPr>
        <p:style>
          <a:lnRef idx="2">
            <a:schemeClr val="dk1"/>
          </a:lnRef>
          <a:fillRef idx="1003">
            <a:schemeClr val="lt2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А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1142976" y="1142984"/>
            <a:ext cx="571504" cy="500066"/>
          </a:xfrm>
          <a:prstGeom prst="rect">
            <a:avLst/>
          </a:prstGeom>
        </p:spPr>
        <p:style>
          <a:lnRef idx="2">
            <a:schemeClr val="dk1"/>
          </a:lnRef>
          <a:fillRef idx="1003">
            <a:schemeClr val="lt2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М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1142976" y="2143116"/>
            <a:ext cx="571504" cy="571504"/>
          </a:xfrm>
          <a:prstGeom prst="rect">
            <a:avLst/>
          </a:prstGeom>
        </p:spPr>
        <p:style>
          <a:lnRef idx="2">
            <a:schemeClr val="dk1"/>
          </a:lnRef>
          <a:fillRef idx="1003">
            <a:schemeClr val="lt2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Р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1142976" y="2714620"/>
            <a:ext cx="571504" cy="571504"/>
          </a:xfrm>
          <a:prstGeom prst="rect">
            <a:avLst/>
          </a:prstGeom>
        </p:spPr>
        <p:style>
          <a:lnRef idx="2">
            <a:schemeClr val="dk1"/>
          </a:lnRef>
          <a:fillRef idx="1003">
            <a:schemeClr val="lt2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1142976" y="3286124"/>
            <a:ext cx="571504" cy="571504"/>
          </a:xfrm>
          <a:prstGeom prst="rect">
            <a:avLst/>
          </a:prstGeom>
        </p:spPr>
        <p:style>
          <a:lnRef idx="2">
            <a:schemeClr val="dk1"/>
          </a:lnRef>
          <a:fillRef idx="1003">
            <a:schemeClr val="lt2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Ы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1142976" y="3857628"/>
            <a:ext cx="571504" cy="500066"/>
          </a:xfrm>
          <a:prstGeom prst="rect">
            <a:avLst/>
          </a:prstGeom>
        </p:spPr>
        <p:style>
          <a:lnRef idx="2">
            <a:schemeClr val="dk1"/>
          </a:lnRef>
          <a:fillRef idx="1003">
            <a:schemeClr val="lt2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Ш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1142976" y="4357694"/>
            <a:ext cx="571504" cy="571504"/>
          </a:xfrm>
          <a:prstGeom prst="rect">
            <a:avLst/>
          </a:prstGeom>
        </p:spPr>
        <p:style>
          <a:lnRef idx="2">
            <a:schemeClr val="dk1"/>
          </a:lnRef>
          <a:fillRef idx="1003">
            <a:schemeClr val="lt2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К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1142976" y="4929198"/>
            <a:ext cx="571504" cy="500066"/>
          </a:xfrm>
          <a:prstGeom prst="rect">
            <a:avLst/>
          </a:prstGeom>
        </p:spPr>
        <p:style>
          <a:lnRef idx="2">
            <a:schemeClr val="dk1"/>
          </a:lnRef>
          <a:fillRef idx="1003">
            <a:schemeClr val="lt2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А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1714480" y="1643050"/>
            <a:ext cx="571504" cy="500066"/>
          </a:xfrm>
          <a:prstGeom prst="rect">
            <a:avLst/>
          </a:prstGeom>
        </p:spPr>
        <p:style>
          <a:lnRef idx="2">
            <a:schemeClr val="dk1"/>
          </a:lnRef>
          <a:fillRef idx="1003">
            <a:schemeClr val="lt2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М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1714480" y="2143116"/>
            <a:ext cx="571504" cy="571504"/>
          </a:xfrm>
          <a:prstGeom prst="rect">
            <a:avLst/>
          </a:prstGeom>
        </p:spPr>
        <p:style>
          <a:lnRef idx="2">
            <a:schemeClr val="dk1"/>
          </a:lnRef>
          <a:fillRef idx="1003">
            <a:schemeClr val="lt2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У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1714480" y="2714620"/>
            <a:ext cx="571504" cy="571504"/>
          </a:xfrm>
          <a:prstGeom prst="rect">
            <a:avLst/>
          </a:prstGeom>
        </p:spPr>
        <p:style>
          <a:lnRef idx="2">
            <a:schemeClr val="dk1"/>
          </a:lnRef>
          <a:fillRef idx="1003">
            <a:schemeClr val="lt2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1714480" y="3286124"/>
            <a:ext cx="571504" cy="571504"/>
          </a:xfrm>
          <a:prstGeom prst="rect">
            <a:avLst/>
          </a:prstGeom>
        </p:spPr>
        <p:style>
          <a:lnRef idx="2">
            <a:schemeClr val="dk1"/>
          </a:lnRef>
          <a:fillRef idx="1003">
            <a:schemeClr val="lt2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А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1714480" y="3857628"/>
            <a:ext cx="571504" cy="500066"/>
          </a:xfrm>
          <a:prstGeom prst="rect">
            <a:avLst/>
          </a:prstGeom>
        </p:spPr>
        <p:style>
          <a:lnRef idx="2">
            <a:schemeClr val="dk1"/>
          </a:lnRef>
          <a:fillRef idx="1003">
            <a:schemeClr val="lt2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1714480" y="4357694"/>
            <a:ext cx="571504" cy="571504"/>
          </a:xfrm>
          <a:prstGeom prst="rect">
            <a:avLst/>
          </a:prstGeom>
        </p:spPr>
        <p:style>
          <a:lnRef idx="2">
            <a:schemeClr val="dk1"/>
          </a:lnRef>
          <a:fillRef idx="1003">
            <a:schemeClr val="lt2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Е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1714480" y="4929198"/>
            <a:ext cx="571504" cy="500066"/>
          </a:xfrm>
          <a:prstGeom prst="rect">
            <a:avLst/>
          </a:prstGeom>
        </p:spPr>
        <p:style>
          <a:lnRef idx="2">
            <a:schemeClr val="dk1"/>
          </a:lnRef>
          <a:fillRef idx="1003">
            <a:schemeClr val="lt2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Й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2285984" y="2143116"/>
            <a:ext cx="571504" cy="571504"/>
          </a:xfrm>
          <a:prstGeom prst="rect">
            <a:avLst/>
          </a:prstGeom>
        </p:spPr>
        <p:style>
          <a:lnRef idx="2">
            <a:schemeClr val="dk1"/>
          </a:lnRef>
          <a:fillRef idx="1003">
            <a:schemeClr val="lt2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Л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2285984" y="2714620"/>
            <a:ext cx="571504" cy="571504"/>
          </a:xfrm>
          <a:prstGeom prst="rect">
            <a:avLst/>
          </a:prstGeom>
        </p:spPr>
        <p:style>
          <a:lnRef idx="2">
            <a:schemeClr val="dk1"/>
          </a:lnRef>
          <a:fillRef idx="1003">
            <a:schemeClr val="lt2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2285984" y="3286124"/>
            <a:ext cx="571504" cy="571504"/>
          </a:xfrm>
          <a:prstGeom prst="rect">
            <a:avLst/>
          </a:prstGeom>
        </p:spPr>
        <p:style>
          <a:lnRef idx="2">
            <a:schemeClr val="dk1"/>
          </a:lnRef>
          <a:fillRef idx="1003">
            <a:schemeClr val="lt2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Б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2285984" y="3857628"/>
            <a:ext cx="571504" cy="500066"/>
          </a:xfrm>
          <a:prstGeom prst="rect">
            <a:avLst/>
          </a:prstGeom>
        </p:spPr>
        <p:style>
          <a:lnRef idx="2">
            <a:schemeClr val="dk1"/>
          </a:lnRef>
          <a:fillRef idx="1003">
            <a:schemeClr val="lt2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Е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2857488" y="1571612"/>
            <a:ext cx="571504" cy="571504"/>
          </a:xfrm>
          <a:prstGeom prst="rect">
            <a:avLst/>
          </a:prstGeom>
        </p:spPr>
        <p:style>
          <a:lnRef idx="2">
            <a:schemeClr val="dk1"/>
          </a:lnRef>
          <a:fillRef idx="1003">
            <a:schemeClr val="lt2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2285984" y="4357694"/>
            <a:ext cx="571504" cy="571504"/>
          </a:xfrm>
          <a:prstGeom prst="rect">
            <a:avLst/>
          </a:prstGeom>
        </p:spPr>
        <p:style>
          <a:lnRef idx="2">
            <a:schemeClr val="dk1"/>
          </a:lnRef>
          <a:fillRef idx="1003">
            <a:schemeClr val="lt2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Д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2285984" y="4929198"/>
            <a:ext cx="571504" cy="500066"/>
          </a:xfrm>
          <a:prstGeom prst="rect">
            <a:avLst/>
          </a:prstGeom>
        </p:spPr>
        <p:style>
          <a:lnRef idx="2">
            <a:schemeClr val="dk1"/>
          </a:lnRef>
          <a:fillRef idx="1003">
            <a:schemeClr val="lt2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Ь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2857488" y="2143116"/>
            <a:ext cx="571504" cy="571504"/>
          </a:xfrm>
          <a:prstGeom prst="rect">
            <a:avLst/>
          </a:prstGeom>
        </p:spPr>
        <p:style>
          <a:lnRef idx="2">
            <a:schemeClr val="dk1"/>
          </a:lnRef>
          <a:fillRef idx="1003">
            <a:schemeClr val="lt2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Ч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2857488" y="2714620"/>
            <a:ext cx="571504" cy="571504"/>
          </a:xfrm>
          <a:prstGeom prst="rect">
            <a:avLst/>
          </a:prstGeom>
        </p:spPr>
        <p:style>
          <a:lnRef idx="2">
            <a:schemeClr val="dk1"/>
          </a:lnRef>
          <a:fillRef idx="1003">
            <a:schemeClr val="lt2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2857488" y="3286124"/>
            <a:ext cx="571504" cy="571504"/>
          </a:xfrm>
          <a:prstGeom prst="rect">
            <a:avLst/>
          </a:prstGeom>
        </p:spPr>
        <p:style>
          <a:lnRef idx="2">
            <a:schemeClr val="dk1"/>
          </a:lnRef>
          <a:fillRef idx="1003">
            <a:schemeClr val="lt2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И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3428992" y="2143116"/>
            <a:ext cx="571504" cy="571504"/>
          </a:xfrm>
          <a:prstGeom prst="rect">
            <a:avLst/>
          </a:prstGeom>
        </p:spPr>
        <p:style>
          <a:lnRef idx="2">
            <a:schemeClr val="dk1"/>
          </a:lnRef>
          <a:fillRef idx="1003">
            <a:schemeClr val="lt2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3428992" y="2714620"/>
            <a:ext cx="571504" cy="571504"/>
          </a:xfrm>
          <a:prstGeom prst="rect">
            <a:avLst/>
          </a:prstGeom>
        </p:spPr>
        <p:style>
          <a:lnRef idx="2">
            <a:schemeClr val="dk1"/>
          </a:lnRef>
          <a:fillRef idx="1003">
            <a:schemeClr val="lt2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3428992" y="3286124"/>
            <a:ext cx="571504" cy="571504"/>
          </a:xfrm>
          <a:prstGeom prst="rect">
            <a:avLst/>
          </a:prstGeom>
        </p:spPr>
        <p:style>
          <a:lnRef idx="2">
            <a:schemeClr val="dk1"/>
          </a:lnRef>
          <a:fillRef idx="1003">
            <a:schemeClr val="lt2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Р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3428992" y="3857628"/>
            <a:ext cx="571504" cy="500066"/>
          </a:xfrm>
          <a:prstGeom prst="rect">
            <a:avLst/>
          </a:prstGeom>
        </p:spPr>
        <p:style>
          <a:lnRef idx="2">
            <a:schemeClr val="dk1"/>
          </a:lnRef>
          <a:fillRef idx="1003">
            <a:schemeClr val="lt2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3428992" y="4357694"/>
            <a:ext cx="571504" cy="571504"/>
          </a:xfrm>
          <a:prstGeom prst="rect">
            <a:avLst/>
          </a:prstGeom>
        </p:spPr>
        <p:style>
          <a:lnRef idx="2">
            <a:schemeClr val="dk1"/>
          </a:lnRef>
          <a:fillRef idx="1003">
            <a:schemeClr val="lt2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Н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3428992" y="4929198"/>
            <a:ext cx="571504" cy="500066"/>
          </a:xfrm>
          <a:prstGeom prst="rect">
            <a:avLst/>
          </a:prstGeom>
        </p:spPr>
        <p:style>
          <a:lnRef idx="2">
            <a:schemeClr val="dk1"/>
          </a:lnRef>
          <a:fillRef idx="1003">
            <a:schemeClr val="lt2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А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4000496" y="1571612"/>
            <a:ext cx="571504" cy="571504"/>
          </a:xfrm>
          <a:prstGeom prst="rect">
            <a:avLst/>
          </a:prstGeom>
        </p:spPr>
        <p:style>
          <a:lnRef idx="2">
            <a:schemeClr val="dk1"/>
          </a:lnRef>
          <a:fillRef idx="1003">
            <a:schemeClr val="lt2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К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4000496" y="2143116"/>
            <a:ext cx="571504" cy="571504"/>
          </a:xfrm>
          <a:prstGeom prst="rect">
            <a:avLst/>
          </a:prstGeom>
        </p:spPr>
        <p:style>
          <a:lnRef idx="2">
            <a:schemeClr val="dk1"/>
          </a:lnRef>
          <a:fillRef idx="1003">
            <a:schemeClr val="lt2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4000496" y="2714620"/>
            <a:ext cx="571504" cy="571504"/>
          </a:xfrm>
          <a:prstGeom prst="rect">
            <a:avLst/>
          </a:prstGeom>
        </p:spPr>
        <p:style>
          <a:lnRef idx="2">
            <a:schemeClr val="dk1"/>
          </a:lnRef>
          <a:fillRef idx="1003">
            <a:schemeClr val="lt2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4000496" y="3286124"/>
            <a:ext cx="571504" cy="571504"/>
          </a:xfrm>
          <a:prstGeom prst="rect">
            <a:avLst/>
          </a:prstGeom>
        </p:spPr>
        <p:style>
          <a:lnRef idx="2">
            <a:schemeClr val="dk1"/>
          </a:lnRef>
          <a:fillRef idx="1003">
            <a:schemeClr val="lt2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Ё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4000496" y="3857628"/>
            <a:ext cx="571504" cy="500066"/>
          </a:xfrm>
          <a:prstGeom prst="rect">
            <a:avLst/>
          </a:prstGeom>
        </p:spPr>
        <p:style>
          <a:lnRef idx="2">
            <a:schemeClr val="dk1"/>
          </a:lnRef>
          <a:fillRef idx="1003">
            <a:schemeClr val="lt2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Л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4572000" y="2143116"/>
            <a:ext cx="571504" cy="571504"/>
          </a:xfrm>
          <a:prstGeom prst="rect">
            <a:avLst/>
          </a:prstGeom>
        </p:spPr>
        <p:style>
          <a:lnRef idx="2">
            <a:schemeClr val="dk1"/>
          </a:lnRef>
          <a:fillRef idx="1003">
            <a:schemeClr val="lt2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Р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4572000" y="2714620"/>
            <a:ext cx="571504" cy="571504"/>
          </a:xfrm>
          <a:prstGeom prst="rect">
            <a:avLst/>
          </a:prstGeom>
        </p:spPr>
        <p:style>
          <a:lnRef idx="2">
            <a:schemeClr val="dk1"/>
          </a:lnRef>
          <a:fillRef idx="1003">
            <a:schemeClr val="lt2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</a:p>
        </p:txBody>
      </p:sp>
      <p:sp>
        <p:nvSpPr>
          <p:cNvPr id="60" name="Прямоугольник 59"/>
          <p:cNvSpPr/>
          <p:nvPr/>
        </p:nvSpPr>
        <p:spPr>
          <a:xfrm>
            <a:off x="4572000" y="3286124"/>
            <a:ext cx="571504" cy="571504"/>
          </a:xfrm>
          <a:prstGeom prst="rect">
            <a:avLst/>
          </a:prstGeom>
        </p:spPr>
        <p:style>
          <a:lnRef idx="2">
            <a:schemeClr val="dk1"/>
          </a:lnRef>
          <a:fillRef idx="1003">
            <a:schemeClr val="lt2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К</a:t>
            </a:r>
          </a:p>
        </p:txBody>
      </p:sp>
      <p:sp>
        <p:nvSpPr>
          <p:cNvPr id="61" name="Прямоугольник 60"/>
          <p:cNvSpPr>
            <a:spLocks noChangeArrowheads="1"/>
          </p:cNvSpPr>
          <p:nvPr/>
        </p:nvSpPr>
        <p:spPr bwMode="auto">
          <a:xfrm>
            <a:off x="4786313" y="1071563"/>
            <a:ext cx="4140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1. Кто   в старости стал слаб глазами?</a:t>
            </a:r>
          </a:p>
        </p:txBody>
      </p:sp>
      <p:sp>
        <p:nvSpPr>
          <p:cNvPr id="62" name="Прямоугольник 61"/>
          <p:cNvSpPr>
            <a:spLocks noChangeArrowheads="1"/>
          </p:cNvSpPr>
          <p:nvPr/>
        </p:nvSpPr>
        <p:spPr bwMode="auto">
          <a:xfrm>
            <a:off x="4786313" y="1500188"/>
            <a:ext cx="2833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2. Герой басни «Квартет»</a:t>
            </a:r>
          </a:p>
        </p:txBody>
      </p:sp>
      <p:sp>
        <p:nvSpPr>
          <p:cNvPr id="63" name="Прямоугольник 62"/>
          <p:cNvSpPr>
            <a:spLocks noChangeArrowheads="1"/>
          </p:cNvSpPr>
          <p:nvPr/>
        </p:nvSpPr>
        <p:spPr bwMode="auto">
          <a:xfrm>
            <a:off x="5286375" y="3786188"/>
            <a:ext cx="350043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5. Кто без драки «хочет </a:t>
            </a:r>
          </a:p>
          <a:p>
            <a:r>
              <a:rPr lang="ru-RU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попасть в большие забияки»?</a:t>
            </a:r>
          </a:p>
        </p:txBody>
      </p:sp>
      <p:sp>
        <p:nvSpPr>
          <p:cNvPr id="64" name="Прямоугольник 63"/>
          <p:cNvSpPr>
            <a:spLocks noChangeArrowheads="1"/>
          </p:cNvSpPr>
          <p:nvPr/>
        </p:nvSpPr>
        <p:spPr bwMode="auto">
          <a:xfrm>
            <a:off x="4286250" y="5357813"/>
            <a:ext cx="4572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7. У кого к зиме « был готов и стол, и дом»?</a:t>
            </a:r>
          </a:p>
        </p:txBody>
      </p:sp>
      <p:sp>
        <p:nvSpPr>
          <p:cNvPr id="66" name="Прямоугольник 65"/>
          <p:cNvSpPr>
            <a:spLocks noChangeArrowheads="1"/>
          </p:cNvSpPr>
          <p:nvPr/>
        </p:nvSpPr>
        <p:spPr bwMode="auto">
          <a:xfrm>
            <a:off x="4357688" y="4572000"/>
            <a:ext cx="4572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6. Один из героев басни, которые «везти с поклажей воз взялись»</a:t>
            </a:r>
          </a:p>
        </p:txBody>
      </p:sp>
      <p:sp>
        <p:nvSpPr>
          <p:cNvPr id="67" name="Прямоугольник 66"/>
          <p:cNvSpPr>
            <a:spLocks noChangeArrowheads="1"/>
          </p:cNvSpPr>
          <p:nvPr/>
        </p:nvSpPr>
        <p:spPr bwMode="auto">
          <a:xfrm>
            <a:off x="5286375" y="3071813"/>
            <a:ext cx="35718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4.Она осталась без обеда благодаря своей глупости. </a:t>
            </a:r>
          </a:p>
        </p:txBody>
      </p:sp>
      <p:sp>
        <p:nvSpPr>
          <p:cNvPr id="68" name="Прямоугольник 67"/>
          <p:cNvSpPr>
            <a:spLocks noChangeArrowheads="1"/>
          </p:cNvSpPr>
          <p:nvPr/>
        </p:nvSpPr>
        <p:spPr bwMode="auto">
          <a:xfrm>
            <a:off x="5357813" y="2071688"/>
            <a:ext cx="364331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3.Предмет, который героиня одной из басен "с полдюжины себе купила".</a:t>
            </a:r>
          </a:p>
        </p:txBody>
      </p:sp>
      <p:sp>
        <p:nvSpPr>
          <p:cNvPr id="69" name="Прямоугольник 68"/>
          <p:cNvSpPr>
            <a:spLocks noChangeArrowheads="1"/>
          </p:cNvSpPr>
          <p:nvPr/>
        </p:nvSpPr>
        <p:spPr bwMode="auto">
          <a:xfrm>
            <a:off x="4357688" y="6072188"/>
            <a:ext cx="41894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8.Герой басни «Лебедь, Щука и Рак»</a:t>
            </a:r>
          </a:p>
        </p:txBody>
      </p:sp>
      <p:sp>
        <p:nvSpPr>
          <p:cNvPr id="32913" name="Прямоугольник 69"/>
          <p:cNvSpPr>
            <a:spLocks noChangeArrowheads="1"/>
          </p:cNvSpPr>
          <p:nvPr/>
        </p:nvSpPr>
        <p:spPr bwMode="auto">
          <a:xfrm>
            <a:off x="0" y="5572125"/>
            <a:ext cx="40005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Если вы правильно отгадали кроссворд, то по горизонтали в выделенных клетках прочитаете имя героини басни, которая "пропела все лето".</a:t>
            </a:r>
            <a:endParaRPr lang="ru-RU" sz="16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1285852" y="785794"/>
            <a:ext cx="287258" cy="338554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74" name="Прямоугольник 73"/>
          <p:cNvSpPr/>
          <p:nvPr/>
        </p:nvSpPr>
        <p:spPr>
          <a:xfrm>
            <a:off x="4071934" y="1214422"/>
            <a:ext cx="288862" cy="338554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75" name="Прямоугольник 74"/>
          <p:cNvSpPr/>
          <p:nvPr/>
        </p:nvSpPr>
        <p:spPr>
          <a:xfrm>
            <a:off x="3000364" y="1285860"/>
            <a:ext cx="287258" cy="338554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76" name="Прямоугольник 75"/>
          <p:cNvSpPr/>
          <p:nvPr/>
        </p:nvSpPr>
        <p:spPr>
          <a:xfrm>
            <a:off x="3500430" y="1857364"/>
            <a:ext cx="288862" cy="338554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77" name="Прямоугольник 76"/>
          <p:cNvSpPr/>
          <p:nvPr/>
        </p:nvSpPr>
        <p:spPr>
          <a:xfrm>
            <a:off x="642910" y="1357298"/>
            <a:ext cx="287258" cy="338554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78" name="Прямоугольник 77"/>
          <p:cNvSpPr/>
          <p:nvPr/>
        </p:nvSpPr>
        <p:spPr>
          <a:xfrm>
            <a:off x="2500298" y="1857364"/>
            <a:ext cx="287258" cy="338554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79" name="Прямоугольник 78"/>
          <p:cNvSpPr/>
          <p:nvPr/>
        </p:nvSpPr>
        <p:spPr>
          <a:xfrm>
            <a:off x="1857356" y="1357298"/>
            <a:ext cx="288862" cy="338554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80" name="Прямоугольник 79"/>
          <p:cNvSpPr/>
          <p:nvPr/>
        </p:nvSpPr>
        <p:spPr>
          <a:xfrm>
            <a:off x="4643438" y="1857364"/>
            <a:ext cx="287258" cy="338554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</p:spTree>
  </p:cSld>
  <p:clrMapOvr>
    <a:masterClrMapping/>
  </p:clrMapOvr>
  <p:transition spd="med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9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9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"/>
                            </p:stCondLst>
                            <p:childTnLst>
                              <p:par>
                                <p:cTn id="7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9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500"/>
                            </p:stCondLst>
                            <p:childTnLst>
                              <p:par>
                                <p:cTn id="9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500"/>
                            </p:stCondLst>
                            <p:childTnLst>
                              <p:par>
                                <p:cTn id="1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5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000"/>
                            </p:stCondLst>
                            <p:childTnLst>
                              <p:par>
                                <p:cTn id="12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9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500"/>
                            </p:stCondLst>
                            <p:childTnLst>
                              <p:par>
                                <p:cTn id="1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00"/>
                            </p:stCondLst>
                            <p:childTnLst>
                              <p:par>
                                <p:cTn id="14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000"/>
                            </p:stCondLst>
                            <p:childTnLst>
                              <p:par>
                                <p:cTn id="151" presetID="9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3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2000"/>
                            </p:stCondLst>
                            <p:childTnLst>
                              <p:par>
                                <p:cTn id="15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1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2500"/>
                            </p:stCondLst>
                            <p:childTnLst>
                              <p:par>
                                <p:cTn id="16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5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00"/>
                            </p:stCondLst>
                            <p:childTnLst>
                              <p:par>
                                <p:cTn id="179" presetID="9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1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1000"/>
                            </p:stCondLst>
                            <p:childTnLst>
                              <p:par>
                                <p:cTn id="18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5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1500"/>
                            </p:stCondLst>
                            <p:childTnLst>
                              <p:par>
                                <p:cTn id="18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9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2000"/>
                            </p:stCondLst>
                            <p:childTnLst>
                              <p:par>
                                <p:cTn id="19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3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2500"/>
                            </p:stCondLst>
                            <p:childTnLst>
                              <p:par>
                                <p:cTn id="19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7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9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500"/>
                            </p:stCondLst>
                            <p:childTnLst>
                              <p:par>
                                <p:cTn id="2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3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1000"/>
                            </p:stCondLst>
                            <p:childTnLst>
                              <p:par>
                                <p:cTn id="2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1500"/>
                            </p:stCondLst>
                            <p:childTnLst>
                              <p:par>
                                <p:cTn id="2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1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5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2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9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3000"/>
                            </p:stCondLst>
                            <p:childTnLst>
                              <p:par>
                                <p:cTn id="2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3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5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500"/>
                            </p:stCondLst>
                            <p:childTnLst>
                              <p:par>
                                <p:cTn id="247" presetID="9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9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1000"/>
                            </p:stCondLst>
                            <p:childTnLst>
                              <p:par>
                                <p:cTn id="25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3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0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6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9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2" dur="1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5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8" dur="10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9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1" dur="10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10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10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4" dur="10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7" dur="10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10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10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0" dur="10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3" dur="10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10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0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6" dur="10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9" dur="10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10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2" dur="10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1" grpId="0"/>
      <p:bldP spid="62" grpId="0"/>
      <p:bldP spid="63" grpId="0"/>
      <p:bldP spid="64" grpId="0"/>
      <p:bldP spid="66" grpId="0"/>
      <p:bldP spid="67" grpId="0"/>
      <p:bldP spid="68" grpId="0"/>
      <p:bldP spid="6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500" y="5429250"/>
            <a:ext cx="8229600" cy="1143000"/>
          </a:xfrm>
        </p:spPr>
        <p:txBody>
          <a:bodyPr>
            <a:normAutofit/>
          </a:bodyPr>
          <a:lstStyle/>
          <a:p>
            <a:endParaRPr lang="ru-RU" sz="1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5" y="428625"/>
            <a:ext cx="8229600" cy="1042988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sz="5400" b="1" smtClean="0">
                <a:solidFill>
                  <a:srgbClr val="FF0000"/>
                </a:solidFill>
                <a:latin typeface="Monotype Corsiva" pitchFamily="66" charset="0"/>
              </a:rPr>
              <a:t> Спасибо за внимание!</a:t>
            </a:r>
            <a:endParaRPr lang="en-US" sz="5400" b="1" smtClean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33795" name="Picture 2" descr="C:\Documents and Settings\Ольга\Рабочий стол\картинки\блестяшки- цветочки\d0a1d0bed0bbd0bdd0b5d187d0bdd0b0d18f20d180d0b0d0b4d0bed181d182d18c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313" y="1785938"/>
            <a:ext cx="3643312" cy="365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714375" y="1357313"/>
            <a:ext cx="7643813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>
                <a:solidFill>
                  <a:srgbClr val="FF0000"/>
                </a:solidFill>
                <a:latin typeface="Monotype Corsiva" pitchFamily="66" charset="0"/>
              </a:rPr>
              <a:t>Вы молодцы!</a:t>
            </a:r>
            <a:endParaRPr lang="ru-RU" sz="4400">
              <a:latin typeface="Calibri" pitchFamily="34" charset="0"/>
            </a:endParaRPr>
          </a:p>
        </p:txBody>
      </p:sp>
    </p:spTree>
  </p:cSld>
  <p:clrMapOvr>
    <a:masterClrMapping/>
  </p:clrMapOvr>
  <p:transition spd="med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88" y="2286000"/>
            <a:ext cx="8229600" cy="4143375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Крылов Иван Андреевич, русский писатель, баснописец, журналист, родился 13 февраля 1769 г. в Москве в семье отставного офицера. Детские годы писателя прошли в Твери и на Урале. Правильного образования он так и не получил. Семья его жила очень бедно, еще подростком Крылов вынужден был поступить на службу в канцелярию земского суда на должность подканцеляриста. В 1782 г. Крылов переезжает в Петербург, где устраивается на работу мелким чиновником в Казенной палате.       Крылов занимается самообразованием, изучает литературу и математику, французский и итальянский языки. В 1777—1790 гг. молодой чиновник пробует силы на драматическом поприще. В 1809 —1843 создал более 200 басен, проникнутых демократическим духом, отличающихся сатирической остротой, ярким и метким языком. В них обличались общественные и человеческие пороки. 9 ноября  1844 в возрасте 75 лет Крылов скончался. Похоронен в Петербурге.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dirty="0" smtClean="0"/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>
              <a:solidFill>
                <a:schemeClr val="tx2"/>
              </a:solidFill>
              <a:latin typeface="Times New Roman" pitchFamily="18" charset="0"/>
            </a:endParaRPr>
          </a:p>
        </p:txBody>
      </p:sp>
      <p:pic>
        <p:nvPicPr>
          <p:cNvPr id="15362" name="Picture 8" descr="krylov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AFBF5"/>
              </a:clrFrom>
              <a:clrTo>
                <a:srgbClr val="FAFB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313" y="0"/>
            <a:ext cx="1816100" cy="227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5000625"/>
            <a:ext cx="8229600" cy="1571625"/>
          </a:xfrm>
        </p:spPr>
        <p:txBody>
          <a:bodyPr/>
          <a:lstStyle/>
          <a:p>
            <a:r>
              <a:rPr lang="ru-RU" sz="20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Санкт-Петербурге сооружен памятник Крылову. На каждой стороне высокого постамента, на котором разместился памятник, – барельефные изображения персонажей наиболее известных басен Крылова. Памятник был сооружен на деньги, которые собрали по всей России</a:t>
            </a:r>
          </a:p>
        </p:txBody>
      </p:sp>
      <p:pic>
        <p:nvPicPr>
          <p:cNvPr id="7" name="Содержимое 6" descr="4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0" y="285750"/>
            <a:ext cx="3833813" cy="4186238"/>
          </a:xfrm>
        </p:spPr>
      </p:pic>
      <p:pic>
        <p:nvPicPr>
          <p:cNvPr id="8" name="Picture 5" descr="Letn_sad_po04c_ww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1500188"/>
            <a:ext cx="3571875" cy="269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63" y="3500438"/>
            <a:ext cx="8229600" cy="3054350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sz="4800" b="1" smtClean="0">
                <a:solidFill>
                  <a:srgbClr val="C00000"/>
                </a:solidFill>
                <a:latin typeface="Monotype Corsiva" pitchFamily="66" charset="0"/>
              </a:rPr>
              <a:t>          БАСНЯ</a:t>
            </a:r>
          </a:p>
          <a:p>
            <a:pPr algn="ctr">
              <a:buFont typeface="Arial" charset="0"/>
              <a:buNone/>
            </a:pPr>
            <a:r>
              <a:rPr lang="ru-RU" smtClean="0">
                <a:solidFill>
                  <a:srgbClr val="002060"/>
                </a:solidFill>
                <a:latin typeface="Times New Roman" pitchFamily="18" charset="0"/>
              </a:rPr>
              <a:t>– </a:t>
            </a:r>
            <a:r>
              <a:rPr lang="ru-RU" sz="2800" b="1" smtClean="0">
                <a:solidFill>
                  <a:srgbClr val="002060"/>
                </a:solidFill>
                <a:latin typeface="Times New Roman" pitchFamily="18" charset="0"/>
              </a:rPr>
              <a:t>это короткий комический рассказ в стихах</a:t>
            </a:r>
          </a:p>
          <a:p>
            <a:pPr algn="ctr">
              <a:buFont typeface="Arial" charset="0"/>
              <a:buNone/>
            </a:pPr>
            <a:r>
              <a:rPr lang="ru-RU" sz="2800" b="1" smtClean="0">
                <a:solidFill>
                  <a:srgbClr val="002060"/>
                </a:solidFill>
                <a:latin typeface="Times New Roman" pitchFamily="18" charset="0"/>
              </a:rPr>
              <a:t> или прозе с прямым моральным выводом,</a:t>
            </a:r>
          </a:p>
          <a:p>
            <a:pPr algn="ctr">
              <a:buFont typeface="Arial" charset="0"/>
              <a:buNone/>
            </a:pPr>
            <a:r>
              <a:rPr lang="ru-RU" sz="2800" b="1" smtClean="0">
                <a:solidFill>
                  <a:srgbClr val="002060"/>
                </a:solidFill>
                <a:latin typeface="Times New Roman" pitchFamily="18" charset="0"/>
              </a:rPr>
              <a:t>придающим рассказу аллегорический смысл.</a:t>
            </a:r>
          </a:p>
          <a:p>
            <a:pPr algn="ctr">
              <a:buFont typeface="Arial" charset="0"/>
              <a:buNone/>
            </a:pPr>
            <a:r>
              <a:rPr lang="ru-RU" sz="2800" b="1" smtClean="0">
                <a:solidFill>
                  <a:srgbClr val="002060"/>
                </a:solidFill>
                <a:latin typeface="Times New Roman" pitchFamily="18" charset="0"/>
              </a:rPr>
              <a:t>Главные герои: животные, растения, люди.</a:t>
            </a:r>
          </a:p>
          <a:p>
            <a:endParaRPr lang="ru-RU" smtClean="0"/>
          </a:p>
        </p:txBody>
      </p:sp>
      <p:pic>
        <p:nvPicPr>
          <p:cNvPr id="7170" name="Picture 2" descr="C:\Documents and Settings\Ольга\Рабочий стол\картинки\Крылов\31280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214313"/>
            <a:ext cx="2335212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 descr="басн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50" y="357188"/>
            <a:ext cx="2127250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Documents and Settings\Ольга\Рабочий стол\картинки\Крылов\p97982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2250" y="357188"/>
            <a:ext cx="2143125" cy="295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Содержимое 2"/>
          <p:cNvSpPr>
            <a:spLocks noGrp="1"/>
          </p:cNvSpPr>
          <p:nvPr>
            <p:ph idx="1"/>
          </p:nvPr>
        </p:nvSpPr>
        <p:spPr>
          <a:xfrm>
            <a:off x="357188" y="2857500"/>
            <a:ext cx="8229600" cy="3786188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Афоризмы из басен И.А. Крылова уже при его жизни использовались его современниками наряду с пословицами и поговорками.</a:t>
            </a:r>
            <a:r>
              <a:rPr lang="ru-RU" b="1" smtClean="0">
                <a:solidFill>
                  <a:srgbClr val="7030A0"/>
                </a:solidFill>
              </a:rPr>
              <a:t/>
            </a:r>
            <a:br>
              <a:rPr lang="ru-RU" b="1" smtClean="0">
                <a:solidFill>
                  <a:srgbClr val="7030A0"/>
                </a:solidFill>
              </a:rPr>
            </a:br>
            <a:r>
              <a:rPr lang="ru-RU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И.А.Крылов обогатил русский язык, русскую речь крылатыми, остроумными, образными выражениями-сравнениями</a:t>
            </a:r>
          </a:p>
        </p:txBody>
      </p:sp>
      <p:pic>
        <p:nvPicPr>
          <p:cNvPr id="18434" name="Picture 2" descr="C:\Documents and Settings\Ольга\Рабочий стол\картинки\Крылов\krylo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214313"/>
            <a:ext cx="200025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63" y="1357313"/>
            <a:ext cx="8143875" cy="5214937"/>
          </a:xfrm>
        </p:spPr>
        <p:txBody>
          <a:bodyPr/>
          <a:lstStyle/>
          <a:p>
            <a:r>
              <a:rPr lang="ru-RU" sz="28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 вы, друзья, как ни садитесь,</a:t>
            </a:r>
            <a:br>
              <a:rPr lang="ru-RU" sz="28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Все в музыканты не годитесь.</a:t>
            </a:r>
          </a:p>
          <a:p>
            <a:r>
              <a:rPr lang="ru-RU" sz="28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Да только воз и ныне там.           </a:t>
            </a:r>
          </a:p>
          <a:p>
            <a:r>
              <a:rPr lang="ru-RU" sz="28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Как под каждым ей листком</a:t>
            </a:r>
            <a:br>
              <a:rPr lang="ru-RU" sz="28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Был готов и стол, и дом.       </a:t>
            </a:r>
          </a:p>
          <a:p>
            <a:r>
              <a:rPr lang="ru-RU" sz="28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Мартышка к старости слаба глазами стала.</a:t>
            </a:r>
          </a:p>
          <a:p>
            <a:r>
              <a:rPr lang="ru-RU" sz="28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От радости в зобу дыханье сперло.                                                             </a:t>
            </a:r>
          </a:p>
          <a:p>
            <a:r>
              <a:rPr lang="ru-RU" sz="28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Я, совсем без драки,</a:t>
            </a:r>
            <a:br>
              <a:rPr lang="ru-RU" sz="28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Могу попасть в большие забияки.  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357188"/>
            <a:ext cx="8229600" cy="785812"/>
          </a:xfrm>
        </p:spPr>
        <p:txBody>
          <a:bodyPr/>
          <a:lstStyle/>
          <a:p>
            <a:r>
              <a:rPr lang="ru-RU" smtClean="0"/>
              <a:t> </a:t>
            </a:r>
            <a:r>
              <a:rPr lang="ru-RU" b="1" smtClean="0">
                <a:solidFill>
                  <a:srgbClr val="FF0000"/>
                </a:solidFill>
                <a:latin typeface="Monotype Corsiva" pitchFamily="66" charset="0"/>
              </a:rPr>
              <a:t>«Крылатые выражения»</a:t>
            </a:r>
          </a:p>
        </p:txBody>
      </p:sp>
      <p:pic>
        <p:nvPicPr>
          <p:cNvPr id="19459" name="Picture 2" descr="D:\MD\Мои рисунки\boy_works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0" y="4786313"/>
            <a:ext cx="1582738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8000" b="1" smtClean="0">
                <a:solidFill>
                  <a:srgbClr val="C00000"/>
                </a:solidFill>
                <a:latin typeface="Monotype Corsiva" pitchFamily="66" charset="0"/>
              </a:rPr>
              <a:t>Слушаем басни</a:t>
            </a:r>
          </a:p>
        </p:txBody>
      </p:sp>
      <p:pic>
        <p:nvPicPr>
          <p:cNvPr id="8194" name="Picture 2" descr="C:\Documents and Settings\Ольга\Рабочий стол\картинки\Крылов\6949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1571625"/>
            <a:ext cx="1928812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 descr="C:\Documents and Settings\Ольга\Рабочий стол\картинки\Крылов\25131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1500188"/>
            <a:ext cx="1938338" cy="271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 descr="C:\Documents and Settings\Ольга\Рабочий стол\картинки\Крылов\lebed_rak_schuka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63" y="4429125"/>
            <a:ext cx="3071812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 descr="C:\Documents and Settings\Ольга\Рабочий стол\картинки\Крылов\5243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86500" y="1571625"/>
            <a:ext cx="1833563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6" descr="C:\Documents and Settings\Ольга\Рабочий стол\картинки\Крылов\d6ad471ff08908958ef8edf40d5d4a1d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29188" y="4429125"/>
            <a:ext cx="3571875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800"/>
          </a:xfrm>
        </p:spPr>
        <p:txBody>
          <a:bodyPr/>
          <a:lstStyle/>
          <a:p>
            <a:r>
              <a:rPr lang="ru-RU" sz="4800" b="1" smtClean="0">
                <a:solidFill>
                  <a:srgbClr val="FF0000"/>
                </a:solidFill>
                <a:latin typeface="Monotype Corsiva" pitchFamily="66" charset="0"/>
              </a:rPr>
              <a:t>Стрекоза  и  Муравей</a:t>
            </a:r>
          </a:p>
        </p:txBody>
      </p:sp>
      <p:pic>
        <p:nvPicPr>
          <p:cNvPr id="21506" name="Picture 3" descr="C:\Documents and Settings\Ольга\Рабочий стол\картинки\Крылов\198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5" y="1143000"/>
            <a:ext cx="2714625" cy="328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4" descr="C:\Documents and Settings\Ольга\Рабочий стол\картинки\Крылов\d6ad471ff08908958ef8edf40d5d4a1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57438" y="4572000"/>
            <a:ext cx="4457700" cy="205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3" descr="C:\Documents and Settings\Ольга\Рабочий стол\картинки\Крылов\1220130510_output_000006.gif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29125" y="1143000"/>
            <a:ext cx="4249738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Стрекоза и Муравей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-928688" y="21431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7957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ru-RU" b="1" smtClean="0">
                <a:solidFill>
                  <a:srgbClr val="FF0000"/>
                </a:solidFill>
                <a:latin typeface="Monotype Corsiva" pitchFamily="66" charset="0"/>
              </a:rPr>
              <a:t>Лебедь, Щука и Рак</a:t>
            </a:r>
          </a:p>
        </p:txBody>
      </p:sp>
      <p:pic>
        <p:nvPicPr>
          <p:cNvPr id="22530" name="Picture 2" descr="C:\Documents and Settings\Ольга\Рабочий стол\картинки\Крылов\lrs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3" y="1285875"/>
            <a:ext cx="3714750" cy="276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2" descr="C:\Documents and Settings\Ольга\Рабочий стол\картинки\Крылов\3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85938" y="4286250"/>
            <a:ext cx="5572125" cy="239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3" descr="C:\Documents and Settings\Ольга\Рабочий стол\картинки\Крылов\resize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50" y="1285875"/>
            <a:ext cx="3706813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Лебедь, Щука и Рак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-785813" y="2857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12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533</TotalTime>
  <Words>515</Words>
  <Application>Microsoft Office PowerPoint</Application>
  <PresentationFormat>Экран (4:3)</PresentationFormat>
  <Paragraphs>105</Paragraphs>
  <Slides>19</Slides>
  <Notes>1</Notes>
  <HiddenSlides>0</HiddenSlides>
  <MMClips>6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Иван Андреевич Крылов</vt:lpstr>
      <vt:lpstr>Презентация PowerPoint</vt:lpstr>
      <vt:lpstr>В Санкт-Петербурге сооружен памятник Крылову. На каждой стороне высокого постамента, на котором разместился памятник, – барельефные изображения персонажей наиболее известных басен Крылова. Памятник был сооружен на деньги, которые собрали по всей России</vt:lpstr>
      <vt:lpstr>Презентация PowerPoint</vt:lpstr>
      <vt:lpstr>Презентация PowerPoint</vt:lpstr>
      <vt:lpstr> «Крылатые выражения»</vt:lpstr>
      <vt:lpstr>Слушаем басни</vt:lpstr>
      <vt:lpstr>Стрекоза  и  Муравей</vt:lpstr>
      <vt:lpstr>Лебедь, Щука и Рак</vt:lpstr>
      <vt:lpstr>Ворона и Лисица</vt:lpstr>
      <vt:lpstr>Квартет</vt:lpstr>
      <vt:lpstr>Слон и Моська</vt:lpstr>
      <vt:lpstr>Мартышка и очки</vt:lpstr>
      <vt:lpstr>Отгадываем и раскрашиваем </vt:lpstr>
      <vt:lpstr> Отгадываем и раскрашиваем </vt:lpstr>
      <vt:lpstr>Отгадываем и раскрашиваем</vt:lpstr>
      <vt:lpstr>Из какой басни фраза?</vt:lpstr>
      <vt:lpstr>Разгадай кроссворд.</vt:lpstr>
      <vt:lpstr>Презентация PowerPoint</vt:lpstr>
    </vt:vector>
  </TitlesOfParts>
  <Company>Дом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Иван Андреевич Крылов</dc:title>
  <dc:creator>Ольга</dc:creator>
  <cp:lastModifiedBy>Исковских Елена Ивановна</cp:lastModifiedBy>
  <cp:revision>58</cp:revision>
  <dcterms:created xsi:type="dcterms:W3CDTF">2009-07-29T09:35:58Z</dcterms:created>
  <dcterms:modified xsi:type="dcterms:W3CDTF">2014-03-13T05:54:20Z</dcterms:modified>
</cp:coreProperties>
</file>