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92" r:id="rId3"/>
    <p:sldId id="293" r:id="rId4"/>
    <p:sldId id="258" r:id="rId5"/>
    <p:sldId id="294" r:id="rId6"/>
    <p:sldId id="298" r:id="rId7"/>
    <p:sldId id="297" r:id="rId8"/>
    <p:sldId id="299" r:id="rId9"/>
    <p:sldId id="300" r:id="rId10"/>
    <p:sldId id="296" r:id="rId11"/>
    <p:sldId id="301" r:id="rId12"/>
    <p:sldId id="302" r:id="rId13"/>
    <p:sldId id="295" r:id="rId14"/>
    <p:sldId id="303" r:id="rId15"/>
    <p:sldId id="304" r:id="rId16"/>
    <p:sldId id="291" r:id="rId17"/>
    <p:sldId id="305" r:id="rId18"/>
    <p:sldId id="306" r:id="rId19"/>
    <p:sldId id="290" r:id="rId20"/>
    <p:sldId id="307" r:id="rId21"/>
    <p:sldId id="308" r:id="rId22"/>
    <p:sldId id="289" r:id="rId23"/>
    <p:sldId id="288" r:id="rId24"/>
    <p:sldId id="287" r:id="rId25"/>
    <p:sldId id="286" r:id="rId26"/>
    <p:sldId id="320" r:id="rId27"/>
    <p:sldId id="319" r:id="rId28"/>
    <p:sldId id="318" r:id="rId29"/>
    <p:sldId id="316" r:id="rId30"/>
    <p:sldId id="315" r:id="rId31"/>
    <p:sldId id="314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CC0000"/>
    <a:srgbClr val="33CC33"/>
    <a:srgbClr val="FF9900"/>
    <a:srgbClr val="FFFF00"/>
    <a:srgbClr val="66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75" autoAdjust="0"/>
    <p:restoredTop sz="94660"/>
  </p:normalViewPr>
  <p:slideViewPr>
    <p:cSldViewPr>
      <p:cViewPr varScale="1">
        <p:scale>
          <a:sx n="103" d="100"/>
          <a:sy n="103" d="100"/>
        </p:scale>
        <p:origin x="-21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EE4A6-B4BC-4E40-8137-7C23B7469009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84E46-1679-42B5-9CED-EAC0EF2AB5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D4307C-BE16-4F45-B903-2ADFC98047CF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8F58-4A69-4EFD-A5FE-3BF539FB3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C8743-312C-42CA-BED0-B98F49F84075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2791-1EF0-43EE-9A07-B9980A894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063C8-3735-4225-AC57-5D712CB8A2A6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621E6-127E-4CD1-9D4F-601813DC9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F77A-8629-4058-B0E2-83DAB8E1EC42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17D23-D74D-45F6-87BA-32E5A18D2D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A9B72E-A67D-4B51-BFA2-958F170C7632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D15BC-FA3F-432F-BAFD-0814D5FF0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9F1D10-7C3A-4677-B38D-42C44F0FC807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943420-9350-45F1-9A54-6B4265036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BC81C-02C4-4653-8073-B847330E5103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344E6-6790-4E04-B011-0DB2E13F11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265FA-CB48-4516-A24E-86B4E660D4DB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140AE-DA89-41A3-B6FC-6B3633D770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D907F9-3F1B-4733-AE7E-378322B0DA3E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D5A86-40A8-4650-AE1F-2BFD049DAD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B1A5E-F4A5-445B-8F9A-170C34208ECF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BB281-967D-41AE-A5A6-BFAFF533D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20F59-253A-4EEA-92B3-6107C8A9D44B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F61A4-A56A-4495-BC1F-E538F43E1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BF1EBF-D11C-4978-99D5-F2FD31E6A4BA}" type="datetimeFigureOut">
              <a:rPr lang="ru-RU"/>
              <a:pPr>
                <a:defRPr/>
              </a:pPr>
              <a:t>14.11.2015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ED7ACE-6DAB-4FB7-B674-7BA4DD016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5363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4"/>
          <p:cNvSpPr txBox="1">
            <a:spLocks noChangeArrowheads="1"/>
          </p:cNvSpPr>
          <p:nvPr/>
        </p:nvSpPr>
        <p:spPr bwMode="auto">
          <a:xfrm>
            <a:off x="1357313" y="857250"/>
            <a:ext cx="53578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latin typeface="Calibri"/>
              </a:rPr>
              <a:t>    </a:t>
            </a:r>
            <a:endParaRPr lang="ru-RU" sz="8000">
              <a:solidFill>
                <a:srgbClr val="4F6228"/>
              </a:solidFill>
              <a:latin typeface="Calibri"/>
            </a:endParaRPr>
          </a:p>
        </p:txBody>
      </p:sp>
      <p:sp>
        <p:nvSpPr>
          <p:cNvPr id="15365" name="TextBox 6"/>
          <p:cNvSpPr txBox="1">
            <a:spLocks noChangeArrowheads="1"/>
          </p:cNvSpPr>
          <p:nvPr/>
        </p:nvSpPr>
        <p:spPr bwMode="auto">
          <a:xfrm>
            <a:off x="1928813" y="3714750"/>
            <a:ext cx="7215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400">
                <a:latin typeface="Calibri"/>
              </a:rPr>
              <a:t>                    </a:t>
            </a:r>
          </a:p>
        </p:txBody>
      </p:sp>
      <p:sp>
        <p:nvSpPr>
          <p:cNvPr id="15366" name="WordArt 7" descr="00163"/>
          <p:cNvSpPr>
            <a:spLocks noChangeArrowheads="1" noChangeShapeType="1" noTextEdit="1"/>
          </p:cNvSpPr>
          <p:nvPr/>
        </p:nvSpPr>
        <p:spPr bwMode="auto">
          <a:xfrm rot="459252">
            <a:off x="3851275" y="-171450"/>
            <a:ext cx="4775200" cy="30241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Войди в лес</a:t>
            </a:r>
          </a:p>
          <a:p>
            <a:pPr algn="ctr"/>
            <a:r>
              <a:rPr lang="ru-RU" sz="36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другом</a:t>
            </a:r>
          </a:p>
        </p:txBody>
      </p:sp>
      <p:sp>
        <p:nvSpPr>
          <p:cNvPr id="15367" name="WordArt 8" descr="ajrkejpakrrmwtxfckjvt"/>
          <p:cNvSpPr>
            <a:spLocks noChangeArrowheads="1" noChangeShapeType="1" noTextEdit="1"/>
          </p:cNvSpPr>
          <p:nvPr/>
        </p:nvSpPr>
        <p:spPr bwMode="auto">
          <a:xfrm>
            <a:off x="0" y="3213100"/>
            <a:ext cx="9144000" cy="3159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384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или</a:t>
            </a:r>
          </a:p>
          <a:p>
            <a:pPr algn="ctr"/>
            <a:r>
              <a:rPr lang="ru-RU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blipFill dpi="0" rotWithShape="1">
                  <a:blip r:embed="rId4"/>
                  <a:srcRect/>
                  <a:stretch>
                    <a:fillRect/>
                  </a:stretch>
                </a:blip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За здоровьем в природу</a:t>
            </a:r>
          </a:p>
        </p:txBody>
      </p:sp>
      <p:pic>
        <p:nvPicPr>
          <p:cNvPr id="15368" name="Picture 9" descr="12767607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04813"/>
            <a:ext cx="29448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WordArt 7" descr="00163"/>
          <p:cNvSpPr>
            <a:spLocks noChangeArrowheads="1" noChangeShapeType="1" noTextEdit="1"/>
          </p:cNvSpPr>
          <p:nvPr/>
        </p:nvSpPr>
        <p:spPr bwMode="auto">
          <a:xfrm rot="459252">
            <a:off x="3851275" y="-171450"/>
            <a:ext cx="4775200" cy="30241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Войди в лес</a:t>
            </a:r>
          </a:p>
          <a:p>
            <a:pPr algn="ctr"/>
            <a:r>
              <a:rPr lang="ru-RU" sz="3600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другом</a:t>
            </a:r>
          </a:p>
        </p:txBody>
      </p:sp>
      <p:pic>
        <p:nvPicPr>
          <p:cNvPr id="15370" name="Picture 9" descr="1276760708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825" y="404813"/>
            <a:ext cx="2944813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5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4" name="Picture 4" descr="74675741_krapiva_chay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88913"/>
            <a:ext cx="4897438" cy="3640137"/>
          </a:xfrm>
        </p:spPr>
      </p:pic>
      <p:pic>
        <p:nvPicPr>
          <p:cNvPr id="25607" name="Picture 7" descr="1267215398_1242731559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203575" y="3357563"/>
            <a:ext cx="5761038" cy="33115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4035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4036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6629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6630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4039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4040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4041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6634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6635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6636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611188" y="1412875"/>
            <a:ext cx="7705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400" b="1">
              <a:solidFill>
                <a:srgbClr val="FFFF00"/>
              </a:solidFill>
            </a:endParaRPr>
          </a:p>
        </p:txBody>
      </p:sp>
      <p:sp>
        <p:nvSpPr>
          <p:cNvPr id="44046" name="WordArt 14"/>
          <p:cNvSpPr>
            <a:spLocks noChangeArrowheads="1" noChangeShapeType="1" noTextEdit="1"/>
          </p:cNvSpPr>
          <p:nvPr/>
        </p:nvSpPr>
        <p:spPr bwMode="auto">
          <a:xfrm>
            <a:off x="1403350" y="692150"/>
            <a:ext cx="6337300" cy="5113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Где - то в чаще дремучей,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За оградой колючей,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У заветного местечка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Есть волшебная аптечка: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Там красные таблетки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Развешаны на ветке.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rAng="0" ptsTypes="aaaaaA">
                                      <p:cBhvr>
                                        <p:cTn id="8" dur="5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44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440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  <p:bldP spid="44035" grpId="0" animBg="1"/>
      <p:bldP spid="44036" grpId="0" animBg="1"/>
      <p:bldP spid="44039" grpId="0" animBg="1"/>
      <p:bldP spid="44040" grpId="0" animBg="1"/>
      <p:bldP spid="44041" grpId="0" animBg="1"/>
      <p:bldP spid="44045" grpId="0"/>
      <p:bldP spid="440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 descr="78(2)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902450"/>
          </a:xfrm>
        </p:spPr>
      </p:pic>
      <p:sp>
        <p:nvSpPr>
          <p:cNvPr id="27650" name="AutoShape 3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A46200">
                  <a:alpha val="10001"/>
                </a:srgbClr>
              </a:gs>
              <a:gs pos="100000">
                <a:srgbClr val="F2A100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0" name="WordArt 4"/>
          <p:cNvSpPr>
            <a:spLocks noChangeArrowheads="1" noChangeShapeType="1" noTextEdit="1"/>
          </p:cNvSpPr>
          <p:nvPr/>
        </p:nvSpPr>
        <p:spPr bwMode="auto">
          <a:xfrm>
            <a:off x="466725" y="5373688"/>
            <a:ext cx="5184775" cy="12239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Шиповник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297fda60f49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66688"/>
            <a:ext cx="8713787" cy="6502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9155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9156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9701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9159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9160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9161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9706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9707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9708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9165" name="WordArt 13"/>
          <p:cNvSpPr>
            <a:spLocks noChangeArrowheads="1" noChangeShapeType="1" noTextEdit="1"/>
          </p:cNvSpPr>
          <p:nvPr/>
        </p:nvSpPr>
        <p:spPr bwMode="auto">
          <a:xfrm>
            <a:off x="755650" y="476250"/>
            <a:ext cx="7704138" cy="5761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Золотой цветочек,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Листья изумрудные,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 одной стороны нежные,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 с другой чуть грубые.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Что это за растение?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Скажите поскорее!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ptsTypes="aaaaaA">
                                      <p:cBhvr>
                                        <p:cTn id="8" dur="50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animBg="1"/>
      <p:bldP spid="49155" grpId="0" animBg="1"/>
      <p:bldP spid="49156" grpId="0" animBg="1"/>
      <p:bldP spid="49159" grpId="0" animBg="1"/>
      <p:bldP spid="49160" grpId="0" animBg="1"/>
      <p:bldP spid="49161" grpId="0" animBg="1"/>
      <p:bldP spid="4916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30723" name="Picture 4" descr="matima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AutoShape 5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FE0055">
                  <a:alpha val="10001"/>
                </a:srgbClr>
              </a:gs>
              <a:gs pos="100000">
                <a:srgbClr val="FF81B4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182" name="WordArt 6"/>
          <p:cNvSpPr>
            <a:spLocks noChangeArrowheads="1" noChangeShapeType="1" noTextEdit="1"/>
          </p:cNvSpPr>
          <p:nvPr/>
        </p:nvSpPr>
        <p:spPr bwMode="auto">
          <a:xfrm>
            <a:off x="466725" y="5229225"/>
            <a:ext cx="6337300" cy="14398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Мать-и-мачеха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4" descr="coltsfoot-300x21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765175"/>
            <a:ext cx="7272337" cy="5257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0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3251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3252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2773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2774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3255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3256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3257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2778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2779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2780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395288" y="549275"/>
            <a:ext cx="77057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4400" b="1">
              <a:solidFill>
                <a:srgbClr val="FFFF00"/>
              </a:solidFill>
            </a:endParaRPr>
          </a:p>
        </p:txBody>
      </p:sp>
      <p:sp>
        <p:nvSpPr>
          <p:cNvPr id="53267" name="WordArt 19"/>
          <p:cNvSpPr>
            <a:spLocks noChangeArrowheads="1" noChangeShapeType="1" noTextEdit="1"/>
          </p:cNvSpPr>
          <p:nvPr/>
        </p:nvSpPr>
        <p:spPr bwMode="auto">
          <a:xfrm>
            <a:off x="1476375" y="765175"/>
            <a:ext cx="6264275" cy="5040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Листик с глянцем,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Ягодки с румянцем,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 сами кусточки -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Не выше кочки.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rAng="0" ptsTypes="aaaaaA">
                                      <p:cBhvr>
                                        <p:cTn id="8" dur="50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2" grpId="0" animBg="1"/>
      <p:bldP spid="53255" grpId="0" animBg="1"/>
      <p:bldP spid="53256" grpId="0" animBg="1"/>
      <p:bldP spid="53257" grpId="0" animBg="1"/>
      <p:bldP spid="53262" grpId="0"/>
      <p:bldP spid="5326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8" descr="80961972_img361_1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9588"/>
          </a:xfrm>
        </p:spPr>
      </p:pic>
      <p:sp>
        <p:nvSpPr>
          <p:cNvPr id="33794" name="AutoShape 5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0066FF">
                  <a:alpha val="10001"/>
                </a:srgbClr>
              </a:gs>
              <a:gs pos="100000">
                <a:srgbClr val="33CCFF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4278" name="WordArt 6"/>
          <p:cNvSpPr>
            <a:spLocks noChangeArrowheads="1" noChangeShapeType="1" noTextEdit="1"/>
          </p:cNvSpPr>
          <p:nvPr/>
        </p:nvSpPr>
        <p:spPr bwMode="auto">
          <a:xfrm>
            <a:off x="466725" y="5300663"/>
            <a:ext cx="4897438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Брусника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4" descr="0_570fe_62f35c53_L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87450" y="274638"/>
            <a:ext cx="6769100" cy="61785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1747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1751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1752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1753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7419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17420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1757" name="WordArt 13"/>
          <p:cNvSpPr>
            <a:spLocks noChangeArrowheads="1" noChangeShapeType="1" noTextEdit="1"/>
          </p:cNvSpPr>
          <p:nvPr/>
        </p:nvSpPr>
        <p:spPr bwMode="auto">
          <a:xfrm>
            <a:off x="2051050" y="1700213"/>
            <a:ext cx="5400675" cy="3095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Стоит в лесу кудряшка-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Белая рубашка,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 середине золотая,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Кто она такая?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ptsTypes="aaaaaA">
                                      <p:cBhvr>
                                        <p:cTn id="8" dur="5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  <p:bldP spid="31747" grpId="0" animBg="1"/>
      <p:bldP spid="31748" grpId="0" animBg="1"/>
      <p:bldP spid="31751" grpId="0" animBg="1"/>
      <p:bldP spid="31752" grpId="0" animBg="1"/>
      <p:bldP spid="31753" grpId="0" animBg="1"/>
      <p:bldP spid="317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7348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5845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5846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7351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7352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7353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5850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5851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5852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611188" y="836613"/>
            <a:ext cx="7705725" cy="5113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Белый щит на тысяче листьев,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Расту на бугре,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Помогу в беде.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ptsTypes="aaaaaA">
                                      <p:cBhvr>
                                        <p:cTn id="8" dur="50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573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573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573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 animBg="1"/>
      <p:bldP spid="57347" grpId="0" animBg="1"/>
      <p:bldP spid="57348" grpId="0" animBg="1"/>
      <p:bldP spid="57351" grpId="0" animBg="1"/>
      <p:bldP spid="57352" grpId="0" animBg="1"/>
      <p:bldP spid="57353" grpId="0" animBg="1"/>
      <p:bldP spid="573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4" descr="Tisachelistnik115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AutoShape 5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800080">
                  <a:alpha val="10001"/>
                </a:srgbClr>
              </a:gs>
              <a:gs pos="100000">
                <a:srgbClr val="9966FF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4" name="WordArt 6"/>
          <p:cNvSpPr>
            <a:spLocks noChangeArrowheads="1" noChangeShapeType="1" noTextEdit="1"/>
          </p:cNvSpPr>
          <p:nvPr/>
        </p:nvSpPr>
        <p:spPr bwMode="auto">
          <a:xfrm>
            <a:off x="323850" y="5373688"/>
            <a:ext cx="58324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Тысячелистник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6" descr="chay-iz-tisyachalistnika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823913"/>
            <a:ext cx="5616575" cy="54006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3"/>
          <p:cNvSpPr>
            <a:spLocks noGrp="1"/>
          </p:cNvSpPr>
          <p:nvPr>
            <p:ph type="ctrTitle" idx="4294967295"/>
          </p:nvPr>
        </p:nvSpPr>
        <p:spPr>
          <a:xfrm>
            <a:off x="0" y="188913"/>
            <a:ext cx="9144000" cy="6119812"/>
          </a:xfrm>
        </p:spPr>
        <p:txBody>
          <a:bodyPr/>
          <a:lstStyle/>
          <a:p>
            <a:pPr>
              <a:lnSpc>
                <a:spcPct val="150000"/>
              </a:lnSpc>
            </a:pPr>
            <a:endParaRPr lang="ru-RU" smtClean="0"/>
          </a:p>
        </p:txBody>
      </p:sp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611188" y="836613"/>
            <a:ext cx="7705725" cy="5113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Викторина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"Лечебные свойства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лекарственных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растений"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395288" y="260350"/>
            <a:ext cx="8229600" cy="1785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Какое растение используют </a:t>
            </a:r>
          </a:p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для укрепления и роста волос?</a:t>
            </a:r>
          </a:p>
        </p:txBody>
      </p:sp>
      <p:pic>
        <p:nvPicPr>
          <p:cNvPr id="39944" name="Picture 8" descr="79ba51e7b35a0731c88d84c3d9ea8299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2205038"/>
            <a:ext cx="6553200" cy="44577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457200" y="188913"/>
            <a:ext cx="822960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Какое растение помогает </a:t>
            </a:r>
          </a:p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при высокой температуре?</a:t>
            </a:r>
          </a:p>
        </p:txBody>
      </p:sp>
      <p:pic>
        <p:nvPicPr>
          <p:cNvPr id="40966" name="Picture 6" descr="0806661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4213" y="1933575"/>
            <a:ext cx="7416800" cy="48450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    Какое растение</a:t>
            </a:r>
          </a:p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помогает при кашле?</a:t>
            </a:r>
          </a:p>
        </p:txBody>
      </p:sp>
      <p:pic>
        <p:nvPicPr>
          <p:cNvPr id="62470" name="Picture 6" descr="x_7cbfc06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042988" y="1600200"/>
            <a:ext cx="7129462" cy="50958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Какое растение быстро заживляет раны?</a:t>
            </a:r>
          </a:p>
        </p:txBody>
      </p:sp>
      <p:pic>
        <p:nvPicPr>
          <p:cNvPr id="61446" name="Picture 6" descr="879499_2299nothumb500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187450" y="1628775"/>
            <a:ext cx="6840538" cy="49609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7" name="WordArt 13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    Из плодов этого растения </a:t>
            </a:r>
          </a:p>
          <a:p>
            <a:r>
              <a:rPr lang="ru-RU" sz="3600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CC0000"/>
                    </a:gs>
                    <a:gs pos="100000">
                      <a:srgbClr val="5E0000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можно заварить полезный чай.</a:t>
            </a:r>
          </a:p>
        </p:txBody>
      </p:sp>
      <p:pic>
        <p:nvPicPr>
          <p:cNvPr id="60422" name="Picture 6" descr="99914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1652588"/>
            <a:ext cx="8496300" cy="50260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8800" b="1" smtClean="0">
                <a:solidFill>
                  <a:srgbClr val="FFFF00"/>
                </a:solidFill>
              </a:rPr>
              <a:t>ТРАВНИКИ</a:t>
            </a:r>
          </a:p>
        </p:txBody>
      </p:sp>
      <p:pic>
        <p:nvPicPr>
          <p:cNvPr id="55299" name="Picture 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600200"/>
            <a:ext cx="4038600" cy="4525963"/>
          </a:xfrm>
        </p:spPr>
      </p:pic>
      <p:pic>
        <p:nvPicPr>
          <p:cNvPr id="55300" name="Picture 7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648200" y="1600200"/>
            <a:ext cx="4038600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18435" name="Picture 4" descr="0_2706_f9a787e9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AutoShape 5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00CC00">
                  <a:alpha val="10001"/>
                </a:srgbClr>
              </a:gs>
              <a:gs pos="100000">
                <a:srgbClr val="00FF99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2774" name="WordArt 6"/>
          <p:cNvSpPr>
            <a:spLocks noChangeArrowheads="1" noChangeShapeType="1" noTextEdit="1"/>
          </p:cNvSpPr>
          <p:nvPr/>
        </p:nvSpPr>
        <p:spPr bwMode="auto">
          <a:xfrm>
            <a:off x="466725" y="5300663"/>
            <a:ext cx="4105275" cy="12969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Ромашка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b="1" u="sng" smtClean="0">
                <a:solidFill>
                  <a:srgbClr val="FFFF00"/>
                </a:solidFill>
              </a:rPr>
              <a:t>Правила сбора лекарственных растений</a:t>
            </a:r>
          </a:p>
        </p:txBody>
      </p:sp>
      <p:sp>
        <p:nvSpPr>
          <p:cNvPr id="56324" name="Rectangle 4"/>
          <p:cNvSpPr>
            <a:spLocks noGrp="1"/>
          </p:cNvSpPr>
          <p:nvPr>
            <p:ph type="body" idx="4294967295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r>
              <a:rPr lang="ru-RU" sz="2800" b="1" smtClean="0">
                <a:solidFill>
                  <a:srgbClr val="FF9900"/>
                </a:solidFill>
              </a:rPr>
              <a:t>Собирать лекарственные растения нужно дальше от железных и авто дорог</a:t>
            </a:r>
          </a:p>
          <a:p>
            <a:r>
              <a:rPr lang="ru-RU" sz="2800" b="1" smtClean="0">
                <a:solidFill>
                  <a:srgbClr val="008000"/>
                </a:solidFill>
              </a:rPr>
              <a:t>Придерживаться оптимальных сроков заготовки</a:t>
            </a:r>
            <a:r>
              <a:rPr lang="ru-RU" sz="2800" smtClean="0">
                <a:solidFill>
                  <a:srgbClr val="008000"/>
                </a:solidFill>
              </a:rPr>
              <a:t> </a:t>
            </a:r>
            <a:endParaRPr lang="ru-RU" sz="2800" b="1" smtClean="0">
              <a:solidFill>
                <a:srgbClr val="008000"/>
              </a:solidFill>
            </a:endParaRPr>
          </a:p>
          <a:p>
            <a:pPr>
              <a:buFont typeface="Arial" charset="0"/>
              <a:buNone/>
            </a:pPr>
            <a:endParaRPr lang="ru-RU" sz="900" b="1" smtClean="0">
              <a:solidFill>
                <a:srgbClr val="008000"/>
              </a:solidFill>
            </a:endParaRPr>
          </a:p>
          <a:p>
            <a:r>
              <a:rPr lang="ru-RU" sz="2800" b="1" smtClean="0">
                <a:solidFill>
                  <a:srgbClr val="CC0000"/>
                </a:solidFill>
              </a:rPr>
              <a:t>Собирать лекарственные растения можно только в тех местах, где их много</a:t>
            </a:r>
          </a:p>
          <a:p>
            <a:pPr>
              <a:buFont typeface="Arial" charset="0"/>
              <a:buNone/>
            </a:pPr>
            <a:endParaRPr lang="ru-RU" sz="900" b="1" smtClean="0">
              <a:solidFill>
                <a:srgbClr val="CC0000"/>
              </a:solidFill>
            </a:endParaRPr>
          </a:p>
          <a:p>
            <a:r>
              <a:rPr lang="ru-RU" sz="2800" b="1" smtClean="0">
                <a:solidFill>
                  <a:schemeClr val="hlink"/>
                </a:solidFill>
              </a:rPr>
              <a:t>Часть растений нужно обязательно оставлять неприкосновенными, чтобы сохранить их на будущее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6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63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6" name="WordArt 3"/>
          <p:cNvSpPr>
            <a:spLocks noChangeArrowheads="1" noChangeShapeType="1" noTextEdit="1"/>
          </p:cNvSpPr>
          <p:nvPr/>
        </p:nvSpPr>
        <p:spPr bwMode="auto">
          <a:xfrm>
            <a:off x="323850" y="3357563"/>
            <a:ext cx="8497888" cy="256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Будьте здоровы!</a:t>
            </a:r>
          </a:p>
        </p:txBody>
      </p:sp>
      <p:pic>
        <p:nvPicPr>
          <p:cNvPr id="57347" name="Picture 9" descr="127676070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2138" y="188913"/>
            <a:ext cx="2944812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camomilla-tazza-copia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62000" y="781050"/>
            <a:ext cx="7620000" cy="48387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4819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4820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0485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0486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4823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4824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4825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0490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0491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0492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395288" y="260350"/>
            <a:ext cx="8424862" cy="527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9900"/>
                </a:solidFill>
                <a:latin typeface="Arial Black" pitchFamily="34" charset="0"/>
              </a:rPr>
              <a:t>Тонкий стебель у дорожки,</a:t>
            </a:r>
          </a:p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9900"/>
                </a:solidFill>
                <a:latin typeface="Arial Black" pitchFamily="34" charset="0"/>
              </a:rPr>
              <a:t>На конце его сережки.</a:t>
            </a:r>
          </a:p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9900"/>
                </a:solidFill>
                <a:latin typeface="Arial Black" pitchFamily="34" charset="0"/>
              </a:rPr>
              <a:t>На земле лежат листки – </a:t>
            </a:r>
          </a:p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9900"/>
                </a:solidFill>
                <a:latin typeface="Arial Black" pitchFamily="34" charset="0"/>
              </a:rPr>
              <a:t>Маленькие лопушки.</a:t>
            </a:r>
          </a:p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9900"/>
                </a:solidFill>
                <a:latin typeface="Arial Black" pitchFamily="34" charset="0"/>
              </a:rPr>
              <a:t>Нам он – как хороший друг,</a:t>
            </a:r>
          </a:p>
          <a:p>
            <a:pPr algn="ctr">
              <a:spcBef>
                <a:spcPct val="50000"/>
              </a:spcBef>
            </a:pPr>
            <a:r>
              <a:rPr lang="ru-RU" sz="4000" b="1">
                <a:solidFill>
                  <a:srgbClr val="FF9900"/>
                </a:solidFill>
                <a:latin typeface="Arial Black" pitchFamily="34" charset="0"/>
              </a:rPr>
              <a:t>Лечит ранки ног и рук.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rAng="0" ptsTypes="aaaaaA">
                                      <p:cBhvr>
                                        <p:cTn id="8" dur="5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  <p:bldP spid="34820" grpId="0" animBg="1"/>
      <p:bldP spid="34823" grpId="0" animBg="1"/>
      <p:bldP spid="34824" grpId="0" animBg="1"/>
      <p:bldP spid="34825" grpId="0" animBg="1"/>
      <p:bldP spid="348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doctor_ruban_004-300x2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AutoShape 3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A46200">
                  <a:alpha val="10001"/>
                </a:srgbClr>
              </a:gs>
              <a:gs pos="100000">
                <a:srgbClr val="F2A100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8916" name="WordArt 4"/>
          <p:cNvSpPr>
            <a:spLocks noChangeArrowheads="1" noChangeShapeType="1" noTextEdit="1"/>
          </p:cNvSpPr>
          <p:nvPr/>
        </p:nvSpPr>
        <p:spPr bwMode="auto">
          <a:xfrm>
            <a:off x="466725" y="5373688"/>
            <a:ext cx="49688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Подорожник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131038155078416500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247650"/>
            <a:ext cx="6265862" cy="62658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user\Рабочий стол\фоны\bv10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0963" name="WordArt 3"/>
          <p:cNvSpPr>
            <a:spLocks noChangeArrowheads="1" noChangeShapeType="1" noTextEdit="1"/>
          </p:cNvSpPr>
          <p:nvPr/>
        </p:nvSpPr>
        <p:spPr bwMode="auto">
          <a:xfrm>
            <a:off x="6084888" y="58769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0964" name="WordArt 4"/>
          <p:cNvSpPr>
            <a:spLocks noChangeArrowheads="1" noChangeShapeType="1" noTextEdit="1"/>
          </p:cNvSpPr>
          <p:nvPr/>
        </p:nvSpPr>
        <p:spPr bwMode="auto">
          <a:xfrm>
            <a:off x="3779838" y="2349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3557" name="WordArt 5"/>
          <p:cNvSpPr>
            <a:spLocks noChangeArrowheads="1" noChangeShapeType="1" noTextEdit="1"/>
          </p:cNvSpPr>
          <p:nvPr/>
        </p:nvSpPr>
        <p:spPr bwMode="auto">
          <a:xfrm>
            <a:off x="1042988" y="63341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2268538" y="45085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0967" name="WordArt 7"/>
          <p:cNvSpPr>
            <a:spLocks noChangeArrowheads="1" noChangeShapeType="1" noTextEdit="1"/>
          </p:cNvSpPr>
          <p:nvPr/>
        </p:nvSpPr>
        <p:spPr bwMode="auto">
          <a:xfrm>
            <a:off x="0" y="472440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0968" name="WordArt 8"/>
          <p:cNvSpPr>
            <a:spLocks noChangeArrowheads="1" noChangeShapeType="1" noTextEdit="1"/>
          </p:cNvSpPr>
          <p:nvPr/>
        </p:nvSpPr>
        <p:spPr bwMode="auto">
          <a:xfrm>
            <a:off x="3851275" y="26035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0969" name="WordArt 9"/>
          <p:cNvSpPr>
            <a:spLocks noChangeArrowheads="1" noChangeShapeType="1" noTextEdit="1"/>
          </p:cNvSpPr>
          <p:nvPr/>
        </p:nvSpPr>
        <p:spPr bwMode="auto">
          <a:xfrm>
            <a:off x="7235825" y="270827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3562" name="WordArt 10"/>
          <p:cNvSpPr>
            <a:spLocks noChangeArrowheads="1" noChangeShapeType="1" noTextEdit="1"/>
          </p:cNvSpPr>
          <p:nvPr/>
        </p:nvSpPr>
        <p:spPr bwMode="auto">
          <a:xfrm>
            <a:off x="7235825" y="5229225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3563" name="WordArt 11"/>
          <p:cNvSpPr>
            <a:spLocks noChangeArrowheads="1" noChangeShapeType="1" noTextEdit="1"/>
          </p:cNvSpPr>
          <p:nvPr/>
        </p:nvSpPr>
        <p:spPr bwMode="auto">
          <a:xfrm>
            <a:off x="5003800" y="1268413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23564" name="WordArt 12"/>
          <p:cNvSpPr>
            <a:spLocks noChangeArrowheads="1" noChangeShapeType="1" noTextEdit="1"/>
          </p:cNvSpPr>
          <p:nvPr/>
        </p:nvSpPr>
        <p:spPr bwMode="auto">
          <a:xfrm>
            <a:off x="8886825" y="0"/>
            <a:ext cx="2571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sp>
        <p:nvSpPr>
          <p:cNvPr id="40973" name="WordArt 13"/>
          <p:cNvSpPr>
            <a:spLocks noChangeArrowheads="1" noChangeShapeType="1" noTextEdit="1"/>
          </p:cNvSpPr>
          <p:nvPr/>
        </p:nvSpPr>
        <p:spPr bwMode="auto">
          <a:xfrm>
            <a:off x="2051050" y="1341438"/>
            <a:ext cx="5400675" cy="4248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Только тронь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Отдернешь ладонь: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Обжигает трава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Как огонь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E-6 -2.18678E-6 C -0.03334 0.0222 -0.06667 0.04439 -0.02448 0.07698 C 0.01772 0.10957 0.24845 0.11304 0.25331 0.19533 C 0.25817 0.2774 -0.08959 0.52705 0.00452 0.5712 C 0.09862 0.61512 0.70261 0.54023 0.81772 0.45863 C 0.93282 0.3768 0.75331 0.10611 0.69549 0.07999 " pathEditMode="relative" ptsTypes="aaaaaA">
                                      <p:cBhvr>
                                        <p:cTn id="6" dur="5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9 0.06588 C -0.13229 0.10379 -0.26909 0.14193 -0.33541 0.17545 C -0.40156 0.20897 -0.39149 0.2055 -0.39305 0.26722 C -0.39461 0.32871 -0.45416 0.47735 -0.34409 0.54531 C -0.23402 0.61327 0.24792 0.63246 0.26702 0.67545 C 0.28594 0.71845 -0.16111 0.76769 -0.23073 0.80259 " pathEditMode="relative" ptsTypes="aaaaaA">
                                      <p:cBhvr>
                                        <p:cTn id="8" dur="5000" fill="hold"/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58299E-6 C 0.14254 -0.10102 0.28524 -0.2018 0.24896 -0.25451 C 0.21267 -0.30721 -0.17326 -0.28918 -0.21771 -0.31669 C -0.26215 -0.3442 -0.00694 -0.36778 -0.01771 -0.42002 C -0.02847 -0.47226 -0.27917 -0.56218 -0.28212 -0.63014 C -0.28507 -0.6981 -0.07587 -0.79704 -0.03559 -0.82848 " pathEditMode="relative" ptsTypes="aaaaaA">
                                      <p:cBhvr>
                                        <p:cTn id="10" dur="5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875 0.04693 C -0.04253 -0.06334 -0.06614 -0.1736 -0.10989 -0.18701 C -0.15364 -0.20041 -0.19062 -0.04692 -0.2809 -0.03305 C -0.37118 -0.01919 -0.65642 -0.18793 -0.65208 -0.10402 C -0.64774 -0.02011 -0.27725 0.3657 -0.25434 0.46972 " pathEditMode="relative" ptsTypes="aaaaA">
                                      <p:cBhvr>
                                        <p:cTn id="12" dur="50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153 0.00185 C -0.00156 0.06912 -0.02448 0.13662 0.01702 0.1676 C 0.05851 0.19857 0.26025 0.20551 0.27032 0.18817 C 0.28038 0.17083 0.10695 0.08322 0.07709 0.06404 " pathEditMode="relative" ptsTypes="aaaA">
                                      <p:cBhvr>
                                        <p:cTn id="14" dur="5000" fill="hold"/>
                                        <p:tgtEl>
                                          <p:spTgt spid="409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83 0.0104 C 0.15295 0.13939 0.32691 0.26838 0.29254 0.31808 C 0.25816 0.36778 -0.14635 0.40037 -0.22743 0.30906 C -0.30851 0.21775 -0.19965 -0.13916 -0.1941 -0.22931 " pathEditMode="relative" ptsTypes="aaaA">
                                      <p:cBhvr>
                                        <p:cTn id="16" dur="5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animBg="1"/>
      <p:bldP spid="40963" grpId="0" animBg="1"/>
      <p:bldP spid="40964" grpId="0" animBg="1"/>
      <p:bldP spid="40967" grpId="0" animBg="1"/>
      <p:bldP spid="40968" grpId="0" animBg="1"/>
      <p:bldP spid="40969" grpId="0" animBg="1"/>
      <p:bldP spid="4097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24579" name="Picture 4" descr="1271735423_show_thumbina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AutoShape 5"/>
          <p:cNvSpPr>
            <a:spLocks noChangeArrowheads="1"/>
          </p:cNvSpPr>
          <p:nvPr/>
        </p:nvSpPr>
        <p:spPr bwMode="auto">
          <a:xfrm flipH="1">
            <a:off x="0" y="5013325"/>
            <a:ext cx="9144000" cy="1844675"/>
          </a:xfrm>
          <a:prstGeom prst="flowChartManualInput">
            <a:avLst/>
          </a:prstGeom>
          <a:gradFill rotWithShape="1">
            <a:gsLst>
              <a:gs pos="0">
                <a:srgbClr val="0066FF">
                  <a:alpha val="10001"/>
                </a:srgbClr>
              </a:gs>
              <a:gs pos="100000">
                <a:srgbClr val="33CCFF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1990" name="WordArt 6"/>
          <p:cNvSpPr>
            <a:spLocks noChangeArrowheads="1" noChangeShapeType="1" noTextEdit="1"/>
          </p:cNvSpPr>
          <p:nvPr/>
        </p:nvSpPr>
        <p:spPr bwMode="auto">
          <a:xfrm>
            <a:off x="466725" y="5300663"/>
            <a:ext cx="4321175" cy="1368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ru-RU" sz="7200" b="1" kern="10">
                <a:ln w="9525">
                  <a:noFill/>
                  <a:round/>
                  <a:headEnd/>
                  <a:tailEnd/>
                </a:ln>
                <a:solidFill>
                  <a:srgbClr val="006600"/>
                </a:solidFill>
                <a:effectLst>
                  <a:outerShdw dist="45791" dir="2021404" algn="ctr" rotWithShape="0">
                    <a:srgbClr val="EAEAEA">
                      <a:alpha val="79999"/>
                    </a:srgbClr>
                  </a:outerShdw>
                </a:effectLst>
                <a:latin typeface="Garamond"/>
              </a:rPr>
              <a:t>Крапива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468</TotalTime>
  <Words>328</Words>
  <Application>Microsoft Office PowerPoint</Application>
  <PresentationFormat>Экран (4:3)</PresentationFormat>
  <Paragraphs>147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ТРАВНИКИ</vt:lpstr>
      <vt:lpstr>Правила сбора лекарственных растений</vt:lpstr>
      <vt:lpstr>Слайд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42</cp:revision>
  <dcterms:created xsi:type="dcterms:W3CDTF">2010-12-13T12:37:58Z</dcterms:created>
  <dcterms:modified xsi:type="dcterms:W3CDTF">2015-11-14T16:52:30Z</dcterms:modified>
</cp:coreProperties>
</file>