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62" r:id="rId4"/>
    <p:sldId id="264" r:id="rId5"/>
    <p:sldId id="266" r:id="rId6"/>
    <p:sldId id="263" r:id="rId7"/>
    <p:sldId id="284" r:id="rId8"/>
    <p:sldId id="260" r:id="rId9"/>
    <p:sldId id="291" r:id="rId10"/>
    <p:sldId id="267" r:id="rId11"/>
    <p:sldId id="269" r:id="rId12"/>
    <p:sldId id="272" r:id="rId13"/>
    <p:sldId id="274" r:id="rId14"/>
    <p:sldId id="277" r:id="rId15"/>
    <p:sldId id="279" r:id="rId16"/>
    <p:sldId id="289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91F3B-3839-41D7-A8E5-D96D4B90B16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30F9-BF01-49E6-A36E-5E8D1D893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Недаром говорят: «Попасть бы </a:t>
            </a:r>
            <a:r>
              <a:rPr lang="ru-RU" smtClean="0"/>
              <a:t>в цель!»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5CEDA-D718-4617-8FD6-BBA486AE748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D7E9-3C95-4BFD-93BF-9E75CB222DF2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34B8-76AB-4742-BD1D-5B47B485B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wmf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etkam.e-papa.ru/mp/3/" TargetMode="External"/><Relationship Id="rId2" Type="http://schemas.openxmlformats.org/officeDocument/2006/relationships/hyperlink" Target="http://detkam.e-papa.ru/mp/6/2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ugzone.ru/brainmusic/download_mp3/mult_ussr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44.radikal.ru/i105/0901/23/174531f737e2.jpg" TargetMode="External"/><Relationship Id="rId2" Type="http://schemas.openxmlformats.org/officeDocument/2006/relationships/hyperlink" Target="http://img1.liveinternet.ru/images/attach/b/3/16/59/16059218_cheburashk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pr.ru/image/catalog/pelikan.jpg" TargetMode="External"/><Relationship Id="rId4" Type="http://schemas.openxmlformats.org/officeDocument/2006/relationships/hyperlink" Target="http://s12.rimg.info/97c09fa0459e5fcc433e93f7ce4b3eac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38616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урока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русского языка в 1 классе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УМК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«Перспективная начальная школа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786742" cy="261463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Письмо строчной буквы «е»</a:t>
            </a:r>
          </a:p>
          <a:p>
            <a:pPr algn="r"/>
            <a:r>
              <a:rPr lang="ru-RU" sz="2400" b="1" dirty="0" err="1" smtClean="0">
                <a:solidFill>
                  <a:srgbClr val="0070C0"/>
                </a:solidFill>
              </a:rPr>
              <a:t>Кирпичникова</a:t>
            </a:r>
            <a:r>
              <a:rPr lang="ru-RU" sz="2400" b="1" dirty="0" smtClean="0">
                <a:solidFill>
                  <a:srgbClr val="0070C0"/>
                </a:solidFill>
              </a:rPr>
              <a:t> Галина Николаевна,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учитель высшей квалификационной категории,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отличники народного просвещения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Работа в парах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ru-RU" sz="4400" b="1" dirty="0" smtClean="0">
                <a:solidFill>
                  <a:srgbClr val="FF0000"/>
                </a:solidFill>
              </a:rPr>
              <a:t>Прочитай буквы: </a:t>
            </a:r>
          </a:p>
          <a:p>
            <a:pPr marL="742950" indent="-742950" algn="just">
              <a:buNone/>
            </a:pPr>
            <a:r>
              <a:rPr lang="ru-RU" sz="4400" b="1" dirty="0" smtClean="0"/>
              <a:t>А  Н  У  М  И  О  Л  Э  Ы</a:t>
            </a:r>
          </a:p>
          <a:p>
            <a:pPr marL="742950" indent="-742950" algn="just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2. Перекодируй только гласные буквы в  письменные строчные и заглавные</a:t>
            </a:r>
          </a:p>
          <a:p>
            <a:pPr marL="742950" indent="-742950" algn="just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3. Взаимопроверка</a:t>
            </a:r>
          </a:p>
          <a:p>
            <a:pPr marL="742950" indent="-742950" algn="ctr">
              <a:buNone/>
            </a:pP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Самооценка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/>
              <a:t>Гласные буквы: 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rgbClr val="FF0000"/>
                </a:solidFill>
              </a:rPr>
              <a:t>А  У  И  О  Э  Ы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8800" b="1" dirty="0" smtClean="0">
                <a:solidFill>
                  <a:srgbClr val="0070C0"/>
                </a:solidFill>
              </a:rPr>
              <a:t>?   </a:t>
            </a:r>
            <a:r>
              <a:rPr lang="ru-RU" sz="6000" b="1" dirty="0" smtClean="0">
                <a:solidFill>
                  <a:srgbClr val="0070C0"/>
                </a:solidFill>
              </a:rPr>
              <a:t>Обсудим вместе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6600" dirty="0" smtClean="0"/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У какой гласной буквы не пишется заглавная буква?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0005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3786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8000" b="1" dirty="0" smtClean="0">
                <a:solidFill>
                  <a:srgbClr val="FF0000"/>
                </a:solidFill>
              </a:rPr>
              <a:t>!</a:t>
            </a:r>
            <a:r>
              <a:rPr lang="ru-RU" sz="8000" b="1" dirty="0" smtClean="0"/>
              <a:t>     </a:t>
            </a:r>
            <a:r>
              <a:rPr lang="ru-RU" sz="6000" b="1" dirty="0" smtClean="0">
                <a:solidFill>
                  <a:srgbClr val="0070C0"/>
                </a:solidFill>
              </a:rPr>
              <a:t>Запомни правило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4000" b="1" dirty="0" smtClean="0"/>
              <a:t>1.Сколько в слове гласных, столько и слогов. Это знает каждый из учеников.</a:t>
            </a:r>
          </a:p>
          <a:p>
            <a:pPr algn="just">
              <a:buNone/>
            </a:pPr>
            <a:r>
              <a:rPr lang="ru-RU" sz="4000" b="1" dirty="0" smtClean="0"/>
              <a:t>2. Имена людей пишутся с заглавной  буквы.</a:t>
            </a:r>
          </a:p>
          <a:p>
            <a:pPr algn="just">
              <a:buNone/>
            </a:pPr>
            <a:r>
              <a:rPr lang="ru-RU" sz="4000" b="1" dirty="0" smtClean="0"/>
              <a:t>3. В конце предложения ставится точка.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Самопроверка и самооценка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Анна и Наум </a:t>
            </a:r>
          </a:p>
          <a:p>
            <a:pPr>
              <a:buNone/>
            </a:pPr>
            <a:r>
              <a:rPr lang="ru-RU" sz="5400" b="1" dirty="0" smtClean="0"/>
              <a:t>Анна мила. Наум мил. </a:t>
            </a:r>
          </a:p>
          <a:p>
            <a:pPr>
              <a:buNone/>
            </a:pPr>
            <a:r>
              <a:rPr lang="ru-RU" sz="5400" b="1" dirty="0" smtClean="0"/>
              <a:t>У Анны  </a:t>
            </a:r>
            <a:r>
              <a:rPr lang="ru-RU" sz="5400" b="1" dirty="0" smtClean="0">
                <a:solidFill>
                  <a:srgbClr val="0070C0"/>
                </a:solidFill>
              </a:rPr>
              <a:t>лук</a:t>
            </a:r>
            <a:r>
              <a:rPr lang="ru-RU" sz="5400" b="1" dirty="0" smtClean="0"/>
              <a:t>. У Наума </a:t>
            </a:r>
            <a:r>
              <a:rPr lang="ru-RU" sz="5400" b="1" dirty="0" smtClean="0">
                <a:solidFill>
                  <a:srgbClr val="0070C0"/>
                </a:solidFill>
              </a:rPr>
              <a:t>лук. </a:t>
            </a:r>
            <a:r>
              <a:rPr lang="ru-RU" sz="5400" b="1" dirty="0" smtClean="0"/>
              <a:t>Они умны.</a:t>
            </a:r>
          </a:p>
          <a:p>
            <a:pPr algn="ctr"/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4"/>
          <p:cNvSpPr>
            <a:spLocks noChangeArrowheads="1"/>
          </p:cNvSpPr>
          <p:nvPr/>
        </p:nvSpPr>
        <p:spPr bwMode="auto">
          <a:xfrm>
            <a:off x="6372225" y="188913"/>
            <a:ext cx="2447925" cy="1081087"/>
          </a:xfrm>
          <a:prstGeom prst="cloudCallout">
            <a:avLst>
              <a:gd name="adj1" fmla="val 18157"/>
              <a:gd name="adj2" fmla="val 28412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1" name="AutoShape 13"/>
          <p:cNvSpPr>
            <a:spLocks noChangeArrowheads="1"/>
          </p:cNvSpPr>
          <p:nvPr/>
        </p:nvSpPr>
        <p:spPr bwMode="auto">
          <a:xfrm>
            <a:off x="3924300" y="1268413"/>
            <a:ext cx="1873250" cy="936625"/>
          </a:xfrm>
          <a:prstGeom prst="cloudCallout">
            <a:avLst>
              <a:gd name="adj1" fmla="val 25509"/>
              <a:gd name="adj2" fmla="val 34574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2" name="AutoShape 12"/>
          <p:cNvSpPr>
            <a:spLocks noChangeArrowheads="1"/>
          </p:cNvSpPr>
          <p:nvPr/>
        </p:nvSpPr>
        <p:spPr bwMode="auto">
          <a:xfrm>
            <a:off x="539750" y="476250"/>
            <a:ext cx="2447925" cy="1081088"/>
          </a:xfrm>
          <a:prstGeom prst="cloudCallout">
            <a:avLst>
              <a:gd name="adj1" fmla="val 18157"/>
              <a:gd name="adj2" fmla="val 28412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6404" name="Picture 20" descr="j03985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636838"/>
            <a:ext cx="20161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30c5bf45d70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60089"/>
          <a:stretch>
            <a:fillRect/>
          </a:stretch>
        </p:blipFill>
        <p:spPr bwMode="auto">
          <a:xfrm>
            <a:off x="0" y="5157788"/>
            <a:ext cx="91440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2137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22" r="46965"/>
          <a:stretch>
            <a:fillRect/>
          </a:stretch>
        </p:blipFill>
        <p:spPr bwMode="auto">
          <a:xfrm>
            <a:off x="250825" y="4652963"/>
            <a:ext cx="16922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 descr="2137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65" t="30222"/>
          <a:stretch>
            <a:fillRect/>
          </a:stretch>
        </p:blipFill>
        <p:spPr bwMode="auto">
          <a:xfrm>
            <a:off x="3708400" y="4076700"/>
            <a:ext cx="1727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2137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22" r="46965"/>
          <a:stretch>
            <a:fillRect/>
          </a:stretch>
        </p:blipFill>
        <p:spPr bwMode="auto">
          <a:xfrm>
            <a:off x="3059113" y="3933825"/>
            <a:ext cx="16922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 descr="2137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65" t="30222"/>
          <a:stretch>
            <a:fillRect/>
          </a:stretch>
        </p:blipFill>
        <p:spPr bwMode="auto">
          <a:xfrm>
            <a:off x="5364163" y="4005263"/>
            <a:ext cx="165576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2137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278" r="68335"/>
          <a:stretch>
            <a:fillRect/>
          </a:stretch>
        </p:blipFill>
        <p:spPr bwMode="auto">
          <a:xfrm>
            <a:off x="3419475" y="4149725"/>
            <a:ext cx="86518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Bee0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4149725"/>
            <a:ext cx="6492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5" descr="Bee0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77243">
            <a:off x="3203575" y="2708275"/>
            <a:ext cx="6477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3" descr="87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5013325"/>
            <a:ext cx="6492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 descr="Bee0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982442" flipH="1">
            <a:off x="5867400" y="2924175"/>
            <a:ext cx="6477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винни пух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-0.00023 L 0.72656 -0.00023 L 0.72656 -0.41828 L 0.04149 -0.41828 L 0.04149 -0.00023 Z " pathEditMode="relative" rAng="0" ptsTypes="FFFFF">
                                      <p:cBhvr>
                                        <p:cTn id="8" dur="3000" spd="-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6927 0.0736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5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-0.02865 0.12708 0.02552 0.26157 0.12135 0.30046 C 0.21736 0.33958 0.31875 0.26875 0.34809 0.14097 C 0.37708 0.01458 0.32257 -0.12107 0.22708 -0.15995 C 0.13125 -0.19908 0.02916 -0.12708 1.94444E-6 1.11111E-6 Z " pathEditMode="relative" rAng="-4378185" ptsTypes="fffff">
                                      <p:cBhvr>
                                        <p:cTn id="81" dur="2000" spd="-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5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6500"/>
                            </p:stCondLst>
                            <p:childTnLst>
                              <p:par>
                                <p:cTn id="9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1500"/>
                            </p:stCondLst>
                            <p:childTnLst>
                              <p:par>
                                <p:cTn id="9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8" dur="2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</a:t>
            </a:r>
            <a:endParaRPr lang="ru-RU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dirty="0" smtClean="0"/>
              <a:t>      Музыка:</a:t>
            </a:r>
            <a:endParaRPr lang="ru-RU" dirty="0" smtClean="0"/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Песенка </a:t>
            </a:r>
            <a:r>
              <a:rPr lang="ru-RU" dirty="0" err="1" smtClean="0"/>
              <a:t>Винни-Пуха</a:t>
            </a:r>
            <a:r>
              <a:rPr lang="ru-RU" dirty="0" smtClean="0"/>
              <a:t> - </a:t>
            </a:r>
            <a:r>
              <a:rPr lang="ru-RU" dirty="0" smtClean="0">
                <a:hlinkClick r:id="rId2"/>
              </a:rPr>
              <a:t>http://detkam.e-papa.ru/mp/6/28.html</a:t>
            </a:r>
            <a:r>
              <a:rPr lang="ru-RU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Песня кота Леопольда - </a:t>
            </a:r>
            <a:r>
              <a:rPr lang="ru-RU" dirty="0" smtClean="0">
                <a:hlinkClick r:id="rId3"/>
              </a:rPr>
              <a:t>http://detkam.e-papa.ru/mp/3/</a:t>
            </a:r>
            <a:endParaRPr lang="ru-RU" dirty="0" smtClean="0"/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Песня </a:t>
            </a:r>
            <a:r>
              <a:rPr lang="ru-RU" dirty="0" err="1" smtClean="0"/>
              <a:t>Чебурашки</a:t>
            </a:r>
            <a:r>
              <a:rPr lang="ru-RU" dirty="0" smtClean="0"/>
              <a:t> – </a:t>
            </a:r>
            <a:r>
              <a:rPr lang="ru-RU" dirty="0" smtClean="0">
                <a:hlinkClick r:id="rId4"/>
              </a:rPr>
              <a:t>http://www.yugzone.ru/brainmusic/download_mp3/mult_ussr.htm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 err="1" smtClean="0"/>
              <a:t>Чебурашка</a:t>
            </a:r>
            <a:r>
              <a:rPr lang="ru-RU" dirty="0" smtClean="0"/>
              <a:t> - </a:t>
            </a:r>
            <a:r>
              <a:rPr lang="ru-RU" dirty="0" smtClean="0">
                <a:hlinkClick r:id="rId2"/>
              </a:rPr>
              <a:t>http://img1.liveinternet.ru/images/attach/b/3/16/59/16059218_cheburashka.jpg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	</a:t>
            </a:r>
            <a:r>
              <a:rPr lang="ru-RU" dirty="0" smtClean="0">
                <a:hlinkClick r:id="rId3"/>
              </a:rPr>
              <a:t>http://s44.radikal.ru/i105/0901/23/174531f737e2.jpg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Лук-</a:t>
            </a:r>
            <a:r>
              <a:rPr lang="ru-RU" dirty="0" smtClean="0">
                <a:hlinkClick r:id="rId4"/>
              </a:rPr>
              <a:t> http://s12.rimg.info/97c09fa0459e5fcc433e93f7ce4b3eac.gif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Люк-</a:t>
            </a:r>
            <a:r>
              <a:rPr lang="ru-RU" dirty="0" smtClean="0">
                <a:hlinkClick r:id="rId5"/>
              </a:rPr>
              <a:t> http://www.capr.ru/image/catalog/pelikan.jpg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«Попасть бы в цель!»</a:t>
            </a:r>
            <a:endParaRPr lang="ru-RU" sz="6000" b="1" dirty="0"/>
          </a:p>
        </p:txBody>
      </p:sp>
      <p:pic>
        <p:nvPicPr>
          <p:cNvPr id="4" name="Picture 2" descr="C:\Documents and Settings\Админ\Мои документы\Мишень со стрелой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714488"/>
            <a:ext cx="592935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E109157E"/>
          <p:cNvPicPr>
            <a:picLocks noChangeAspect="1" noChangeArrowheads="1"/>
          </p:cNvPicPr>
          <p:nvPr/>
        </p:nvPicPr>
        <p:blipFill>
          <a:blip r:embed="rId2"/>
          <a:srcRect l="46951" t="67941" r="22604" b="3119"/>
          <a:stretch>
            <a:fillRect/>
          </a:stretch>
        </p:blipFill>
        <p:spPr bwMode="auto">
          <a:xfrm>
            <a:off x="2195513" y="3933825"/>
            <a:ext cx="36004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484438" y="55895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68313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68313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23850" y="3933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5" name="Picture 5" descr="karanda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62486" flipV="1">
            <a:off x="6372225" y="4581525"/>
            <a:ext cx="1944688" cy="511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2118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0.10972 C -0.41597 0.10763 -0.41076 0.10578 -0.4033 0.10115 C -0.39583 0.09652 -0.38854 0.0912 -0.37639 0.0824 C -0.36424 0.07361 -0.3467 0.06134 -0.33021 0.04814 C -0.31372 0.03495 -0.29306 0.01782 -0.2776 0.0037 C -0.26215 -0.01042 -0.24948 -0.02292 -0.23785 -0.03727 C -0.22622 -0.05162 -0.21597 -0.06621 -0.20833 -0.08172 C -0.20069 -0.09723 -0.19236 -0.11621 -0.19167 -0.12963 C -0.19097 -0.14306 -0.19861 -0.15672 -0.20451 -0.16204 C -0.21042 -0.16737 -0.21771 -0.16575 -0.2276 -0.16204 C -0.2375 -0.15834 -0.2533 -0.14815 -0.26354 -0.13982 C -0.27378 -0.13149 -0.27986 -0.125 -0.28906 -0.1125 C -0.29826 -0.1 -0.31042 -0.08079 -0.31858 -0.06459 C -0.32674 -0.04838 -0.33247 -0.03079 -0.33785 -0.01505 C -0.34323 0.00069 -0.34774 0.01342 -0.35069 0.02939 C -0.35365 0.04537 -0.35486 0.06597 -0.35573 0.08078 C -0.3566 0.0956 -0.35799 0.10486 -0.35573 0.11828 C -0.35347 0.13171 -0.34861 0.14861 -0.34167 0.16111 C -0.33472 0.17361 -0.32535 0.19027 -0.31354 0.19351 C -0.30174 0.19675 -0.28316 0.18726 -0.27118 0.17986 C -0.2592 0.17245 -0.25208 0.16111 -0.24167 0.14907 C -0.23125 0.13703 -0.22014 0.12222 -0.20833 0.1081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Красиво писать- людей уважать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Соблюдай правила гигиены письма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1434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Правила гигиены письма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Ноги должны опираться на пол</a:t>
            </a:r>
          </a:p>
          <a:p>
            <a:r>
              <a:rPr lang="ru-RU" b="1" dirty="0" smtClean="0"/>
              <a:t>Спину нужно держать в прямом положении</a:t>
            </a:r>
          </a:p>
          <a:p>
            <a:r>
              <a:rPr lang="ru-RU" b="1" dirty="0" smtClean="0"/>
              <a:t>Голову при работе немного наклоняют к столу</a:t>
            </a:r>
          </a:p>
          <a:p>
            <a:r>
              <a:rPr lang="ru-RU" b="1" dirty="0" smtClean="0"/>
              <a:t>Соблюдай расстояние от глаз до тетради</a:t>
            </a:r>
          </a:p>
          <a:p>
            <a:r>
              <a:rPr lang="ru-RU" b="1" dirty="0" smtClean="0"/>
              <a:t>Локти  во время письма должны лежать на столе, слегка выдаваясь за край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Работа со схемой-моделью предложения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ел    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ели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\Рабочий стол\495247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928802"/>
            <a:ext cx="485778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" name="Picture 41" descr="1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58175" y="4371975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174531f737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149725"/>
            <a:ext cx="23749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174531f737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04813"/>
            <a:ext cx="23749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174531f737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708275"/>
            <a:ext cx="23749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9" descr="h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3716338"/>
            <a:ext cx="1724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 descr="1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71975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3" descr="7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692150"/>
            <a:ext cx="1190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34" descr="1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35" descr="1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36" descr="1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00213" y="-800100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37" descr="1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35475" y="-800100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38" descr="1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43763" y="-800100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39" descr="1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58175" y="0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40" descr="1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58175" y="1916113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42" descr="1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740525" y="5172075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43" descr="1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292600" y="5172075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44" descr="1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627188" y="5172075"/>
            <a:ext cx="885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47" descr="af857422a2e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125538"/>
            <a:ext cx="24479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48" descr="7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0"/>
            <a:ext cx="1190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49" descr="7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836613"/>
            <a:ext cx="1190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ебур1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12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92573">
            <a:off x="2268538" y="2492375"/>
            <a:ext cx="21605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7205 -0.13217 C 0.20798 -0.16203 0.26198 -0.17847 0.31823 -0.17847 C 0.38229 -0.17847 0.43368 -0.16203 0.46962 -0.13217 L 0.64184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43 -0.17685 0.32118 -0.17685 C 0.25677 -0.17685 0.20486 -0.16041 0.1684 -0.13102 L -0.004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7205 -0.13102 C 0.20799 -0.16041 0.26198 -0.17685 0.31823 -0.17685 C 0.3823 -0.17685 0.43369 -0.16041 0.46962 -0.13102 L 0.64184 -2.96296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78 -0.17685 0.32135 -0.17685 C 0.25677 -0.17685 0.20503 -0.16041 0.16857 -0.13102 L -0.004 -2.962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-0.004 -0.53426 L 0.58281 -0.53426 L 0.58281 -1.48148E-6 L -0.004 -1.48148E-6 Z " pathEditMode="relative" rAng="16200000" ptsTypes="FFFFF">
                                      <p:cBhvr>
                                        <p:cTn id="20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338 C 0.08784 0.14561 0.23281 0.15209 0.32257 0.03612 C 0.41215 -0.07824 0.41493 -0.27175 0.32621 -0.3949 C 0.23836 -0.51666 0.0934 -0.52152 0.00382 -0.40694 C -0.08664 -0.2912 -0.0882 -0.09907 4.16667E-6 0.02338 Z " pathEditMode="relative" rAng="2772784" ptsTypes="fffff">
                                      <p:cBhvr>
                                        <p:cTn id="47" dur="2000" spd="-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5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0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7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4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61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Опорные слова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Арена</a:t>
            </a:r>
            <a:r>
              <a:rPr lang="ru-RU" dirty="0" smtClean="0"/>
              <a:t>- </a:t>
            </a:r>
            <a:r>
              <a:rPr lang="ru-RU" sz="3600" b="1" dirty="0" smtClean="0">
                <a:solidFill>
                  <a:srgbClr val="0070C0"/>
                </a:solidFill>
              </a:rPr>
              <a:t>большая круглая площадка посередине цирка, на которой даются представления.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Билет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Клоун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Медведь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Обезьянка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Антракт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 (688x493, 13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700213"/>
            <a:ext cx="439261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 (463x503, 9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04813"/>
            <a:ext cx="1874838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 (400x462, 8Kb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652963"/>
            <a:ext cx="17510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 (403x563, 8Kb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13" y="3357563"/>
            <a:ext cx="23304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 (402x566, 9Kb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9125" y="620713"/>
            <a:ext cx="13795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 (592x391, 14Kb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85338" y="6669088"/>
            <a:ext cx="37433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 (592x391, 14Kb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565525" y="5157788"/>
            <a:ext cx="33845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 (354x572, 10Kb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1341438"/>
            <a:ext cx="3052763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 (366x515, 7Kb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79613" y="2852738"/>
            <a:ext cx="16875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 (403x563, 8Kb)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64163" y="549275"/>
            <a:ext cx="27035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sar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71775" y="2133600"/>
            <a:ext cx="1333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жен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97344 -0.0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6667 0.20069 C 0.20156 0.24606 0.25399 0.27153 0.30833 0.27153 C 0.37049 0.27153 0.42031 0.24606 0.45521 0.20069 L 0.62205 2.59259E-6 " pathEditMode="relative" rAng="0" ptsTypes="FffFF">
                                      <p:cBhvr>
                                        <p:cTn id="37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713 L -0.60642 0.01713 L -0.60642 0.67338 L -0.03038 0.67338 L -0.03038 0.01713 Z " pathEditMode="relative" rAng="0" ptsTypes="FFFFF">
                                      <p:cBhvr>
                                        <p:cTn id="47" dur="3000" spd="-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43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25 0.11019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255</Words>
  <Application>Microsoft Office PowerPoint</Application>
  <PresentationFormat>Экран (4:3)</PresentationFormat>
  <Paragraphs>54</Paragraphs>
  <Slides>18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урока  русского языка в 1 классе  по УМК  «Перспективная начальная школа» </vt:lpstr>
      <vt:lpstr>«Попасть бы в цель!»</vt:lpstr>
      <vt:lpstr>Слайд 3</vt:lpstr>
      <vt:lpstr>Красиво писать- людей уважать</vt:lpstr>
      <vt:lpstr>Правила гигиены письма</vt:lpstr>
      <vt:lpstr>Работа со схемой-моделью предложения</vt:lpstr>
      <vt:lpstr>Слайд 7</vt:lpstr>
      <vt:lpstr>Опорные слова</vt:lpstr>
      <vt:lpstr>Слайд 9</vt:lpstr>
      <vt:lpstr>Работа в парах</vt:lpstr>
      <vt:lpstr>Самооценка</vt:lpstr>
      <vt:lpstr>?   Обсудим вместе</vt:lpstr>
      <vt:lpstr>Слайд 13</vt:lpstr>
      <vt:lpstr>!     Запомни правило</vt:lpstr>
      <vt:lpstr>Самопроверка и самооценка</vt:lpstr>
      <vt:lpstr>Слайд 16</vt:lpstr>
      <vt:lpstr>Источники</vt:lpstr>
      <vt:lpstr>Картинки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1 классе по УМК  «Перспективная начальная школа»</dc:title>
  <dc:creator>Админ</dc:creator>
  <cp:lastModifiedBy>Админ</cp:lastModifiedBy>
  <cp:revision>26</cp:revision>
  <dcterms:created xsi:type="dcterms:W3CDTF">2013-06-08T19:57:08Z</dcterms:created>
  <dcterms:modified xsi:type="dcterms:W3CDTF">2003-12-31T22:02:14Z</dcterms:modified>
</cp:coreProperties>
</file>