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139FC9-5A17-44B7-8326-13FD0E2286F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052737"/>
            <a:ext cx="7126560" cy="254771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АКТИВНОЕ ЦЕЛЕПОЛАГАНИЕ</a:t>
            </a:r>
            <a:br>
              <a:rPr lang="ru-RU" sz="4000" dirty="0" smtClean="0"/>
            </a:br>
            <a:r>
              <a:rPr lang="ru-RU" sz="4000" dirty="0" smtClean="0"/>
              <a:t>В</a:t>
            </a:r>
            <a:br>
              <a:rPr lang="ru-RU" sz="4000" dirty="0" smtClean="0"/>
            </a:br>
            <a:r>
              <a:rPr lang="ru-RU" sz="4000" dirty="0" smtClean="0"/>
              <a:t>СОВРЕМЕННОМ УРОКЕ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077072"/>
            <a:ext cx="7406640" cy="23762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Зарубина Екатерина Юрьевна</a:t>
            </a:r>
          </a:p>
          <a:p>
            <a:r>
              <a:rPr lang="ru-RU" sz="2800" dirty="0" smtClean="0"/>
              <a:t>ГБОУ СОШ №143</a:t>
            </a:r>
            <a:endParaRPr lang="ru-RU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какой вопрос отвечали на уроке?</a:t>
            </a:r>
          </a:p>
          <a:p>
            <a:pPr>
              <a:buNone/>
            </a:pPr>
            <a:r>
              <a:rPr lang="ru-RU" dirty="0" smtClean="0"/>
              <a:t>Что выяснили?</a:t>
            </a:r>
          </a:p>
          <a:p>
            <a:r>
              <a:rPr lang="ru-RU" dirty="0" smtClean="0"/>
              <a:t>Как вы работали?</a:t>
            </a:r>
          </a:p>
          <a:p>
            <a:pPr>
              <a:buNone/>
            </a:pPr>
            <a:r>
              <a:rPr lang="ru-RU" dirty="0" smtClean="0"/>
              <a:t>Что удалось, а что нет?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Биология 5 класс</a:t>
            </a:r>
            <a:br>
              <a:rPr lang="ru-RU" sz="2400" dirty="0" smtClean="0"/>
            </a:br>
            <a:r>
              <a:rPr lang="ru-RU" sz="3600" dirty="0"/>
              <a:t>Б</a:t>
            </a:r>
            <a:r>
              <a:rPr lang="ru-RU" sz="3600" dirty="0" smtClean="0"/>
              <a:t>актерии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</a:t>
            </a:r>
          </a:p>
          <a:p>
            <a:pPr>
              <a:buNone/>
            </a:pPr>
            <a:r>
              <a:rPr lang="ru-RU" dirty="0" smtClean="0"/>
              <a:t>Формирование представлений о бактериях, как живых организмах, роли и значении бактерий в природе и жизни человека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Предметные УУД:</a:t>
            </a:r>
          </a:p>
          <a:p>
            <a:r>
              <a:rPr lang="ru-RU" dirty="0" smtClean="0"/>
              <a:t>Ученик </a:t>
            </a:r>
            <a:r>
              <a:rPr lang="ru-RU" dirty="0" smtClean="0"/>
              <a:t>научится </a:t>
            </a:r>
            <a:r>
              <a:rPr lang="ru-RU" dirty="0" smtClean="0"/>
              <a:t>выделять существенные признаки живых организмов</a:t>
            </a:r>
          </a:p>
          <a:p>
            <a:r>
              <a:rPr lang="ru-RU" dirty="0" smtClean="0"/>
              <a:t>Ученик </a:t>
            </a:r>
            <a:r>
              <a:rPr lang="ru-RU" dirty="0" smtClean="0"/>
              <a:t>научится </a:t>
            </a:r>
            <a:r>
              <a:rPr lang="ru-RU" dirty="0" smtClean="0"/>
              <a:t>находить на таблицах части и органоиды клетки</a:t>
            </a:r>
          </a:p>
          <a:p>
            <a:r>
              <a:rPr lang="ru-RU" dirty="0" smtClean="0"/>
              <a:t>Ученик будет иметь возможность научиться выявлять приспособления к среде обитания</a:t>
            </a:r>
          </a:p>
          <a:p>
            <a:r>
              <a:rPr lang="ru-RU" dirty="0" smtClean="0"/>
              <a:t>Ученик будет иметь возможность начать овладевать методами биологии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20688"/>
            <a:ext cx="7643192" cy="5505475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Личностные УУД: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dirty="0" smtClean="0"/>
              <a:t>Ученик научится</a:t>
            </a:r>
            <a:r>
              <a:rPr lang="ru-RU" dirty="0" smtClean="0"/>
              <a:t> ответственно относиться к обучению</a:t>
            </a:r>
          </a:p>
          <a:p>
            <a:r>
              <a:rPr lang="ru-RU" dirty="0" smtClean="0"/>
              <a:t>У ученика будут формироваться </a:t>
            </a:r>
            <a:r>
              <a:rPr lang="ru-RU" dirty="0" smtClean="0"/>
              <a:t>интеллектуальные умения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Познавательные</a:t>
            </a:r>
          </a:p>
          <a:p>
            <a:r>
              <a:rPr lang="ru-RU" dirty="0" smtClean="0"/>
              <a:t>Ученик </a:t>
            </a:r>
            <a:r>
              <a:rPr lang="ru-RU" dirty="0" smtClean="0"/>
              <a:t>научится </a:t>
            </a:r>
            <a:r>
              <a:rPr lang="ru-RU" dirty="0" smtClean="0"/>
              <a:t>работать с источниками информации</a:t>
            </a:r>
          </a:p>
          <a:p>
            <a:r>
              <a:rPr lang="ru-RU" dirty="0" smtClean="0"/>
              <a:t>Ученик будет иметь возможность научиться работать с источниками биологической информации</a:t>
            </a:r>
          </a:p>
          <a:p>
            <a:pPr>
              <a:buNone/>
            </a:pPr>
            <a:r>
              <a:rPr lang="ru-RU" dirty="0" smtClean="0"/>
              <a:t>Коммуникативные</a:t>
            </a:r>
          </a:p>
          <a:p>
            <a:r>
              <a:rPr lang="ru-RU" dirty="0" smtClean="0"/>
              <a:t>Ученик </a:t>
            </a:r>
            <a:r>
              <a:rPr lang="ru-RU" dirty="0" smtClean="0"/>
              <a:t>научится </a:t>
            </a:r>
            <a:r>
              <a:rPr lang="ru-RU" dirty="0" smtClean="0"/>
              <a:t>грамотно использовать речь</a:t>
            </a:r>
          </a:p>
          <a:p>
            <a:r>
              <a:rPr lang="ru-RU" dirty="0" smtClean="0"/>
              <a:t>Ученик будет иметь возможность научиться адекватно использовать речевые средства для дискуссии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6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600"/>
                            </p:stCondLst>
                            <p:childTnLst>
                              <p:par>
                                <p:cTn id="2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600"/>
                            </p:stCondLst>
                            <p:childTnLst>
                              <p:par>
                                <p:cTn id="3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600"/>
                            </p:stCondLst>
                            <p:childTnLst>
                              <p:par>
                                <p:cTn id="4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600"/>
                            </p:stCondLst>
                            <p:childTnLst>
                              <p:par>
                                <p:cTn id="4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24744"/>
            <a:ext cx="7787208" cy="5001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Регулятивные</a:t>
            </a:r>
          </a:p>
          <a:p>
            <a:r>
              <a:rPr lang="ru-RU" dirty="0" smtClean="0"/>
              <a:t>Ученик </a:t>
            </a:r>
            <a:r>
              <a:rPr lang="ru-RU" dirty="0" smtClean="0"/>
              <a:t>научится </a:t>
            </a:r>
            <a:r>
              <a:rPr lang="ru-RU" dirty="0" smtClean="0"/>
              <a:t>сравнивать разные точки зрения</a:t>
            </a:r>
          </a:p>
          <a:p>
            <a:r>
              <a:rPr lang="ru-RU" dirty="0" smtClean="0"/>
              <a:t>Ученик будет иметь возможность научиться оценивать различные точки зрения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Биология 6 класс</a:t>
            </a:r>
            <a:br>
              <a:rPr lang="ru-RU" sz="2400" dirty="0" smtClean="0"/>
            </a:br>
            <a:r>
              <a:rPr lang="ru-RU" sz="3600" dirty="0"/>
              <a:t>П</a:t>
            </a:r>
            <a:r>
              <a:rPr lang="ru-RU" sz="3600" dirty="0" smtClean="0"/>
              <a:t>рорастание семян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</a:t>
            </a:r>
          </a:p>
          <a:p>
            <a:pPr algn="ctr">
              <a:buNone/>
            </a:pPr>
            <a:r>
              <a:rPr lang="ru-RU" dirty="0" smtClean="0"/>
              <a:t>Определить условия, необходимые для прорастания семян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для формулирования</a:t>
            </a:r>
            <a:br>
              <a:rPr lang="ru-RU" dirty="0" smtClean="0"/>
            </a:br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Как используются питательные вещества в растении?</a:t>
            </a:r>
          </a:p>
          <a:p>
            <a:r>
              <a:rPr lang="ru-RU" dirty="0" smtClean="0"/>
              <a:t>Для чего нужны семенам питательные вещества?</a:t>
            </a:r>
          </a:p>
          <a:p>
            <a:r>
              <a:rPr lang="ru-RU" dirty="0" smtClean="0"/>
              <a:t>У вас на кухне семена каких растений есть?</a:t>
            </a:r>
          </a:p>
          <a:p>
            <a:r>
              <a:rPr lang="ru-RU" dirty="0" smtClean="0"/>
              <a:t>Почему они просто лежат и не прорастают?</a:t>
            </a:r>
          </a:p>
          <a:p>
            <a:r>
              <a:rPr lang="ru-RU" dirty="0" smtClean="0"/>
              <a:t>Значит сегодня мы будем говорить о чем?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ru-RU" dirty="0" smtClean="0"/>
              <a:t>Планируемые результаты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Предметные УУД</a:t>
            </a:r>
          </a:p>
          <a:p>
            <a:r>
              <a:rPr lang="ru-RU" dirty="0" smtClean="0"/>
              <a:t>Ученик </a:t>
            </a:r>
            <a:r>
              <a:rPr lang="ru-RU" dirty="0" smtClean="0"/>
              <a:t>научится </a:t>
            </a:r>
            <a:r>
              <a:rPr lang="ru-RU" dirty="0" smtClean="0"/>
              <a:t>перечислять условия, необходимые для прорастания семян</a:t>
            </a:r>
          </a:p>
          <a:p>
            <a:r>
              <a:rPr lang="ru-RU" dirty="0" smtClean="0"/>
              <a:t>Ученик будет иметь возможность научиться прогнозировать возможность прорастания семян в </a:t>
            </a:r>
            <a:r>
              <a:rPr lang="ru-RU" dirty="0" smtClean="0"/>
              <a:t>заданных условиях</a:t>
            </a:r>
          </a:p>
          <a:p>
            <a:pPr>
              <a:buNone/>
            </a:pPr>
            <a:r>
              <a:rPr lang="ru-RU" dirty="0" smtClean="0"/>
              <a:t>Личностные УУД</a:t>
            </a:r>
          </a:p>
          <a:p>
            <a:r>
              <a:rPr lang="ru-RU" dirty="0" smtClean="0"/>
              <a:t>Ученик научится считаться с мнением другого</a:t>
            </a:r>
          </a:p>
          <a:p>
            <a:r>
              <a:rPr lang="ru-RU" dirty="0" smtClean="0"/>
              <a:t>Ученик будет иметь возможность научиться сравнивать разные точки зрения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Познавательные</a:t>
            </a:r>
          </a:p>
          <a:p>
            <a:r>
              <a:rPr lang="ru-RU" dirty="0" smtClean="0"/>
              <a:t>Ученик научится ориентироваться в своей системе знаний</a:t>
            </a:r>
          </a:p>
          <a:p>
            <a:r>
              <a:rPr lang="ru-RU" dirty="0" smtClean="0"/>
              <a:t>Ученик научится извлекать информацию, представленную в разных формах</a:t>
            </a:r>
          </a:p>
          <a:p>
            <a:r>
              <a:rPr lang="ru-RU" dirty="0" smtClean="0"/>
              <a:t>Ученик будет иметь возможность научиться осознавать необходимость нового знания</a:t>
            </a:r>
          </a:p>
          <a:p>
            <a:r>
              <a:rPr lang="ru-RU" dirty="0" smtClean="0"/>
              <a:t>Ученик будет иметь возможность научиться добывать новые знания, находить ответы на вопросы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Современный урок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7597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49675"/>
                <a:gridCol w="3749675"/>
              </a:tblGrid>
              <a:tr h="88615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Деятельность учителя</a:t>
                      </a:r>
                      <a:endParaRPr lang="ru-RU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Деятельность ученика</a:t>
                      </a:r>
                      <a:endParaRPr lang="ru-RU" sz="2800" dirty="0"/>
                    </a:p>
                  </a:txBody>
                  <a:tcPr marL="83326" marR="83326"/>
                </a:tc>
              </a:tr>
              <a:tr h="140742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</a:t>
                      </a:r>
                      <a:r>
                        <a:rPr lang="ru-RU" sz="2800" dirty="0" smtClean="0"/>
                        <a:t>Организует проблемные  и поисковые ситуации</a:t>
                      </a:r>
                      <a:endParaRPr lang="ru-RU" sz="2800" dirty="0"/>
                    </a:p>
                  </a:txBody>
                  <a:tcPr marL="83326" marR="83326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Делают выводы</a:t>
                      </a:r>
                      <a:endParaRPr lang="ru-RU" sz="2800" dirty="0"/>
                    </a:p>
                  </a:txBody>
                  <a:tcPr marL="83326" marR="83326" anchor="ctr"/>
                </a:tc>
              </a:tr>
              <a:tr h="140742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-Активирует</a:t>
                      </a:r>
                      <a:r>
                        <a:rPr lang="ru-RU" sz="2800" baseline="0" dirty="0" smtClean="0"/>
                        <a:t> деятельность учащихся</a:t>
                      </a:r>
                      <a:endParaRPr lang="ru-RU" sz="2800" dirty="0"/>
                    </a:p>
                  </a:txBody>
                  <a:tcPr marL="83326" marR="83326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Коммуникативные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468544" cy="6381328"/>
          </a:xfrm>
        </p:spPr>
        <p:txBody>
          <a:bodyPr/>
          <a:lstStyle/>
          <a:p>
            <a:r>
              <a:rPr lang="ru-RU" dirty="0" smtClean="0"/>
              <a:t>Ученик научится устно формулировать свои мысли</a:t>
            </a:r>
          </a:p>
          <a:p>
            <a:r>
              <a:rPr lang="ru-RU" dirty="0" smtClean="0"/>
              <a:t>Ученик научится слушать и понимать других</a:t>
            </a:r>
          </a:p>
          <a:p>
            <a:r>
              <a:rPr lang="ru-RU" dirty="0" smtClean="0"/>
              <a:t>Ученик будет иметь возможность научиться работать в группе, выполнять разные роли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Регулятивные</a:t>
            </a:r>
          </a:p>
          <a:p>
            <a:r>
              <a:rPr lang="ru-RU" dirty="0" smtClean="0"/>
              <a:t>Ученик будет иметь возможность научиться определять и формулировать учебную проблему, тему урока и цель совместно с учителем</a:t>
            </a:r>
          </a:p>
          <a:p>
            <a:r>
              <a:rPr lang="ru-RU" dirty="0" smtClean="0"/>
              <a:t>Ученик научится проговаривать последовательность действий на уроке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3442394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Спасибо</a:t>
            </a:r>
            <a:r>
              <a:rPr lang="ru-RU" dirty="0" smtClean="0"/>
              <a:t>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примеры</a:t>
            </a:r>
            <a:endParaRPr lang="ru-R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Биология 5 класс</a:t>
            </a:r>
            <a:br>
              <a:rPr lang="ru-RU" sz="2400" dirty="0" smtClean="0"/>
            </a:br>
            <a:r>
              <a:rPr lang="ru-RU" sz="3600" dirty="0" smtClean="0"/>
              <a:t>Живой организм и его свойства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Цели:</a:t>
            </a:r>
          </a:p>
          <a:p>
            <a:r>
              <a:rPr lang="ru-RU" dirty="0" smtClean="0"/>
              <a:t>Познакомить учащихся с учебником</a:t>
            </a:r>
          </a:p>
          <a:p>
            <a:r>
              <a:rPr lang="ru-RU" dirty="0" smtClean="0"/>
              <a:t> Сформировать умение перечислять отличительные свойства живого</a:t>
            </a:r>
          </a:p>
          <a:p>
            <a:r>
              <a:rPr lang="ru-RU" dirty="0" smtClean="0"/>
              <a:t>Начать формирование умения понимать смысл биологических терминов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 для постановки 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ru-RU" sz="3500" dirty="0" smtClean="0"/>
              <a:t>У вас в руках учебник.  Что необходимо для успешной работы с этим учебником?</a:t>
            </a:r>
          </a:p>
          <a:p>
            <a:r>
              <a:rPr lang="ru-RU" sz="3500" dirty="0" smtClean="0"/>
              <a:t>Вы </a:t>
            </a:r>
            <a:r>
              <a:rPr lang="ru-RU" sz="3500" dirty="0" smtClean="0"/>
              <a:t>знаете, что на Земле </a:t>
            </a:r>
            <a:r>
              <a:rPr lang="ru-RU" sz="3600" dirty="0" smtClean="0"/>
              <a:t>есть живые объекты и неживые</a:t>
            </a:r>
            <a:r>
              <a:rPr lang="ru-RU" dirty="0" smtClean="0"/>
              <a:t>. </a:t>
            </a:r>
            <a:r>
              <a:rPr lang="ru-RU" sz="3500" dirty="0" smtClean="0"/>
              <a:t>Какие признаки позволяют нам провести такое деление?</a:t>
            </a:r>
          </a:p>
          <a:p>
            <a:r>
              <a:rPr lang="ru-RU" sz="3500" dirty="0" smtClean="0"/>
              <a:t>Мы назвали отличительные черты живых организмов. Все ли понятия вам знакомы?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Предметные УУД:</a:t>
            </a:r>
          </a:p>
          <a:p>
            <a:r>
              <a:rPr lang="ru-RU" dirty="0" smtClean="0"/>
              <a:t>Ученик </a:t>
            </a:r>
            <a:r>
              <a:rPr lang="ru-RU" dirty="0" smtClean="0"/>
              <a:t>научится </a:t>
            </a:r>
            <a:r>
              <a:rPr lang="ru-RU" dirty="0" smtClean="0"/>
              <a:t>перечислять свойства живого</a:t>
            </a:r>
          </a:p>
          <a:p>
            <a:r>
              <a:rPr lang="ru-RU" dirty="0" smtClean="0"/>
              <a:t>Ученик будет иметь возможность научиться понимать смысл таких биологических терминов, как:</a:t>
            </a:r>
          </a:p>
          <a:p>
            <a:pPr>
              <a:buNone/>
            </a:pPr>
            <a:r>
              <a:rPr lang="ru-RU" dirty="0" smtClean="0"/>
              <a:t>    обмен веществ, рост, индивидуальное развитие, размножение, раздражимость, приспособленность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643192" cy="15121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Личностные УУД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36912"/>
            <a:ext cx="7427168" cy="3489251"/>
          </a:xfrm>
        </p:spPr>
        <p:txBody>
          <a:bodyPr/>
          <a:lstStyle/>
          <a:p>
            <a:r>
              <a:rPr lang="ru-RU" dirty="0" smtClean="0"/>
              <a:t>Начать осознавать единство и целостность окружающего мира</a:t>
            </a:r>
          </a:p>
          <a:p>
            <a:r>
              <a:rPr lang="ru-RU" dirty="0" smtClean="0"/>
              <a:t>Постепенно выстраивать собственное целостное мировоззрение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Познавательные</a:t>
            </a:r>
          </a:p>
          <a:p>
            <a:r>
              <a:rPr lang="ru-RU" dirty="0" smtClean="0"/>
              <a:t>Ученик </a:t>
            </a:r>
            <a:r>
              <a:rPr lang="ru-RU" dirty="0" smtClean="0"/>
              <a:t>научится </a:t>
            </a:r>
            <a:r>
              <a:rPr lang="ru-RU" dirty="0" smtClean="0"/>
              <a:t>ориентироваться в учебнике</a:t>
            </a:r>
          </a:p>
          <a:p>
            <a:r>
              <a:rPr lang="ru-RU" dirty="0" smtClean="0"/>
              <a:t>Ученик </a:t>
            </a:r>
            <a:r>
              <a:rPr lang="ru-RU" dirty="0" smtClean="0"/>
              <a:t>научится </a:t>
            </a:r>
            <a:r>
              <a:rPr lang="ru-RU" dirty="0" smtClean="0"/>
              <a:t>находить и использовать нужную информацию</a:t>
            </a:r>
          </a:p>
          <a:p>
            <a:r>
              <a:rPr lang="ru-RU" dirty="0" smtClean="0"/>
              <a:t>Ученик будет иметь возможность научиться анализировать, сравнивать и обобщать факты и явления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Коммуникативные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Ученик </a:t>
            </a:r>
            <a:r>
              <a:rPr lang="ru-RU" dirty="0" smtClean="0"/>
              <a:t>научится </a:t>
            </a:r>
            <a:r>
              <a:rPr lang="ru-RU" dirty="0" smtClean="0"/>
              <a:t>слушать и понимать речь других людей</a:t>
            </a:r>
          </a:p>
          <a:p>
            <a:r>
              <a:rPr lang="ru-RU" dirty="0" smtClean="0"/>
              <a:t>Ученик будет иметь возможность научиться самостоятельно организовывать учебное взаимодействие при работе в паре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Регулятивные:</a:t>
            </a:r>
          </a:p>
          <a:p>
            <a:r>
              <a:rPr lang="ru-RU" dirty="0" smtClean="0"/>
              <a:t>Ученик </a:t>
            </a:r>
            <a:r>
              <a:rPr lang="ru-RU" dirty="0" smtClean="0"/>
              <a:t>научится </a:t>
            </a:r>
            <a:r>
              <a:rPr lang="ru-RU" dirty="0" smtClean="0"/>
              <a:t>самостоятельно обнаруживать и формулировать учебную проблему</a:t>
            </a:r>
          </a:p>
          <a:p>
            <a:r>
              <a:rPr lang="ru-RU" dirty="0" smtClean="0"/>
              <a:t>Ученик будет иметь возможность в диалоге с учителем совершенствовать критерии оценки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302</TotalTime>
  <Words>574</Words>
  <Application>Microsoft Office PowerPoint</Application>
  <PresentationFormat>Экран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АКТИВНОЕ ЦЕЛЕПОЛАГАНИЕ В СОВРЕМЕННОМ УРОКЕ </vt:lpstr>
      <vt:lpstr>Современный урок</vt:lpstr>
      <vt:lpstr>Слайд 3</vt:lpstr>
      <vt:lpstr>Биология 5 класс Живой организм и его свойства</vt:lpstr>
      <vt:lpstr>Вопросы для постановки цели</vt:lpstr>
      <vt:lpstr>Планируемые результаты урока</vt:lpstr>
      <vt:lpstr> Личностные УУД</vt:lpstr>
      <vt:lpstr>Метапредметные УУД</vt:lpstr>
      <vt:lpstr>Коммуникативные:</vt:lpstr>
      <vt:lpstr>Итог урока</vt:lpstr>
      <vt:lpstr>Биология 5 класс Бактерии</vt:lpstr>
      <vt:lpstr>Планируемые результаты урока</vt:lpstr>
      <vt:lpstr>Слайд 13</vt:lpstr>
      <vt:lpstr>Метапредметные УУД</vt:lpstr>
      <vt:lpstr>Слайд 15</vt:lpstr>
      <vt:lpstr>Биология 6 класс Прорастание семян</vt:lpstr>
      <vt:lpstr>Вопросы для формулирования цели</vt:lpstr>
      <vt:lpstr>Планируемые результаты урока</vt:lpstr>
      <vt:lpstr>Метапредметные УУД</vt:lpstr>
      <vt:lpstr>Коммуникативные 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АКТИВНОЕ ЦЕЛЕПОЛАГАНИЕ В СОВРЕМЕННОМ УРОКЕ </dc:title>
  <dc:creator>КАБИНЕТ 35</dc:creator>
  <cp:lastModifiedBy>КАБИНЕТ 35</cp:lastModifiedBy>
  <cp:revision>26</cp:revision>
  <dcterms:created xsi:type="dcterms:W3CDTF">2015-08-25T20:47:40Z</dcterms:created>
  <dcterms:modified xsi:type="dcterms:W3CDTF">2015-08-26T19:04:29Z</dcterms:modified>
</cp:coreProperties>
</file>