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80" r:id="rId5"/>
    <p:sldId id="270" r:id="rId6"/>
    <p:sldId id="272" r:id="rId7"/>
    <p:sldId id="274" r:id="rId8"/>
    <p:sldId id="275" r:id="rId9"/>
    <p:sldId id="260" r:id="rId10"/>
    <p:sldId id="262" r:id="rId11"/>
    <p:sldId id="279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EDBB603-287D-41A1-A078-362C6D2F7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65D6B-81A4-4BB8-A75D-F2374823A83B}" type="slidenum">
              <a:rPr lang="ru-RU"/>
              <a:pPr/>
              <a:t>12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76BF-B10D-4BEA-A7DE-7BBAAD295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177A-E9F2-439F-9F74-7AFF46FC6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E665F-DC33-41CC-93A1-140E3648A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A9E9A-CADC-4E42-998B-B5B18785A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ADD3D-B89E-49DD-9D51-091E9885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8665-F941-4AEA-96EE-2BCB6241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44D1-2C5D-41D2-9015-2EA493681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6610-6181-428C-B2DE-A52CE7C0E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F1AD4-BA0A-409A-9316-91AAADC44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4395E-DB1D-43F6-A471-F9E8226A0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F6A4E-DB01-4980-A5D0-D0EB819A7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A569F9-6AB2-422D-9738-BAE7E7F0D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file:///D:\001.%20&#1055;&#1080;&#1084;&#1077;&#1085;&#1086;&#1074;\01.%20&#1059;&#1095;&#1077;&#1073;&#1085;&#1080;&#1082;&#1080;\&#1042;&#1059;&#1047;%202.%20&#1046;&#1080;&#1074;&#1086;&#1090;&#1085;&#1099;&#1077;\1.%20&#1055;&#1088;&#1077;&#1079;&#1077;&#1085;&#1090;&#1072;&#1094;&#1080;&#1080;\01.%20&#1055;&#1088;&#1086;&#1089;&#1090;&#1077;&#1081;&#1096;&#1080;&#1077;\05.avi" TargetMode="External"/><Relationship Id="rId1" Type="http://schemas.openxmlformats.org/officeDocument/2006/relationships/video" Target="file:///D:\001.%20&#1055;&#1080;&#1084;&#1077;&#1085;&#1086;&#1074;\01.%20&#1059;&#1095;&#1077;&#1073;&#1085;&#1080;&#1082;&#1080;\&#1042;&#1059;&#1047;%202.%20&#1046;&#1080;&#1074;&#1086;&#1090;&#1085;&#1099;&#1077;\1.%20&#1055;&#1088;&#1077;&#1079;&#1077;&#1085;&#1090;&#1072;&#1094;&#1080;&#1080;\01.%20&#1055;&#1088;&#1086;&#1089;&#1090;&#1077;&#1081;&#1096;&#1080;&#1077;\04.avi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7526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0000"/>
                </a:solidFill>
              </a:rPr>
              <a:t>Жгутиконосцы и инфузории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62601"/>
            <a:ext cx="8991600" cy="914398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000" dirty="0" smtClean="0">
                <a:solidFill>
                  <a:srgbClr val="0000FF"/>
                </a:solidFill>
              </a:rPr>
              <a:t>Автор презентации: Зарубина Е.Ю. учитель биологии ГБОУ СОШ 143 г. Санкт-Петербурга</a:t>
            </a:r>
            <a:endParaRPr lang="ru-RU" sz="2000" dirty="0" smtClean="0">
              <a:solidFill>
                <a:srgbClr val="0000FF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638521"/>
            <a:ext cx="2514599" cy="250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667000"/>
            <a:ext cx="1771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838200"/>
            <a:ext cx="3827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Инфузория  -туфелька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81200" y="0"/>
            <a:ext cx="3021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Инфузории </a:t>
            </a:r>
          </a:p>
        </p:txBody>
      </p:sp>
      <p:pic>
        <p:nvPicPr>
          <p:cNvPr id="7172" name="Picture 4" descr="02020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950" y="3048000"/>
            <a:ext cx="3194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43000"/>
            <a:ext cx="1419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581400" y="5932488"/>
            <a:ext cx="2770188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Колония   инфузорий</a:t>
            </a:r>
          </a:p>
          <a:p>
            <a:pPr algn="ctr">
              <a:lnSpc>
                <a:spcPct val="65000"/>
              </a:lnSpc>
            </a:pPr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корхезиум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735638" y="381000"/>
            <a:ext cx="3408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Инфузория  -трубач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5638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914400"/>
            <a:ext cx="1485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7951" y="115888"/>
            <a:ext cx="7664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</a:rPr>
              <a:t>Инфузории</a:t>
            </a:r>
            <a:r>
              <a:rPr lang="ru-RU" sz="2400" b="1" i="1" dirty="0" smtClean="0">
                <a:solidFill>
                  <a:srgbClr val="FF0000"/>
                </a:solidFill>
              </a:rPr>
              <a:t> 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79388" y="3352800"/>
            <a:ext cx="8785225" cy="31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sz="2400" b="1" dirty="0" smtClean="0">
                <a:latin typeface="Tahoma" pitchFamily="34" charset="0"/>
              </a:rPr>
              <a:t>Форма </a:t>
            </a:r>
            <a:r>
              <a:rPr lang="ru-RU" sz="2400" b="1" dirty="0">
                <a:latin typeface="Tahoma" pitchFamily="34" charset="0"/>
              </a:rPr>
              <a:t>тела постоянная благодаря эластичной и прочной оболочке - пелликуле.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sz="2400" b="1" dirty="0">
                <a:latin typeface="Tahoma" pitchFamily="34" charset="0"/>
              </a:rPr>
              <a:t>Активно передвигаются с помощью </a:t>
            </a:r>
            <a:r>
              <a:rPr lang="ru-RU" sz="2400" b="1" dirty="0">
                <a:solidFill>
                  <a:srgbClr val="0000FF"/>
                </a:solidFill>
                <a:latin typeface="Tahoma" pitchFamily="34" charset="0"/>
              </a:rPr>
              <a:t>ресничек</a:t>
            </a:r>
            <a:r>
              <a:rPr lang="ru-RU" sz="2400" b="1" dirty="0">
                <a:latin typeface="Tahoma" pitchFamily="34" charset="0"/>
              </a:rPr>
              <a:t>. Другой важный признак — наличие двух ядер: </a:t>
            </a:r>
            <a:r>
              <a:rPr lang="ru-RU" sz="2400" b="1" dirty="0">
                <a:solidFill>
                  <a:srgbClr val="0000FF"/>
                </a:solidFill>
                <a:latin typeface="Tahoma" pitchFamily="34" charset="0"/>
              </a:rPr>
              <a:t>крупного полиплоидного вегетативного ядра — </a:t>
            </a:r>
            <a:r>
              <a:rPr lang="ru-RU" sz="2400" b="1" i="1" dirty="0">
                <a:solidFill>
                  <a:srgbClr val="FF0000"/>
                </a:solidFill>
                <a:latin typeface="Tahoma" pitchFamily="34" charset="0"/>
              </a:rPr>
              <a:t>макронуклеуса</a:t>
            </a:r>
            <a:r>
              <a:rPr lang="ru-RU" sz="2400" b="1" dirty="0">
                <a:solidFill>
                  <a:srgbClr val="0000FF"/>
                </a:solidFill>
                <a:latin typeface="Tahoma" pitchFamily="34" charset="0"/>
              </a:rPr>
              <a:t> и мелкого диплоидного генеративного ядра — </a:t>
            </a:r>
            <a:r>
              <a:rPr lang="ru-RU" sz="2400" b="1" i="1" dirty="0">
                <a:solidFill>
                  <a:srgbClr val="FF0000"/>
                </a:solidFill>
                <a:latin typeface="Tahoma" pitchFamily="34" charset="0"/>
              </a:rPr>
              <a:t>микронуклеуса</a:t>
            </a:r>
            <a:r>
              <a:rPr lang="ru-RU" sz="2400" b="1" dirty="0">
                <a:solidFill>
                  <a:srgbClr val="FF0000"/>
                </a:solidFill>
                <a:latin typeface="Tahoma" pitchFamily="34" charset="0"/>
              </a:rPr>
              <a:t>.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sz="2400" b="1" dirty="0">
                <a:latin typeface="Tahoma" pitchFamily="34" charset="0"/>
              </a:rPr>
              <a:t>В эктоплазме многих инфузорий находятся особые защитные приспособления — </a:t>
            </a:r>
            <a:r>
              <a:rPr lang="ru-RU" sz="2400" b="1" i="1" dirty="0">
                <a:solidFill>
                  <a:srgbClr val="0000FF"/>
                </a:solidFill>
                <a:latin typeface="Tahoma" pitchFamily="34" charset="0"/>
              </a:rPr>
              <a:t>трихоцисты</a:t>
            </a:r>
            <a:r>
              <a:rPr lang="ru-RU" sz="2400" b="1" dirty="0">
                <a:latin typeface="Tahoma" pitchFamily="34" charset="0"/>
              </a:rPr>
              <a:t>. При раздражении животного они выстреливают длинную упругую нить, парализующую добычу.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066800"/>
            <a:ext cx="16430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04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990600"/>
            <a:ext cx="3048000" cy="2286000"/>
          </a:xfrm>
          <a:prstGeom prst="rect">
            <a:avLst/>
          </a:prstGeom>
          <a:noFill/>
        </p:spPr>
      </p:pic>
      <p:pic>
        <p:nvPicPr>
          <p:cNvPr id="44038" name="05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990600"/>
            <a:ext cx="3048000" cy="228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62600" y="2286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ahoma" pitchFamily="34" charset="0"/>
              </a:rPr>
              <a:t>7,5 тыс. видов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76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87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126" fill="hold"/>
                                        <p:tgtEl>
                                          <p:spTgt spid="440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40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430213"/>
            <a:ext cx="9144000" cy="57554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 b="1" dirty="0">
                <a:solidFill>
                  <a:srgbClr val="0000FF"/>
                </a:solidFill>
              </a:rPr>
              <a:t>Являются звеньями в цепях питания</a:t>
            </a:r>
            <a:r>
              <a:rPr lang="ru-RU" sz="3200" b="1" dirty="0"/>
              <a:t> </a:t>
            </a:r>
            <a:r>
              <a:rPr lang="ru-RU" sz="2800" b="1" dirty="0"/>
              <a:t>(питаются бактериями, водорослями и служат пищей другим животным).</a:t>
            </a:r>
          </a:p>
          <a:p>
            <a:pPr marL="342900" indent="-342900">
              <a:buFontTx/>
              <a:buAutoNum type="arabicPeriod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00FF"/>
                </a:solidFill>
              </a:rPr>
              <a:t>Очищают водоемы от бактерий.</a:t>
            </a:r>
          </a:p>
          <a:p>
            <a:pPr marL="342900" indent="-342900">
              <a:buFontTx/>
              <a:buAutoNum type="arabicPeriod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00FF"/>
                </a:solidFill>
              </a:rPr>
              <a:t>Раковины </a:t>
            </a:r>
            <a:r>
              <a:rPr lang="ru-RU" sz="2800" b="1" dirty="0"/>
              <a:t>морских корненожек</a:t>
            </a:r>
            <a:r>
              <a:rPr lang="ru-RU" sz="2800" b="1" dirty="0">
                <a:solidFill>
                  <a:srgbClr val="0000FF"/>
                </a:solidFill>
              </a:rPr>
              <a:t> </a:t>
            </a:r>
            <a:r>
              <a:rPr lang="ru-RU" sz="3200" b="1" dirty="0">
                <a:solidFill>
                  <a:srgbClr val="0000FF"/>
                </a:solidFill>
              </a:rPr>
              <a:t>образуют осадочные породы  </a:t>
            </a:r>
            <a:r>
              <a:rPr lang="ru-RU" sz="2800" b="1" dirty="0"/>
              <a:t>извести и мела.</a:t>
            </a:r>
          </a:p>
          <a:p>
            <a:pPr marL="342900" indent="-342900">
              <a:buFontTx/>
              <a:buAutoNum type="arabicPeriod"/>
            </a:pPr>
            <a:r>
              <a:rPr lang="ru-RU" sz="3200" b="1" dirty="0">
                <a:solidFill>
                  <a:srgbClr val="0000FF"/>
                </a:solidFill>
              </a:rPr>
              <a:t>Паразиты вызывают заболевания</a:t>
            </a:r>
            <a:r>
              <a:rPr lang="ru-RU" sz="3200" b="1" dirty="0"/>
              <a:t> </a:t>
            </a:r>
            <a:r>
              <a:rPr lang="ru-RU" sz="2800" b="1" dirty="0"/>
              <a:t>(амеба дизентерийная, </a:t>
            </a:r>
            <a:r>
              <a:rPr lang="ru-RU" sz="2800" b="1" dirty="0" err="1"/>
              <a:t>лямблии</a:t>
            </a:r>
            <a:r>
              <a:rPr lang="ru-RU" sz="2800" b="1" dirty="0"/>
              <a:t>, малярийный плазмодий, трипаносомы и др.)</a:t>
            </a:r>
          </a:p>
          <a:p>
            <a:pPr marL="342900" indent="-342900">
              <a:buFontTx/>
              <a:buAutoNum type="arabicPeriod"/>
            </a:pPr>
            <a:r>
              <a:rPr lang="ru-RU" sz="3200" b="1" dirty="0"/>
              <a:t> </a:t>
            </a:r>
            <a:r>
              <a:rPr lang="ru-RU" sz="3200" b="1" dirty="0">
                <a:solidFill>
                  <a:srgbClr val="0000FF"/>
                </a:solidFill>
              </a:rPr>
              <a:t>Инфузории,</a:t>
            </a:r>
            <a:r>
              <a:rPr lang="ru-RU" sz="3200" b="1" dirty="0"/>
              <a:t> </a:t>
            </a:r>
            <a:r>
              <a:rPr lang="ru-RU" sz="2800" b="1" dirty="0"/>
              <a:t>живущие в пищеварительных органах растительноядных  животных,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0000FF"/>
                </a:solidFill>
              </a:rPr>
              <a:t>помогают перевариванию клетчатки</a:t>
            </a:r>
            <a:r>
              <a:rPr lang="ru-RU" sz="3200" b="1" dirty="0"/>
              <a:t>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667000" y="-49213"/>
            <a:ext cx="48387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Значение Простейших: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marL="533400" indent="-533400" algn="ctr" eaLnBrk="1" hangingPunct="1">
              <a:lnSpc>
                <a:spcPct val="70000"/>
              </a:lnSpc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Значение простейших в природе и жизни человека</a:t>
            </a:r>
          </a:p>
          <a:p>
            <a:pPr marL="533400" indent="-533400" algn="ctr" eaLnBrk="1" hangingPunct="1">
              <a:lnSpc>
                <a:spcPct val="70000"/>
              </a:lnSpc>
              <a:buFontTx/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70000"/>
              </a:lnSpc>
              <a:buFontTx/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</a:rPr>
              <a:t>В природе являются  звеном в цепях питания.</a:t>
            </a:r>
          </a:p>
          <a:p>
            <a:pPr marL="533400" indent="-533400" eaLnBrk="1" hangingPunct="1">
              <a:lnSpc>
                <a:spcPct val="70000"/>
              </a:lnSpc>
              <a:buFontTx/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</a:rPr>
              <a:t>Выполняют роль санитаров</a:t>
            </a:r>
            <a:r>
              <a:rPr lang="ru-RU" sz="2800" b="1" dirty="0" smtClean="0"/>
              <a:t>, очищая водоемы от бактерий и гниющих веществ. </a:t>
            </a:r>
          </a:p>
          <a:p>
            <a:pPr marL="533400" indent="-533400" eaLnBrk="1" hangingPunct="1">
              <a:lnSpc>
                <a:spcPct val="70000"/>
              </a:lnSpc>
              <a:buFontTx/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</a:rPr>
              <a:t>Индикаторы  чистоты воды.</a:t>
            </a:r>
            <a:r>
              <a:rPr lang="ru-RU" sz="2800" b="1" dirty="0" smtClean="0"/>
              <a:t> </a:t>
            </a:r>
          </a:p>
          <a:p>
            <a:pPr marL="533400" indent="-533400" eaLnBrk="1" hangingPunct="1">
              <a:lnSpc>
                <a:spcPct val="70000"/>
              </a:lnSpc>
              <a:buFontTx/>
              <a:buAutoNum type="arabicPeriod"/>
            </a:pPr>
            <a:r>
              <a:rPr lang="ru-RU" sz="2800" b="1" dirty="0" smtClean="0"/>
              <a:t>Раковины </a:t>
            </a:r>
            <a:r>
              <a:rPr lang="ru-RU" sz="2800" b="1" dirty="0" smtClean="0">
                <a:solidFill>
                  <a:srgbClr val="0000FF"/>
                </a:solidFill>
              </a:rPr>
              <a:t>образовали  осадочные породы</a:t>
            </a:r>
            <a:r>
              <a:rPr lang="ru-RU" sz="2800" b="1" dirty="0" smtClean="0"/>
              <a:t>.</a:t>
            </a:r>
          </a:p>
          <a:p>
            <a:pPr marL="533400" indent="-533400" eaLnBrk="1" hangingPunct="1">
              <a:lnSpc>
                <a:spcPct val="70000"/>
              </a:lnSpc>
              <a:buFontTx/>
              <a:buAutoNum type="arabicPeriod"/>
            </a:pPr>
            <a:r>
              <a:rPr lang="ru-RU" sz="2800" b="1" dirty="0" smtClean="0">
                <a:solidFill>
                  <a:srgbClr val="0000FF"/>
                </a:solidFill>
              </a:rPr>
              <a:t>Участвуют в круговороте веществ и в образовании почвы.</a:t>
            </a:r>
          </a:p>
          <a:p>
            <a:pPr marL="533400" indent="-533400" eaLnBrk="1" hangingPunct="1">
              <a:lnSpc>
                <a:spcPct val="70000"/>
              </a:lnSpc>
              <a:buFontTx/>
              <a:buAutoNum type="arabicPeriod"/>
            </a:pPr>
            <a:r>
              <a:rPr lang="ru-RU" sz="2800" b="1" dirty="0" smtClean="0"/>
              <a:t>По  остаткам морских фораминиферов геологи определяют залежи нефти и газа. </a:t>
            </a:r>
          </a:p>
          <a:p>
            <a:pPr marL="533400" indent="-533400" eaLnBrk="1" hangingPunct="1">
              <a:lnSpc>
                <a:spcPct val="70000"/>
              </a:lnSpc>
              <a:buFontTx/>
              <a:buAutoNum type="arabicPeriod"/>
            </a:pPr>
            <a:r>
              <a:rPr lang="ru-RU" sz="2800" b="1" dirty="0" smtClean="0"/>
              <a:t>Вызывают заболевания человека  и животных.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2362200"/>
          </a:xfrm>
        </p:spPr>
        <p:txBody>
          <a:bodyPr/>
          <a:lstStyle/>
          <a:p>
            <a:pPr marL="609600" indent="-609600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Общие признаки: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75000"/>
              </a:lnSpc>
              <a:spcBef>
                <a:spcPct val="0"/>
              </a:spcBef>
              <a:buFontTx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Имеют 1-2 или множество жгутиков.  </a:t>
            </a:r>
          </a:p>
          <a:p>
            <a:pPr marL="609600" indent="-609600" eaLnBrk="1" hangingPunct="1">
              <a:lnSpc>
                <a:spcPct val="75000"/>
              </a:lnSpc>
              <a:spcBef>
                <a:spcPct val="0"/>
              </a:spcBef>
              <a:buFontTx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Питание различное:  как растения, как паразиты и как свободноживущие животные.  </a:t>
            </a:r>
          </a:p>
          <a:p>
            <a:pPr marL="609600" indent="-609600" eaLnBrk="1" hangingPunct="1">
              <a:lnSpc>
                <a:spcPct val="75000"/>
              </a:lnSpc>
              <a:spcBef>
                <a:spcPct val="0"/>
              </a:spcBef>
              <a:buFontTx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Некоторые   образуют колонии.</a:t>
            </a:r>
            <a:endParaRPr lang="ru-RU" b="1" smtClean="0"/>
          </a:p>
          <a:p>
            <a:pPr marL="609600" indent="-609600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11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Жгутиконосцы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91440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2020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14600"/>
            <a:ext cx="1417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2363" y="2438400"/>
            <a:ext cx="16716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867400" y="0"/>
            <a:ext cx="2693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ПАРАЗИТИЧЕСКИЕ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ЖГУТИКОНОСЦЫ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838200"/>
            <a:ext cx="4800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762000"/>
            <a:ext cx="309721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810000"/>
            <a:ext cx="5334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822325" y="0"/>
            <a:ext cx="2425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КОЛОНИАЛЬНЫЕ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ЖГУТИКОНОСЦЫ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76600" y="5943600"/>
            <a:ext cx="1500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ВОЛЬВОКС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 flipV="1">
            <a:off x="3886200" y="5257800"/>
            <a:ext cx="228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3438" y="4876800"/>
            <a:ext cx="19605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Животные жгутиконосцы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latin typeface="Tahoma" pitchFamily="34" charset="0"/>
              </a:rPr>
              <a:t>   Питание гетеротрофное. </a:t>
            </a:r>
            <a:endParaRPr lang="en-US" b="1" dirty="0" smtClean="0">
              <a:latin typeface="Tahoma" pitchFamily="34" charset="0"/>
            </a:endParaRPr>
          </a:p>
          <a:p>
            <a:pPr eaLnBrk="1" hangingPunct="1">
              <a:buNone/>
            </a:pPr>
            <a:r>
              <a:rPr lang="ru-RU" b="1" dirty="0" smtClean="0">
                <a:latin typeface="Tahoma" pitchFamily="34" charset="0"/>
              </a:rPr>
              <a:t>   Среди них имеются как </a:t>
            </a:r>
            <a:r>
              <a:rPr lang="ru-RU" b="1" dirty="0" err="1" smtClean="0">
                <a:solidFill>
                  <a:srgbClr val="0000FF"/>
                </a:solidFill>
                <a:latin typeface="Tahoma" pitchFamily="34" charset="0"/>
              </a:rPr>
              <a:t>сапротрофные</a:t>
            </a:r>
            <a:r>
              <a:rPr lang="ru-RU" b="1" dirty="0" smtClean="0">
                <a:latin typeface="Tahoma" pitchFamily="34" charset="0"/>
              </a:rPr>
              <a:t>, </a:t>
            </a:r>
            <a:r>
              <a:rPr lang="ru-RU" b="1" dirty="0" smtClean="0">
                <a:solidFill>
                  <a:srgbClr val="0000FF"/>
                </a:solidFill>
                <a:latin typeface="Tahoma" pitchFamily="34" charset="0"/>
              </a:rPr>
              <a:t>паразитические и хищные</a:t>
            </a:r>
            <a:r>
              <a:rPr lang="ru-RU" b="1" dirty="0" smtClean="0">
                <a:latin typeface="Tahoma" pitchFamily="34" charset="0"/>
              </a:rPr>
              <a:t> организмы. </a:t>
            </a:r>
            <a:endParaRPr lang="en-US" b="1" dirty="0" smtClean="0">
              <a:latin typeface="Tahoma" pitchFamily="34" charset="0"/>
            </a:endParaRPr>
          </a:p>
          <a:p>
            <a:pPr eaLnBrk="1" hangingPunct="1">
              <a:buNone/>
            </a:pPr>
            <a:r>
              <a:rPr lang="en-US" b="1" dirty="0" smtClean="0">
                <a:latin typeface="Tahoma" pitchFamily="34" charset="0"/>
              </a:rPr>
              <a:t>   </a:t>
            </a:r>
            <a:r>
              <a:rPr lang="ru-RU" b="1" u="sng" dirty="0" err="1" smtClean="0">
                <a:latin typeface="Tahoma" pitchFamily="34" charset="0"/>
              </a:rPr>
              <a:t>Сапротрофные</a:t>
            </a:r>
            <a:r>
              <a:rPr lang="ru-RU" b="1" u="sng" dirty="0" smtClean="0">
                <a:latin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</a:rPr>
              <a:t>питаются продуктами распада органических веществ. </a:t>
            </a:r>
            <a:r>
              <a:rPr lang="ru-RU" b="1" u="sng" dirty="0" smtClean="0">
                <a:latin typeface="Tahoma" pitchFamily="34" charset="0"/>
              </a:rPr>
              <a:t>Хищные </a:t>
            </a:r>
            <a:r>
              <a:rPr lang="ru-RU" b="1" dirty="0" smtClean="0">
                <a:latin typeface="Tahoma" pitchFamily="34" charset="0"/>
              </a:rPr>
              <a:t>питаются бактериями, одноклеточными водорослями, простейшими.</a:t>
            </a:r>
          </a:p>
          <a:p>
            <a:pPr eaLnBrk="1" hangingPunct="1">
              <a:buFontTx/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4450"/>
            <a:ext cx="3470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429000" y="0"/>
            <a:ext cx="5543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114800" y="609600"/>
            <a:ext cx="5029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ahoma" pitchFamily="34" charset="0"/>
              </a:rPr>
              <a:t>Паразитические- </a:t>
            </a:r>
            <a:r>
              <a:rPr lang="ru-RU" sz="2800" b="1" dirty="0">
                <a:latin typeface="Tahoma" pitchFamily="34" charset="0"/>
              </a:rPr>
              <a:t>например, </a:t>
            </a:r>
            <a:r>
              <a:rPr lang="ru-RU" sz="2800" b="1" i="1" dirty="0">
                <a:solidFill>
                  <a:srgbClr val="0000FF"/>
                </a:solidFill>
                <a:latin typeface="Tahoma" pitchFamily="34" charset="0"/>
              </a:rPr>
              <a:t>трипаносомы</a:t>
            </a:r>
            <a:r>
              <a:rPr lang="ru-RU" sz="2800" b="1" dirty="0">
                <a:latin typeface="Tahoma" pitchFamily="34" charset="0"/>
              </a:rPr>
              <a:t> , </a:t>
            </a:r>
            <a:r>
              <a:rPr lang="ru-RU" sz="2800" b="1" i="1" dirty="0" err="1">
                <a:solidFill>
                  <a:srgbClr val="0000FF"/>
                </a:solidFill>
                <a:latin typeface="Tahoma" pitchFamily="34" charset="0"/>
              </a:rPr>
              <a:t>лейшмании</a:t>
            </a:r>
            <a:r>
              <a:rPr lang="ru-RU" sz="2800" b="1" dirty="0">
                <a:latin typeface="Tahoma" pitchFamily="34" charset="0"/>
              </a:rPr>
              <a:t> вызывают болезни, которые относятся к категории </a:t>
            </a:r>
            <a:r>
              <a:rPr lang="ru-RU" sz="2800" b="1" i="1" dirty="0">
                <a:solidFill>
                  <a:srgbClr val="0000FF"/>
                </a:solidFill>
                <a:latin typeface="Tahoma" pitchFamily="34" charset="0"/>
              </a:rPr>
              <a:t>трансмиссивных</a:t>
            </a:r>
            <a:r>
              <a:rPr lang="ru-RU" sz="2800" b="1" i="1" dirty="0">
                <a:solidFill>
                  <a:srgbClr val="FFFF00"/>
                </a:solidFill>
                <a:latin typeface="Tahoma" pitchFamily="34" charset="0"/>
              </a:rPr>
              <a:t>,</a:t>
            </a:r>
            <a:r>
              <a:rPr lang="ru-RU" sz="2800" b="1" dirty="0">
                <a:latin typeface="Tahoma" pitchFamily="34" charset="0"/>
              </a:rPr>
              <a:t> заболевания, возбудитель которых передается через укус кровососущего насекомого или клеща</a:t>
            </a:r>
            <a:r>
              <a:rPr lang="ru-RU" sz="2800" b="1" dirty="0" smtClean="0">
                <a:latin typeface="Tahoma" pitchFamily="34" charset="0"/>
              </a:rPr>
              <a:t>.</a:t>
            </a:r>
          </a:p>
          <a:p>
            <a:endParaRPr lang="ru-RU" sz="2800" b="1" dirty="0" smtClean="0">
              <a:latin typeface="Tahoma" pitchFamily="34" charset="0"/>
            </a:endParaRPr>
          </a:p>
          <a:p>
            <a:endParaRPr lang="ru-RU" sz="2800" b="1" dirty="0">
              <a:latin typeface="Tahoma" pitchFamily="34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34290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89916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latin typeface="Tahoma" pitchFamily="34" charset="0"/>
              </a:rPr>
              <a:t>Трипаносомы вызывают </a:t>
            </a:r>
            <a:r>
              <a:rPr lang="ru-RU" sz="2800" b="1">
                <a:solidFill>
                  <a:srgbClr val="0000FF"/>
                </a:solidFill>
                <a:latin typeface="Tahoma" pitchFamily="34" charset="0"/>
              </a:rPr>
              <a:t>«сонную болезнь»,</a:t>
            </a:r>
            <a:r>
              <a:rPr lang="ru-RU" sz="2800" b="1">
                <a:latin typeface="Tahoma" pitchFamily="34" charset="0"/>
              </a:rPr>
              <a:t> на начальных этапах паразитируют в крови больного, затем переходят в спинномозговую жидкость, вызывают сонливость, затем наступает </a:t>
            </a:r>
            <a:r>
              <a:rPr lang="ru-RU" sz="2800" b="1" u="sng">
                <a:latin typeface="Tahoma" pitchFamily="34" charset="0"/>
              </a:rPr>
              <a:t>смерть больного от истощения.</a:t>
            </a:r>
            <a:r>
              <a:rPr lang="ru-RU" sz="2800" b="1">
                <a:latin typeface="Tahoma" pitchFamily="34" charset="0"/>
              </a:rPr>
              <a:t> Переносчиком возбудителя болезни являются </a:t>
            </a:r>
            <a:r>
              <a:rPr lang="ru-RU" sz="2800" b="1">
                <a:solidFill>
                  <a:srgbClr val="FF0000"/>
                </a:solidFill>
                <a:latin typeface="Tahoma" pitchFamily="34" charset="0"/>
              </a:rPr>
              <a:t>мухи цеце,</a:t>
            </a:r>
            <a:r>
              <a:rPr lang="ru-RU" sz="2800" b="1">
                <a:latin typeface="Tahoma" pitchFamily="34" charset="0"/>
              </a:rPr>
              <a:t> источником инвазии — копытные животные (антилопы) и больные люди. В настоящее время заболевание лечится.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362200" y="0"/>
            <a:ext cx="5543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rgbClr val="FF0000"/>
                </a:solidFill>
              </a:rPr>
              <a:t>Животные жгутиконосцы.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5000"/>
            <a:ext cx="2971800" cy="2413000"/>
          </a:xfrm>
          <a:prstGeom prst="rect">
            <a:avLst/>
          </a:prstGeom>
          <a:noFill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572000"/>
            <a:ext cx="2057400" cy="1492250"/>
          </a:xfrm>
          <a:prstGeom prst="rect">
            <a:avLst/>
          </a:prstGeom>
          <a:noFill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825" y="4914900"/>
            <a:ext cx="4448175" cy="1943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657600" y="609600"/>
            <a:ext cx="5334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latin typeface="Tahoma" pitchFamily="34" charset="0"/>
              </a:rPr>
              <a:t>Некоторые виды </a:t>
            </a:r>
            <a:r>
              <a:rPr lang="ru-RU" sz="2800" b="1">
                <a:solidFill>
                  <a:srgbClr val="0000FF"/>
                </a:solidFill>
                <a:latin typeface="Tahoma" pitchFamily="34" charset="0"/>
              </a:rPr>
              <a:t>лейшманий</a:t>
            </a:r>
            <a:r>
              <a:rPr lang="ru-RU" sz="2800" b="1">
                <a:latin typeface="Tahoma" pitchFamily="34" charset="0"/>
              </a:rPr>
              <a:t> вызывают </a:t>
            </a:r>
            <a:r>
              <a:rPr lang="ru-RU" sz="2800" b="1">
                <a:solidFill>
                  <a:srgbClr val="0000FF"/>
                </a:solidFill>
                <a:latin typeface="Tahoma" pitchFamily="34" charset="0"/>
              </a:rPr>
              <a:t>кожный лейшманиоз</a:t>
            </a:r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ru-RU" sz="2800" b="1">
                <a:latin typeface="Tahoma" pitchFamily="34" charset="0"/>
              </a:rPr>
              <a:t>переносчиком возбудителей являются </a:t>
            </a:r>
            <a:r>
              <a:rPr lang="ru-RU" sz="2800" b="1">
                <a:solidFill>
                  <a:srgbClr val="FF0000"/>
                </a:solidFill>
                <a:latin typeface="Tahoma" pitchFamily="34" charset="0"/>
              </a:rPr>
              <a:t>москиты</a:t>
            </a:r>
            <a:r>
              <a:rPr lang="ru-RU" sz="2800" b="1">
                <a:latin typeface="Tahoma" pitchFamily="34" charset="0"/>
              </a:rPr>
              <a:t>, источником инвазии — дикие грызуны или больные люди.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5013"/>
            <a:ext cx="36576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88913"/>
            <a:ext cx="2916238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819400" y="0"/>
            <a:ext cx="55435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2800" b="1">
                <a:solidFill>
                  <a:srgbClr val="FF0000"/>
                </a:solidFill>
              </a:rPr>
              <a:t>Животные жгутиконосцы.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572000"/>
            <a:ext cx="1595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48000" y="1295400"/>
            <a:ext cx="6096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FF"/>
                </a:solidFill>
                <a:latin typeface="Tahoma" pitchFamily="34" charset="0"/>
              </a:rPr>
              <a:t>Лямблия</a:t>
            </a:r>
            <a:r>
              <a:rPr lang="ru-RU" sz="2800" b="1" dirty="0">
                <a:solidFill>
                  <a:srgbClr val="0000FF"/>
                </a:solidFill>
                <a:latin typeface="Tahoma" pitchFamily="34" charset="0"/>
              </a:rPr>
              <a:t> кишечная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ru-RU" sz="2800" b="1" dirty="0">
                <a:latin typeface="Tahoma" pitchFamily="34" charset="0"/>
              </a:rPr>
              <a:t>– паразит желчных протоков, тонкого кишечника. В толстой кишке </a:t>
            </a:r>
            <a:r>
              <a:rPr lang="ru-RU" sz="2800" b="1" dirty="0" err="1">
                <a:latin typeface="Tahoma" pitchFamily="34" charset="0"/>
              </a:rPr>
              <a:t>инцистируется</a:t>
            </a:r>
            <a:r>
              <a:rPr lang="ru-RU" sz="2800" b="1" dirty="0">
                <a:latin typeface="Tahoma" pitchFamily="34" charset="0"/>
              </a:rPr>
              <a:t>. Заражение цистами и через пищу. </a:t>
            </a:r>
            <a:r>
              <a:rPr lang="ru-RU" sz="2800" b="1" dirty="0">
                <a:solidFill>
                  <a:srgbClr val="0000FF"/>
                </a:solidFill>
                <a:latin typeface="Tahoma" pitchFamily="34" charset="0"/>
              </a:rPr>
              <a:t>Трихомонада </a:t>
            </a:r>
            <a:r>
              <a:rPr lang="ru-RU" sz="2800" b="1" dirty="0">
                <a:latin typeface="Tahoma" pitchFamily="34" charset="0"/>
              </a:rPr>
              <a:t>– паразитирует в мочеполовых путях. Вызывает воспалительные процессы.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00263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0800"/>
            <a:ext cx="210978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819400" y="0"/>
            <a:ext cx="5543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ru-RU" sz="3600" b="1" dirty="0">
                <a:solidFill>
                  <a:srgbClr val="FF0000"/>
                </a:solidFill>
              </a:rPr>
              <a:t>Животные жгутиконосцы</a:t>
            </a:r>
            <a:r>
              <a:rPr lang="ru-RU" sz="32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Инфузории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3429000"/>
          </a:xfrm>
        </p:spPr>
        <p:txBody>
          <a:bodyPr/>
          <a:lstStyle/>
          <a:p>
            <a:pPr marL="609600" indent="-609600" eaLnBrk="1" hangingPunct="1">
              <a:lnSpc>
                <a:spcPct val="65000"/>
              </a:lnSpc>
              <a:buFontTx/>
              <a:buNone/>
            </a:pPr>
            <a:r>
              <a:rPr lang="ru-RU" sz="24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ОБЩИЕ ПРИЗНАКИ</a:t>
            </a: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lnSpc>
                <a:spcPct val="65000"/>
              </a:lnSpc>
              <a:buFontTx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два ядра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, две сократительные вакуоли, пищеварительные вакуоли,  </a:t>
            </a:r>
          </a:p>
          <a:p>
            <a:pPr marL="609600" indent="-609600" eaLnBrk="1" hangingPunct="1">
              <a:lnSpc>
                <a:spcPct val="65000"/>
              </a:lnSpc>
              <a:buFontTx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органоиды специального назначения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-  клеточный рот,  глотку, порошицу. </a:t>
            </a:r>
          </a:p>
          <a:p>
            <a:pPr marL="609600" indent="-609600" eaLnBrk="1" hangingPunct="1">
              <a:lnSpc>
                <a:spcPct val="65000"/>
              </a:lnSpc>
              <a:buFontTx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Движение  с помощью ресничек.</a:t>
            </a:r>
          </a:p>
          <a:p>
            <a:pPr marL="609600" indent="-609600" eaLnBrk="1" hangingPunct="1">
              <a:lnSpc>
                <a:spcPct val="65000"/>
              </a:lnSpc>
              <a:buFontTx/>
              <a:buAutoNum type="arabicPeriod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Размножаются бесполым и </a:t>
            </a:r>
            <a:r>
              <a:rPr lang="ru-RU" b="1" u="sng" smtClean="0">
                <a:latin typeface="Times New Roman" pitchFamily="18" charset="0"/>
                <a:cs typeface="Times New Roman" pitchFamily="18" charset="0"/>
              </a:rPr>
              <a:t>половым путем.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41700"/>
            <a:ext cx="5791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473</Words>
  <Application>Microsoft Office PowerPoint</Application>
  <PresentationFormat>Экран (4:3)</PresentationFormat>
  <Paragraphs>57</Paragraphs>
  <Slides>13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Жгутиконосцы и инфузории</vt:lpstr>
      <vt:lpstr>Жгутиконосцы</vt:lpstr>
      <vt:lpstr>Слайд 3</vt:lpstr>
      <vt:lpstr>Животные жгутиконосцы</vt:lpstr>
      <vt:lpstr>Слайд 5</vt:lpstr>
      <vt:lpstr>Слайд 6</vt:lpstr>
      <vt:lpstr>Слайд 7</vt:lpstr>
      <vt:lpstr>Слайд 8</vt:lpstr>
      <vt:lpstr>Инфузории 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КАБИНЕТ 35</cp:lastModifiedBy>
  <cp:revision>15</cp:revision>
  <cp:lastPrinted>1601-01-01T00:00:00Z</cp:lastPrinted>
  <dcterms:created xsi:type="dcterms:W3CDTF">1601-01-01T00:00:00Z</dcterms:created>
  <dcterms:modified xsi:type="dcterms:W3CDTF">2015-11-08T20:26:30Z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