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4" r:id="rId3"/>
    <p:sldId id="314" r:id="rId4"/>
    <p:sldId id="315" r:id="rId5"/>
    <p:sldId id="316" r:id="rId6"/>
    <p:sldId id="325" r:id="rId7"/>
    <p:sldId id="323" r:id="rId8"/>
    <p:sldId id="324" r:id="rId9"/>
    <p:sldId id="318" r:id="rId10"/>
    <p:sldId id="319" r:id="rId11"/>
    <p:sldId id="298" r:id="rId12"/>
    <p:sldId id="299" r:id="rId13"/>
    <p:sldId id="300" r:id="rId14"/>
    <p:sldId id="304" r:id="rId15"/>
    <p:sldId id="308" r:id="rId16"/>
    <p:sldId id="309" r:id="rId17"/>
    <p:sldId id="311" r:id="rId18"/>
    <p:sldId id="321" r:id="rId19"/>
    <p:sldId id="276" r:id="rId20"/>
    <p:sldId id="277" r:id="rId21"/>
    <p:sldId id="312" r:id="rId22"/>
    <p:sldId id="270" r:id="rId23"/>
    <p:sldId id="27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43"/>
    <a:srgbClr val="FFFF66"/>
    <a:srgbClr val="FFFF00"/>
    <a:srgbClr val="66FF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62" d="100"/>
          <a:sy n="62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8789-D2D6-413B-A667-9473D9E2FD02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4C935-4024-4297-B97B-D4FBE468A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4324-E5BA-40DF-8600-004F09E03B87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0B7F-AC45-4352-BC5E-385C10E3C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CB7C-7A34-41E3-98DB-38E626F2FDD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8447-EAFA-415A-B006-C23902F01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5B9CD-42B4-429E-8BE8-0031CD82F6E3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54377-6CFC-4B59-AD84-660B894B9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613CF-2EAD-4915-9065-FF3EC1B54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A6CB-0AA7-4F4C-9D7F-AA268D37E066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1644-2F3C-4E9F-8359-11149E4E7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F0FDD-27FF-448F-8875-A575521973C0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75A3-8CAA-4900-A3C2-E940B2DD4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579D-6429-42B5-8280-B3808302961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EC2B-243B-4D9A-B6D9-51063967F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43A66-26BE-4780-BD0C-17343D4D8C48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81E6-0D1A-47AA-827A-C7A5C37A7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169D-9919-4775-B04C-7B2E6351DCF5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1C3A-9EE5-4C49-BCFD-4107A855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9479-B56B-4891-AC92-200CA439BDA1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72A6-36E5-4454-916E-80F398CAD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4887-7AFF-402C-8583-8CC0DB33273A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A251-C4A4-4351-BC62-4BB6532BC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03DE-A4E2-4F32-89B5-0231753E994F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C926-ABF9-47AE-AD4C-2E2F42877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15FBAE-A858-4A24-AF52-9A125EDF8818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BF40FD-FF4D-4F7D-9FC7-C10B1D2AE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hyperlink" Target="&#1055;&#1088;&#1086;&#1077;&#1082;&#1090;&#1085;&#1072;&#1103;%20&#1088;&#1072;&#1073;&#1086;&#1090;&#1072;.doc" TargetMode="External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7158" y="1714488"/>
            <a:ext cx="3671886" cy="432426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ЗНАТЬ:</a:t>
            </a:r>
          </a:p>
          <a:p>
            <a:pPr marL="457200" indent="-457200" algn="ctr">
              <a:lnSpc>
                <a:spcPct val="75000"/>
              </a:lnSpc>
              <a:spcBef>
                <a:spcPct val="50000"/>
              </a:spcBef>
            </a:pPr>
            <a:r>
              <a:rPr lang="ru-RU" sz="2000" b="1" dirty="0">
                <a:solidFill>
                  <a:srgbClr val="111111"/>
                </a:solidFill>
              </a:rPr>
              <a:t>МАТЕМАТИКА</a:t>
            </a:r>
          </a:p>
          <a:p>
            <a:pPr marL="177800" algn="ctr">
              <a:lnSpc>
                <a:spcPct val="150000"/>
              </a:lnSpc>
              <a:spcBef>
                <a:spcPct val="30000"/>
              </a:spcBef>
            </a:pPr>
            <a:r>
              <a:rPr lang="ru-RU" sz="2000" dirty="0" smtClean="0"/>
              <a:t>Виды графиков элементарных </a:t>
            </a:r>
            <a:r>
              <a:rPr lang="ru-RU" sz="2000" dirty="0"/>
              <a:t>функций</a:t>
            </a:r>
          </a:p>
          <a:p>
            <a:pPr marL="457200" indent="-457200" algn="ctr">
              <a:spcBef>
                <a:spcPct val="30000"/>
              </a:spcBef>
            </a:pPr>
            <a:r>
              <a:rPr lang="ru-RU" sz="2000" b="1" dirty="0" smtClean="0">
                <a:solidFill>
                  <a:srgbClr val="111111"/>
                </a:solidFill>
              </a:rPr>
              <a:t>ИНФОРМАТИКА</a:t>
            </a:r>
            <a:endParaRPr lang="ru-RU" sz="2000" b="1" dirty="0">
              <a:solidFill>
                <a:srgbClr val="111111"/>
              </a:solidFill>
            </a:endParaRPr>
          </a:p>
          <a:p>
            <a:pPr algn="ctr">
              <a:spcBef>
                <a:spcPct val="30000"/>
              </a:spcBef>
            </a:pPr>
            <a:r>
              <a:rPr lang="ru-RU" sz="2000" dirty="0"/>
              <a:t>Правила моделирования задачи в </a:t>
            </a:r>
            <a:r>
              <a:rPr lang="en-US" sz="2000" dirty="0"/>
              <a:t>EXCEL</a:t>
            </a:r>
            <a:endParaRPr lang="ru-RU" sz="2000" dirty="0"/>
          </a:p>
          <a:p>
            <a:pPr algn="ctr">
              <a:spcBef>
                <a:spcPct val="30000"/>
              </a:spcBef>
            </a:pPr>
            <a:r>
              <a:rPr lang="ru-RU" sz="2000" dirty="0"/>
              <a:t>Способы форматирования графиков </a:t>
            </a:r>
            <a:r>
              <a:rPr lang="ru-RU" sz="2000" dirty="0" smtClean="0"/>
              <a:t>функций</a:t>
            </a:r>
            <a:endParaRPr lang="ru-RU" sz="2000" dirty="0"/>
          </a:p>
          <a:p>
            <a:pPr algn="ctr">
              <a:spcBef>
                <a:spcPct val="30000"/>
              </a:spcBef>
            </a:pPr>
            <a:r>
              <a:rPr lang="ru-RU" sz="2000" dirty="0"/>
              <a:t>Правила оформления отчета в </a:t>
            </a:r>
            <a:r>
              <a:rPr lang="en-US" sz="2000" dirty="0"/>
              <a:t>Excel</a:t>
            </a:r>
            <a:endParaRPr lang="ru-RU" sz="20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286248" y="1502688"/>
            <a:ext cx="4643470" cy="504753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УМЕТЬ:</a:t>
            </a:r>
          </a:p>
          <a:p>
            <a:pPr marL="457200" indent="-457200" algn="ctr">
              <a:spcBef>
                <a:spcPct val="50000"/>
              </a:spcBef>
            </a:pPr>
            <a:r>
              <a:rPr lang="ru-RU" sz="2000" b="1" dirty="0">
                <a:solidFill>
                  <a:srgbClr val="111111"/>
                </a:solidFill>
              </a:rPr>
              <a:t>МАТЕМАТИКА</a:t>
            </a:r>
          </a:p>
          <a:p>
            <a:pPr algn="ctr">
              <a:spcBef>
                <a:spcPct val="30000"/>
              </a:spcBef>
              <a:tabLst>
                <a:tab pos="95250" algn="l"/>
              </a:tabLst>
            </a:pPr>
            <a:r>
              <a:rPr lang="ru-RU" sz="2000" dirty="0"/>
              <a:t>Решать системы </a:t>
            </a:r>
            <a:r>
              <a:rPr lang="ru-RU" sz="2000" dirty="0" smtClean="0"/>
              <a:t>уравнений</a:t>
            </a:r>
          </a:p>
          <a:p>
            <a:pPr algn="ctr">
              <a:spcBef>
                <a:spcPct val="30000"/>
              </a:spcBef>
              <a:tabLst>
                <a:tab pos="95250" algn="l"/>
              </a:tabLst>
            </a:pPr>
            <a:r>
              <a:rPr lang="ru-RU" sz="2000" dirty="0" smtClean="0"/>
              <a:t>Строить графики функций</a:t>
            </a:r>
            <a:endParaRPr lang="ru-RU" sz="2000" dirty="0"/>
          </a:p>
          <a:p>
            <a:pPr algn="ctr">
              <a:spcBef>
                <a:spcPct val="30000"/>
              </a:spcBef>
              <a:tabLst>
                <a:tab pos="95250" algn="l"/>
              </a:tabLst>
            </a:pPr>
            <a:r>
              <a:rPr lang="ru-RU" sz="2000" dirty="0" smtClean="0"/>
              <a:t>Находить координаты точек пересечения графиков</a:t>
            </a:r>
            <a:endParaRPr lang="ru-RU" sz="2000" dirty="0"/>
          </a:p>
          <a:p>
            <a:pPr algn="ctr">
              <a:spcBef>
                <a:spcPct val="50000"/>
              </a:spcBef>
              <a:tabLst>
                <a:tab pos="95250" algn="l"/>
              </a:tabLst>
            </a:pPr>
            <a:r>
              <a:rPr lang="ru-RU" sz="2000" b="1" dirty="0">
                <a:solidFill>
                  <a:srgbClr val="111111"/>
                </a:solidFill>
              </a:rPr>
              <a:t>ИНФОРМАТИКА</a:t>
            </a:r>
          </a:p>
          <a:p>
            <a:pPr algn="ctr">
              <a:spcBef>
                <a:spcPct val="30000"/>
              </a:spcBef>
              <a:tabLst>
                <a:tab pos="95250" algn="l"/>
              </a:tabLst>
            </a:pPr>
            <a:r>
              <a:rPr lang="ru-RU" sz="2000" dirty="0">
                <a:solidFill>
                  <a:srgbClr val="111111"/>
                </a:solidFill>
              </a:rPr>
              <a:t>Вводить формулы</a:t>
            </a:r>
          </a:p>
          <a:p>
            <a:pPr algn="ctr">
              <a:spcBef>
                <a:spcPct val="30000"/>
              </a:spcBef>
              <a:tabLst>
                <a:tab pos="95250" algn="l"/>
              </a:tabLst>
            </a:pPr>
            <a:r>
              <a:rPr lang="ru-RU" sz="2000" dirty="0"/>
              <a:t>Создавать таблицы</a:t>
            </a:r>
          </a:p>
          <a:p>
            <a:pPr algn="ctr">
              <a:spcBef>
                <a:spcPct val="30000"/>
              </a:spcBef>
              <a:tabLst>
                <a:tab pos="95250" algn="l"/>
              </a:tabLst>
            </a:pPr>
            <a:r>
              <a:rPr lang="ru-RU" sz="2000" dirty="0"/>
              <a:t>Строить и форматировать диаграммы по данным таблицы</a:t>
            </a:r>
          </a:p>
          <a:p>
            <a:pPr algn="ctr">
              <a:spcBef>
                <a:spcPct val="30000"/>
              </a:spcBef>
              <a:tabLst>
                <a:tab pos="95250" algn="l"/>
              </a:tabLst>
            </a:pPr>
            <a:r>
              <a:rPr lang="ru-RU" sz="2000" dirty="0"/>
              <a:t>Создавать бланк отчетности по работе.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290"/>
            <a:ext cx="8429684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Графический способ решения систем уравнений с двумя переменными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 animBg="1" autoUpdateAnimBg="0"/>
      <p:bldP spid="2054" grpId="0" build="p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Давайте сделаем из рассмотренного примера выводы: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Чтобы решить систему двух уравнений с двумя неизвестными, нужно:</a:t>
            </a:r>
          </a:p>
          <a:p>
            <a:pPr lvl="0"/>
            <a:r>
              <a:rPr lang="ru-RU" dirty="0" smtClean="0"/>
              <a:t>Построить в одной системе координат графики уравнений, входящих в систему;</a:t>
            </a:r>
          </a:p>
          <a:p>
            <a:pPr lvl="0"/>
            <a:r>
              <a:rPr lang="ru-RU" dirty="0" smtClean="0"/>
              <a:t>Определить координаты всех точек пересечений графиков (если они есть);</a:t>
            </a:r>
          </a:p>
          <a:p>
            <a:pPr lvl="0"/>
            <a:r>
              <a:rPr lang="ru-RU" dirty="0" smtClean="0"/>
              <a:t>Координаты этих точек и будут решениями системы.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/>
          </p:cNvSpPr>
          <p:nvPr>
            <p:ph type="title"/>
          </p:nvPr>
        </p:nvSpPr>
        <p:spPr>
          <a:xfrm>
            <a:off x="107950" y="2492375"/>
            <a:ext cx="8928100" cy="1143000"/>
          </a:xfrm>
        </p:spPr>
        <p:txBody>
          <a:bodyPr/>
          <a:lstStyle/>
          <a:p>
            <a:pPr algn="ctr"/>
            <a:r>
              <a:rPr lang="ru-RU" sz="4600" b="1" dirty="0" smtClean="0">
                <a:latin typeface="Arial" charset="0"/>
              </a:rPr>
              <a:t>	</a:t>
            </a:r>
            <a:r>
              <a:rPr lang="ru-RU" sz="4000" b="1" dirty="0" smtClean="0">
                <a:latin typeface="Arial" charset="0"/>
              </a:rPr>
              <a:t>Для наглядного построения числовых данных используются такие средства графики, </a:t>
            </a:r>
            <a:br>
              <a:rPr lang="ru-RU" sz="4000" b="1" dirty="0" smtClean="0">
                <a:latin typeface="Arial" charset="0"/>
              </a:rPr>
            </a:br>
            <a:r>
              <a:rPr lang="ru-RU" sz="4000" b="1" dirty="0" smtClean="0">
                <a:latin typeface="Arial" charset="0"/>
              </a:rPr>
              <a:t>как </a:t>
            </a:r>
            <a:r>
              <a:rPr lang="ru-RU" sz="4000" b="1" i="1" u="sng" dirty="0" smtClean="0">
                <a:solidFill>
                  <a:schemeClr val="accent1"/>
                </a:solidFill>
                <a:latin typeface="Arial" charset="0"/>
              </a:rPr>
              <a:t>диаграммы</a:t>
            </a:r>
            <a:r>
              <a:rPr lang="ru-RU" sz="4600" dirty="0" smtClean="0"/>
              <a:t>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Гистограмма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sz="half" idx="1"/>
          </p:nvPr>
        </p:nvSpPr>
        <p:spPr>
          <a:xfrm>
            <a:off x="0" y="1285860"/>
            <a:ext cx="4643438" cy="542928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588" indent="12700" algn="just">
              <a:buNone/>
            </a:pPr>
            <a:r>
              <a:rPr lang="ru-RU" sz="2800" b="1" dirty="0" smtClean="0"/>
              <a:t>Гистограмму</a:t>
            </a:r>
            <a:r>
              <a:rPr lang="ru-RU" sz="2800" b="1" dirty="0" smtClean="0">
                <a:latin typeface="Arial" charset="0"/>
              </a:rPr>
              <a:t> </a:t>
            </a:r>
            <a:r>
              <a:rPr lang="ru-RU" sz="2800" b="1" dirty="0" smtClean="0"/>
              <a:t>удобно использовать, когда необходимо получить наглядную сравнительную характеристику каких-либо данных. На данной гистограмме сравнивается количество родившихся и умерших человек (рождаемость и смертность населения) за определенные годы.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49788" y="2439988"/>
          <a:ext cx="4494212" cy="3378200"/>
        </p:xfrm>
        <a:graphic>
          <a:graphicData uri="http://schemas.openxmlformats.org/presentationml/2006/ole">
            <p:oleObj spid="_x0000_s62466" name="Точечный рисунок" r:id="rId3" imgW="3505504" imgH="2682472" progId="PBrush">
              <p:embed/>
            </p:oleObj>
          </a:graphicData>
        </a:graphic>
      </p:graphicFrame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7786710" y="3352800"/>
            <a:ext cx="1128690" cy="290514"/>
          </a:xfrm>
          <a:prstGeom prst="wedgeRectCallout">
            <a:avLst>
              <a:gd name="adj1" fmla="val -17185"/>
              <a:gd name="adj2" fmla="val 20625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</a:rPr>
              <a:t>Легенда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5572132" y="1142984"/>
            <a:ext cx="2143140" cy="785818"/>
          </a:xfrm>
          <a:prstGeom prst="wedgeRectCallout">
            <a:avLst>
              <a:gd name="adj1" fmla="val -8644"/>
              <a:gd name="adj2" fmla="val 97222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</a:rPr>
              <a:t>Область заголовка диаграммы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1" grpId="0" animBg="1"/>
      <p:bldP spid="348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Круговая диаграмма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sz="half" idx="1"/>
          </p:nvPr>
        </p:nvSpPr>
        <p:spPr>
          <a:xfrm>
            <a:off x="142844" y="928670"/>
            <a:ext cx="3735419" cy="53768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2800" b="1" dirty="0" smtClean="0"/>
              <a:t>Круговую диаграмму удобно использовать для просмотра распределения какого-либо процесса во времени. Например, на данной диаграмме легко  увидеть, какой период времени наиболее выгоден для торговли мороженым.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3929058" y="2700338"/>
          <a:ext cx="4757742" cy="3517900"/>
        </p:xfrm>
        <a:graphic>
          <a:graphicData uri="http://schemas.openxmlformats.org/presentationml/2006/ole">
            <p:oleObj spid="_x0000_s63490" name="Точечный рисунок" r:id="rId3" imgW="4282811" imgH="2773920" progId="PBrush">
              <p:embed/>
            </p:oleObj>
          </a:graphicData>
        </a:graphic>
      </p:graphicFrame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4786314" y="1357298"/>
            <a:ext cx="2357454" cy="714380"/>
          </a:xfrm>
          <a:prstGeom prst="wedgeRectCallout">
            <a:avLst>
              <a:gd name="adj1" fmla="val -21574"/>
              <a:gd name="adj2" fmla="val 135764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</a:rPr>
              <a:t>Область заголовка диаграммы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7643834" y="3657600"/>
            <a:ext cx="1271566" cy="414342"/>
          </a:xfrm>
          <a:prstGeom prst="wedgeRectCallout">
            <a:avLst>
              <a:gd name="adj1" fmla="val -17185"/>
              <a:gd name="adj2" fmla="val 22552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</a:rPr>
              <a:t>Легенда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 animBg="1"/>
      <p:bldP spid="358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3800" b="1" dirty="0" smtClean="0">
                <a:solidFill>
                  <a:srgbClr val="002060"/>
                </a:solidFill>
              </a:rPr>
              <a:t>Точечная диаграмма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85720" y="857233"/>
            <a:ext cx="3857652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2400" b="1" dirty="0" smtClean="0"/>
              <a:t>Точечную диаграмму удобно использовать, когда необходимо проследить, как меняется одна величина (в данном случае сила тока </a:t>
            </a:r>
            <a:r>
              <a:rPr lang="en-US" sz="2400" b="1" dirty="0" smtClean="0"/>
              <a:t>I)</a:t>
            </a:r>
            <a:r>
              <a:rPr lang="ru-RU" sz="2400" b="1" dirty="0" smtClean="0"/>
              <a:t>,  в зависимости от другой (в данном случае от сопротивления цепи </a:t>
            </a:r>
            <a:r>
              <a:rPr lang="en-US" sz="2400" b="1" dirty="0" smtClean="0"/>
              <a:t>R)</a:t>
            </a:r>
            <a:r>
              <a:rPr lang="ru-RU" sz="2400" b="1" dirty="0" smtClean="0"/>
              <a:t>. В общем виде – это  график зависимости </a:t>
            </a:r>
            <a:r>
              <a:rPr lang="en-US" sz="2400" b="1" dirty="0" smtClean="0"/>
              <a:t>y=y(x)</a:t>
            </a:r>
            <a:r>
              <a:rPr lang="ru-RU" sz="2400" b="1" dirty="0" smtClean="0"/>
              <a:t>, каким вы привыкли видеть его в математике или физике.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type="clipArt" sz="half" idx="4294967295"/>
          </p:nvPr>
        </p:nvGraphicFramePr>
        <p:xfrm>
          <a:off x="4286248" y="928670"/>
          <a:ext cx="4857752" cy="3178193"/>
        </p:xfrm>
        <a:graphic>
          <a:graphicData uri="http://schemas.openxmlformats.org/presentationml/2006/ole">
            <p:oleObj spid="_x0000_s64514" name="Точечный рисунок" r:id="rId3" imgW="2986667" imgH="2964437" progId="PBrush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143372" y="4114800"/>
          <a:ext cx="4714908" cy="2433638"/>
        </p:xfrm>
        <a:graphic>
          <a:graphicData uri="http://schemas.openxmlformats.org/presentationml/2006/ole">
            <p:oleObj spid="_x0000_s64515" name="Точечный рисунок" r:id="rId4" imgW="3436918" imgH="2880610" progId="PBrush">
              <p:embed/>
            </p:oleObj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Вопросы для повторения</a:t>
            </a:r>
            <a:br>
              <a:rPr lang="ru-RU" sz="4000" b="1" dirty="0"/>
            </a:br>
            <a:r>
              <a:rPr lang="ru-RU" sz="4000" b="1" dirty="0"/>
              <a:t>по информатике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 какого знака начинается формула в электронной таблице?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Чтобы скопировать формулу, что необходимо сделать?</a:t>
            </a:r>
          </a:p>
          <a:p>
            <a:pPr marL="514350" indent="-514350">
              <a:buAutoNum type="arabicPeriod"/>
            </a:pPr>
            <a:r>
              <a:rPr lang="ru-RU" dirty="0" smtClean="0"/>
              <a:t>Для построения графика в электронной таблице какими вкладками меню пользуемся?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При ответе на любой вопрос – 1 балл.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428604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Решить графически систему уравнений по карточкам.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сравнения будем решать в тетрадях (математически) и на компьютерах, используя шаблоны. Оформить отчет о работе, в который внести диаграмму  оценки решений и диаграмму точных решений системы уравнений, а так же таблицы значений, на которых были построены диаграмма и итоговый ответ.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Правильное решение – 2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балла.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643562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Выводы: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/>
              <a:t>Чтобы </a:t>
            </a:r>
            <a:r>
              <a:rPr lang="ru-RU" sz="2400" b="1" i="1" dirty="0"/>
              <a:t>решить систему двух уравнений с двумя неизвестными, нужно: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        Построить </a:t>
            </a:r>
            <a:r>
              <a:rPr lang="ru-RU" sz="2400" dirty="0"/>
              <a:t>в одной системе координат графики уравнений, входящих в систему;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        Определить </a:t>
            </a:r>
            <a:r>
              <a:rPr lang="ru-RU" sz="2400" dirty="0"/>
              <a:t>координаты всех точек пересечений графиков (если они есть);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        Координаты </a:t>
            </a:r>
            <a:r>
              <a:rPr lang="ru-RU" sz="2400" dirty="0"/>
              <a:t>этих точек и будут решениями системы.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rgbClr val="CC0000"/>
                </a:solidFill>
              </a:rPr>
              <a:t>Помните </a:t>
            </a:r>
            <a:r>
              <a:rPr lang="ru-RU" sz="2400" b="1" i="1" dirty="0">
                <a:solidFill>
                  <a:srgbClr val="CC0000"/>
                </a:solidFill>
              </a:rPr>
              <a:t>о двух вещах</a:t>
            </a:r>
            <a:r>
              <a:rPr lang="ru-RU" sz="2400" b="1" i="1" dirty="0" smtClean="0">
                <a:solidFill>
                  <a:srgbClr val="CC0000"/>
                </a:solidFill>
              </a:rPr>
              <a:t>!</a:t>
            </a:r>
            <a:endParaRPr lang="ru-RU" sz="2400" b="1" i="1" dirty="0">
              <a:solidFill>
                <a:srgbClr val="CC000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1. Если точек пересечения графиков нет, то система решений не имеет;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2. Координаты точек пересечения определяются приблизительно, поэтому и решения могут получиться приблизительными;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Чтобы </a:t>
            </a:r>
            <a:r>
              <a:rPr lang="ru-RU" sz="2400" b="1" i="1" dirty="0">
                <a:solidFill>
                  <a:srgbClr val="002060"/>
                </a:solidFill>
              </a:rPr>
              <a:t>проверить точность полученных решений, их нужно подставить в уравнения системы!</a:t>
            </a:r>
            <a:endParaRPr lang="ru-RU" sz="2400" i="1" dirty="0">
              <a:solidFill>
                <a:srgbClr val="00206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73"/>
          <p:cNvSpPr>
            <a:spLocks noGrp="1" noChangeArrowheads="1"/>
          </p:cNvSpPr>
          <p:nvPr>
            <p:ph type="title"/>
          </p:nvPr>
        </p:nvSpPr>
        <p:spPr>
          <a:xfrm>
            <a:off x="295275" y="250825"/>
            <a:ext cx="8450263" cy="1744663"/>
          </a:xfrm>
        </p:spPr>
        <p:txBody>
          <a:bodyPr/>
          <a:lstStyle/>
          <a:p>
            <a:pPr algn="l" eaLnBrk="1" hangingPunct="1"/>
            <a:r>
              <a:rPr lang="ru-RU" sz="3200" i="1" dirty="0" smtClean="0">
                <a:latin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</a:rPr>
              <a:t>   Сколько решений имеет система уравнений</a:t>
            </a:r>
            <a:br>
              <a:rPr lang="ru-RU" sz="3200" i="1" dirty="0" smtClean="0">
                <a:latin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</a:rPr>
              <a:t>                                                 </a:t>
            </a:r>
            <a:br>
              <a:rPr lang="ru-RU" sz="3200" i="1" dirty="0" smtClean="0">
                <a:latin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</a:rPr>
              <a:t>                                                   </a:t>
            </a:r>
            <a:r>
              <a:rPr lang="ru-RU" sz="3200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7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</p:txBody>
      </p:sp>
      <p:sp>
        <p:nvSpPr>
          <p:cNvPr id="7180" name="Text Box 70"/>
          <p:cNvSpPr txBox="1">
            <a:spLocks noChangeArrowheads="1"/>
          </p:cNvSpPr>
          <p:nvPr/>
        </p:nvSpPr>
        <p:spPr bwMode="auto">
          <a:xfrm>
            <a:off x="5108575" y="5427663"/>
            <a:ext cx="3598863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/>
          </a:p>
          <a:p>
            <a:endParaRPr lang="ru-RU" sz="2400"/>
          </a:p>
        </p:txBody>
      </p:sp>
      <p:graphicFrame>
        <p:nvGraphicFramePr>
          <p:cNvPr id="7170" name="Object 80"/>
          <p:cNvGraphicFramePr>
            <a:graphicFrameLocks noChangeAspect="1"/>
          </p:cNvGraphicFramePr>
          <p:nvPr>
            <p:ph sz="quarter" idx="3"/>
          </p:nvPr>
        </p:nvGraphicFramePr>
        <p:xfrm>
          <a:off x="500034" y="2214554"/>
          <a:ext cx="2643206" cy="1850894"/>
        </p:xfrm>
        <a:graphic>
          <a:graphicData uri="http://schemas.openxmlformats.org/presentationml/2006/ole">
            <p:oleObj spid="_x0000_s95234" name="Формула" r:id="rId3" imgW="901440" imgH="507960" progId="Equation.3">
              <p:embed/>
            </p:oleObj>
          </a:graphicData>
        </a:graphic>
      </p:graphicFrame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3643306" y="1428736"/>
            <a:ext cx="5000660" cy="5072098"/>
            <a:chOff x="609" y="1444"/>
            <a:chExt cx="2468" cy="270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09" y="1444"/>
              <a:ext cx="2468" cy="2706"/>
              <a:chOff x="8802" y="1419"/>
              <a:chExt cx="5678" cy="6248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8802" y="1419"/>
                <a:ext cx="5678" cy="6248"/>
                <a:chOff x="5433" y="4847"/>
                <a:chExt cx="2785" cy="3124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5433" y="4847"/>
                  <a:ext cx="2785" cy="3124"/>
                  <a:chOff x="6408" y="4421"/>
                  <a:chExt cx="2784" cy="3124"/>
                </a:xfrm>
              </p:grpSpPr>
              <p:grpSp>
                <p:nvGrpSpPr>
                  <p:cNvPr id="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3124"/>
                    <a:chOff x="6408" y="4421"/>
                    <a:chExt cx="2784" cy="3124"/>
                  </a:xfrm>
                </p:grpSpPr>
                <p:grpSp>
                  <p:nvGrpSpPr>
                    <p:cNvPr id="7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08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7231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2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3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4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5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6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7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8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4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4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8" name="Group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800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7220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1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2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3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4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5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6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7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8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29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30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1562"/>
                    <a:chOff x="6408" y="4421"/>
                    <a:chExt cx="2784" cy="1562"/>
                  </a:xfrm>
                </p:grpSpPr>
                <p:sp>
                  <p:nvSpPr>
                    <p:cNvPr id="7206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7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8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9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98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1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2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3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4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5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6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7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6408" y="5983"/>
                    <a:ext cx="2784" cy="1562"/>
                    <a:chOff x="6408" y="4421"/>
                    <a:chExt cx="2784" cy="1562"/>
                  </a:xfrm>
                </p:grpSpPr>
                <p:sp>
                  <p:nvSpPr>
                    <p:cNvPr id="7194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5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6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7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8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98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9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0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1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2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3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4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5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7189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6826" y="4847"/>
                  <a:ext cx="0" cy="312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0" name="Line 60"/>
                <p:cNvSpPr>
                  <a:spLocks noChangeShapeType="1"/>
                </p:cNvSpPr>
                <p:nvPr/>
              </p:nvSpPr>
              <p:spPr bwMode="auto">
                <a:xfrm>
                  <a:off x="5434" y="6409"/>
                  <a:ext cx="27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aphicFrame>
            <p:nvGraphicFramePr>
              <p:cNvPr id="7173" name="Object 61"/>
              <p:cNvGraphicFramePr>
                <a:graphicFrameLocks noChangeAspect="1"/>
              </p:cNvGraphicFramePr>
              <p:nvPr/>
            </p:nvGraphicFramePr>
            <p:xfrm>
              <a:off x="11358" y="4543"/>
              <a:ext cx="200" cy="279"/>
            </p:xfrm>
            <a:graphic>
              <a:graphicData uri="http://schemas.openxmlformats.org/presentationml/2006/ole">
                <p:oleObj spid="_x0000_s95237" name="Формула" r:id="rId4" imgW="126720" imgH="177480" progId="Equation.3">
                  <p:embed/>
                </p:oleObj>
              </a:graphicData>
            </a:graphic>
          </p:graphicFrame>
          <p:graphicFrame>
            <p:nvGraphicFramePr>
              <p:cNvPr id="7174" name="Object 62"/>
              <p:cNvGraphicFramePr>
                <a:graphicFrameLocks noChangeAspect="1"/>
              </p:cNvGraphicFramePr>
              <p:nvPr/>
            </p:nvGraphicFramePr>
            <p:xfrm>
              <a:off x="11358" y="1419"/>
              <a:ext cx="284" cy="336"/>
            </p:xfrm>
            <a:graphic>
              <a:graphicData uri="http://schemas.openxmlformats.org/presentationml/2006/ole">
                <p:oleObj spid="_x0000_s95238" name="Формула" r:id="rId5" imgW="139680" imgH="164880" progId="Equation.3">
                  <p:embed/>
                </p:oleObj>
              </a:graphicData>
            </a:graphic>
          </p:graphicFrame>
          <p:graphicFrame>
            <p:nvGraphicFramePr>
              <p:cNvPr id="7175" name="Object 63"/>
              <p:cNvGraphicFramePr>
                <a:graphicFrameLocks noChangeAspect="1"/>
              </p:cNvGraphicFramePr>
              <p:nvPr/>
            </p:nvGraphicFramePr>
            <p:xfrm>
              <a:off x="14198" y="4259"/>
              <a:ext cx="200" cy="220"/>
            </p:xfrm>
            <a:graphic>
              <a:graphicData uri="http://schemas.openxmlformats.org/presentationml/2006/ole">
                <p:oleObj spid="_x0000_s95239" name="Формула" r:id="rId6" imgW="126720" imgH="139680" progId="Equation.3">
                  <p:embed/>
                </p:oleObj>
              </a:graphicData>
            </a:graphic>
          </p:graphicFrame>
          <p:graphicFrame>
            <p:nvGraphicFramePr>
              <p:cNvPr id="7176" name="Object 64"/>
              <p:cNvGraphicFramePr>
                <a:graphicFrameLocks noChangeAspect="1"/>
              </p:cNvGraphicFramePr>
              <p:nvPr/>
            </p:nvGraphicFramePr>
            <p:xfrm>
              <a:off x="11926" y="4259"/>
              <a:ext cx="139" cy="260"/>
            </p:xfrm>
            <a:graphic>
              <a:graphicData uri="http://schemas.openxmlformats.org/presentationml/2006/ole">
                <p:oleObj spid="_x0000_s95240" name="Формула" r:id="rId7" imgW="88560" imgH="164880" progId="Equation.3">
                  <p:embed/>
                </p:oleObj>
              </a:graphicData>
            </a:graphic>
          </p:graphicFrame>
          <p:graphicFrame>
            <p:nvGraphicFramePr>
              <p:cNvPr id="7177" name="Object 65"/>
              <p:cNvGraphicFramePr>
                <a:graphicFrameLocks noChangeAspect="1"/>
              </p:cNvGraphicFramePr>
              <p:nvPr/>
            </p:nvGraphicFramePr>
            <p:xfrm>
              <a:off x="11642" y="3975"/>
              <a:ext cx="139" cy="260"/>
            </p:xfrm>
            <a:graphic>
              <a:graphicData uri="http://schemas.openxmlformats.org/presentationml/2006/ole">
                <p:oleObj spid="_x0000_s95241" name="Формула" r:id="rId8" imgW="88560" imgH="164880" progId="Equation.3">
                  <p:embed/>
                </p:oleObj>
              </a:graphicData>
            </a:graphic>
          </p:graphicFrame>
        </p:grpSp>
        <p:sp>
          <p:nvSpPr>
            <p:cNvPr id="7183" name="Arc 66"/>
            <p:cNvSpPr>
              <a:spLocks/>
            </p:cNvSpPr>
            <p:nvPr/>
          </p:nvSpPr>
          <p:spPr bwMode="auto">
            <a:xfrm>
              <a:off x="1226" y="2192"/>
              <a:ext cx="1239" cy="121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2447" y="16"/>
                  </a:moveTo>
                  <a:cubicBezTo>
                    <a:pt x="34037" y="471"/>
                    <a:pt x="43200" y="1000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5" y="-1"/>
                    <a:pt x="22051" y="3"/>
                    <a:pt x="22277" y="10"/>
                  </a:cubicBezTo>
                </a:path>
                <a:path w="43200" h="43200" stroke="0" extrusionOk="0">
                  <a:moveTo>
                    <a:pt x="22447" y="16"/>
                  </a:moveTo>
                  <a:cubicBezTo>
                    <a:pt x="34037" y="471"/>
                    <a:pt x="43200" y="1000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25" y="-1"/>
                    <a:pt x="22051" y="3"/>
                    <a:pt x="22277" y="1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171" name="Object 69"/>
            <p:cNvGraphicFramePr>
              <a:graphicFrameLocks noChangeAspect="1"/>
            </p:cNvGraphicFramePr>
            <p:nvPr/>
          </p:nvGraphicFramePr>
          <p:xfrm>
            <a:off x="2002" y="3397"/>
            <a:ext cx="1040" cy="282"/>
          </p:xfrm>
          <a:graphic>
            <a:graphicData uri="http://schemas.openxmlformats.org/presentationml/2006/ole">
              <p:oleObj spid="_x0000_s95235" name="Формула" r:id="rId9" imgW="787320" imgH="228600" progId="Equation.3">
                <p:embed/>
              </p:oleObj>
            </a:graphicData>
          </a:graphic>
        </p:graphicFrame>
        <p:graphicFrame>
          <p:nvGraphicFramePr>
            <p:cNvPr id="7172" name="Object 77"/>
            <p:cNvGraphicFramePr>
              <a:graphicFrameLocks noChangeAspect="1"/>
            </p:cNvGraphicFramePr>
            <p:nvPr/>
          </p:nvGraphicFramePr>
          <p:xfrm>
            <a:off x="705" y="2018"/>
            <a:ext cx="675" cy="243"/>
          </p:xfrm>
          <a:graphic>
            <a:graphicData uri="http://schemas.openxmlformats.org/presentationml/2006/ole">
              <p:oleObj spid="_x0000_s95236" name="Формула" r:id="rId10" imgW="634680" imgH="228600" progId="Equation.3">
                <p:embed/>
              </p:oleObj>
            </a:graphicData>
          </a:graphic>
        </p:graphicFrame>
        <p:sp>
          <p:nvSpPr>
            <p:cNvPr id="7184" name="Freeform 85"/>
            <p:cNvSpPr>
              <a:spLocks/>
            </p:cNvSpPr>
            <p:nvPr/>
          </p:nvSpPr>
          <p:spPr bwMode="auto">
            <a:xfrm>
              <a:off x="1337" y="1523"/>
              <a:ext cx="133" cy="956"/>
            </a:xfrm>
            <a:custGeom>
              <a:avLst/>
              <a:gdLst>
                <a:gd name="T0" fmla="*/ 212 w 121"/>
                <a:gd name="T1" fmla="*/ 1587 h 864"/>
                <a:gd name="T2" fmla="*/ 0 w 121"/>
                <a:gd name="T3" fmla="*/ 0 h 864"/>
                <a:gd name="T4" fmla="*/ 0 60000 65536"/>
                <a:gd name="T5" fmla="*/ 0 60000 65536"/>
                <a:gd name="T6" fmla="*/ 0 w 121"/>
                <a:gd name="T7" fmla="*/ 0 h 864"/>
                <a:gd name="T8" fmla="*/ 121 w 121"/>
                <a:gd name="T9" fmla="*/ 864 h 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1" h="864">
                  <a:moveTo>
                    <a:pt x="121" y="864"/>
                  </a:moveTo>
                  <a:cubicBezTo>
                    <a:pt x="69" y="504"/>
                    <a:pt x="17" y="144"/>
                    <a:pt x="0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86"/>
            <p:cNvSpPr>
              <a:spLocks/>
            </p:cNvSpPr>
            <p:nvPr/>
          </p:nvSpPr>
          <p:spPr bwMode="auto">
            <a:xfrm>
              <a:off x="2201" y="1541"/>
              <a:ext cx="148" cy="929"/>
            </a:xfrm>
            <a:custGeom>
              <a:avLst/>
              <a:gdLst>
                <a:gd name="T0" fmla="*/ 0 w 121"/>
                <a:gd name="T1" fmla="*/ 1205 h 882"/>
                <a:gd name="T2" fmla="*/ 404 w 121"/>
                <a:gd name="T3" fmla="*/ 0 h 882"/>
                <a:gd name="T4" fmla="*/ 0 60000 65536"/>
                <a:gd name="T5" fmla="*/ 0 60000 65536"/>
                <a:gd name="T6" fmla="*/ 0 w 121"/>
                <a:gd name="T7" fmla="*/ 0 h 882"/>
                <a:gd name="T8" fmla="*/ 121 w 121"/>
                <a:gd name="T9" fmla="*/ 882 h 8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1" h="882">
                  <a:moveTo>
                    <a:pt x="0" y="882"/>
                  </a:moveTo>
                  <a:cubicBezTo>
                    <a:pt x="50" y="514"/>
                    <a:pt x="101" y="147"/>
                    <a:pt x="121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88"/>
            <p:cNvSpPr>
              <a:spLocks/>
            </p:cNvSpPr>
            <p:nvPr/>
          </p:nvSpPr>
          <p:spPr bwMode="auto">
            <a:xfrm>
              <a:off x="1468" y="2425"/>
              <a:ext cx="743" cy="1107"/>
            </a:xfrm>
            <a:custGeom>
              <a:avLst/>
              <a:gdLst>
                <a:gd name="T0" fmla="*/ 0 w 743"/>
                <a:gd name="T1" fmla="*/ 9 h 1107"/>
                <a:gd name="T2" fmla="*/ 111 w 743"/>
                <a:gd name="T3" fmla="*/ 622 h 1107"/>
                <a:gd name="T4" fmla="*/ 251 w 743"/>
                <a:gd name="T5" fmla="*/ 985 h 1107"/>
                <a:gd name="T6" fmla="*/ 362 w 743"/>
                <a:gd name="T7" fmla="*/ 1105 h 1107"/>
                <a:gd name="T8" fmla="*/ 492 w 743"/>
                <a:gd name="T9" fmla="*/ 975 h 1107"/>
                <a:gd name="T10" fmla="*/ 622 w 743"/>
                <a:gd name="T11" fmla="*/ 613 h 1107"/>
                <a:gd name="T12" fmla="*/ 743 w 743"/>
                <a:gd name="T13" fmla="*/ 0 h 1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3"/>
                <a:gd name="T22" fmla="*/ 0 h 1107"/>
                <a:gd name="T23" fmla="*/ 743 w 743"/>
                <a:gd name="T24" fmla="*/ 1107 h 1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3" h="1107">
                  <a:moveTo>
                    <a:pt x="0" y="9"/>
                  </a:moveTo>
                  <a:cubicBezTo>
                    <a:pt x="34" y="234"/>
                    <a:pt x="69" y="459"/>
                    <a:pt x="111" y="622"/>
                  </a:cubicBezTo>
                  <a:cubicBezTo>
                    <a:pt x="153" y="785"/>
                    <a:pt x="209" y="905"/>
                    <a:pt x="251" y="985"/>
                  </a:cubicBezTo>
                  <a:cubicBezTo>
                    <a:pt x="293" y="1065"/>
                    <a:pt x="322" y="1107"/>
                    <a:pt x="362" y="1105"/>
                  </a:cubicBezTo>
                  <a:cubicBezTo>
                    <a:pt x="402" y="1103"/>
                    <a:pt x="449" y="1057"/>
                    <a:pt x="492" y="975"/>
                  </a:cubicBezTo>
                  <a:cubicBezTo>
                    <a:pt x="535" y="893"/>
                    <a:pt x="580" y="775"/>
                    <a:pt x="622" y="613"/>
                  </a:cubicBezTo>
                  <a:cubicBezTo>
                    <a:pt x="664" y="451"/>
                    <a:pt x="703" y="225"/>
                    <a:pt x="743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6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Тест: 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143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 вопрос. </a:t>
            </a:r>
            <a:r>
              <a:rPr lang="ru-RU" sz="1800" dirty="0" smtClean="0"/>
              <a:t>Какая  точка находится во второй четверти координатной плоскости? 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dirty="0" smtClean="0"/>
              <a:t> 1) А(3; 7);     2)  В(-5; 4);       3) С(-3; -6);       4) Д(1; -6). 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2 вопрос. </a:t>
            </a:r>
            <a:r>
              <a:rPr lang="ru-RU" sz="1800" dirty="0" smtClean="0"/>
              <a:t>Решением какого уравнения является пара чисел (1;0)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      а) </a:t>
            </a:r>
            <a:r>
              <a:rPr lang="ru-RU" sz="1800" i="1" dirty="0" smtClean="0"/>
              <a:t>х</a:t>
            </a:r>
            <a:r>
              <a:rPr lang="ru-RU" sz="1800" i="1" baseline="30000" dirty="0" smtClean="0"/>
              <a:t>2</a:t>
            </a:r>
            <a:r>
              <a:rPr lang="ru-RU" sz="1800" i="1" dirty="0" smtClean="0"/>
              <a:t>+у = 1;  </a:t>
            </a:r>
            <a:r>
              <a:rPr lang="ru-RU" sz="1800" dirty="0" smtClean="0"/>
              <a:t>б) </a:t>
            </a:r>
            <a:r>
              <a:rPr lang="ru-RU" sz="1800" i="1" dirty="0" smtClean="0"/>
              <a:t>ху+3 = </a:t>
            </a:r>
            <a:r>
              <a:rPr lang="ru-RU" sz="1800" i="1" dirty="0" err="1" smtClean="0"/>
              <a:t>х</a:t>
            </a:r>
            <a:r>
              <a:rPr lang="ru-RU" sz="1800" i="1" dirty="0" smtClean="0"/>
              <a:t>;  </a:t>
            </a:r>
            <a:r>
              <a:rPr lang="ru-RU" sz="1800" dirty="0" smtClean="0"/>
              <a:t>в) </a:t>
            </a:r>
            <a:r>
              <a:rPr lang="ru-RU" sz="1800" i="1" dirty="0" smtClean="0"/>
              <a:t>у(х+2) = 0.               </a:t>
            </a:r>
            <a:r>
              <a:rPr lang="ru-RU" sz="1800" b="1" i="1" dirty="0" smtClean="0"/>
              <a:t>1) а         2) б       3) в </a:t>
            </a:r>
          </a:p>
          <a:p>
            <a:pPr eaLnBrk="1" hangingPunct="1">
              <a:buFont typeface="Arial" charset="0"/>
              <a:buNone/>
            </a:pPr>
            <a:r>
              <a:rPr lang="ru-RU" sz="1800" i="1" dirty="0" smtClean="0"/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3 вопрос.  </a:t>
            </a:r>
            <a:r>
              <a:rPr lang="ru-RU" sz="1800" dirty="0" smtClean="0"/>
              <a:t>Окружность изображенная  на рисунке задана уравнением х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+ у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= 16. 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Используя этот рисунок, определите, какая из систем уравнений не имеет решения?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1)  х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+ у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= 16    2)  х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+ у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= 16               3)  х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+ у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= 16              4)  х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+ у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= 16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у=</a:t>
            </a:r>
            <a:r>
              <a:rPr lang="ru-RU" sz="1800" dirty="0" smtClean="0"/>
              <a:t> -4                     у = </a:t>
            </a:r>
            <a:r>
              <a:rPr lang="ru-RU" sz="1800" dirty="0" err="1" smtClean="0"/>
              <a:t>х</a:t>
            </a:r>
            <a:r>
              <a:rPr lang="ru-RU" sz="1800" dirty="0" smtClean="0"/>
              <a:t> + 7                          у = 3 – 2х                       у = 3х</a:t>
            </a:r>
          </a:p>
          <a:p>
            <a:pPr eaLnBrk="1" hangingPunct="1">
              <a:buFont typeface="Arial" charset="0"/>
              <a:buNone/>
            </a:pPr>
            <a:r>
              <a:rPr lang="ru-RU" sz="1800" i="1" dirty="0" smtClean="0"/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4 вопрос.  </a:t>
            </a:r>
            <a:r>
              <a:rPr lang="ru-RU" sz="1800" dirty="0" smtClean="0"/>
              <a:t>Укажите координаты центра окружности и радиус: х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+(у-5)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=9 .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				</a:t>
            </a:r>
            <a:r>
              <a:rPr lang="ru-RU" sz="1800" b="1" dirty="0" smtClean="0"/>
              <a:t>1) (0; -5)       2) ( 5; 0)       3) (0; 5)     4) (0; -5) </a:t>
            </a:r>
          </a:p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5 вопрос. </a:t>
            </a:r>
            <a:r>
              <a:rPr lang="ru-RU" sz="1800" dirty="0" smtClean="0"/>
              <a:t>Сколько решений имеет система уравнений , изображенная на графике: 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  				</a:t>
            </a:r>
            <a:r>
              <a:rPr lang="ru-RU" sz="1800" b="1" dirty="0" smtClean="0"/>
              <a:t>1) одно;      2)два;       3) три;      4) нет решений. 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6 вопрос. </a:t>
            </a:r>
            <a:r>
              <a:rPr lang="ru-RU" sz="1800" dirty="0" smtClean="0"/>
              <a:t>Выберите правильное соответствие уравнений и графиков уравнений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1) </a:t>
            </a:r>
            <a:r>
              <a:rPr lang="ru-RU" sz="1800" dirty="0" err="1" smtClean="0"/>
              <a:t>ху</a:t>
            </a:r>
            <a:r>
              <a:rPr lang="ru-RU" sz="1800" dirty="0" smtClean="0"/>
              <a:t> = 4                               	а) Гипербола (1 и 3 четверти);  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2) у = </a:t>
            </a:r>
            <a:r>
              <a:rPr lang="ru-RU" sz="1800" dirty="0" err="1" smtClean="0"/>
              <a:t>х</a:t>
            </a:r>
            <a:r>
              <a:rPr lang="ru-RU" sz="1800" dirty="0" smtClean="0"/>
              <a:t> -3 		б)  Окружность;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3) </a:t>
            </a:r>
            <a:r>
              <a:rPr lang="ru-RU" sz="1800" dirty="0" err="1" smtClean="0"/>
              <a:t>х</a:t>
            </a:r>
            <a:r>
              <a:rPr lang="ru-RU" sz="1800" dirty="0" smtClean="0"/>
              <a:t> 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+ у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=9 		в) Прямая;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4) у = - 8/</a:t>
            </a:r>
            <a:r>
              <a:rPr lang="ru-RU" sz="1800" dirty="0" err="1" smtClean="0"/>
              <a:t>х</a:t>
            </a:r>
            <a:r>
              <a:rPr lang="ru-RU" sz="1800" dirty="0" smtClean="0"/>
              <a:t> 		г) Парабола (ветви направлены вверх);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5) у = х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 + 2 		</a:t>
            </a:r>
            <a:r>
              <a:rPr lang="ru-RU" sz="1800" dirty="0" err="1" smtClean="0"/>
              <a:t>д</a:t>
            </a:r>
            <a:r>
              <a:rPr lang="ru-RU" sz="1800" dirty="0" smtClean="0"/>
              <a:t>) Гипербола (2 и 4 четверти); </a:t>
            </a:r>
          </a:p>
          <a:p>
            <a:pPr eaLnBrk="1" hangingPunct="1">
              <a:buFont typeface="Arial" charset="0"/>
              <a:buNone/>
            </a:pPr>
            <a:r>
              <a:rPr lang="ru-RU" sz="1800" dirty="0" smtClean="0"/>
              <a:t>				е) Парабола (ветви направлены вниз);</a:t>
            </a:r>
          </a:p>
        </p:txBody>
      </p:sp>
      <p:sp>
        <p:nvSpPr>
          <p:cNvPr id="45" name="Овал 44"/>
          <p:cNvSpPr/>
          <p:nvPr/>
        </p:nvSpPr>
        <p:spPr bwMode="auto">
          <a:xfrm>
            <a:off x="8072462" y="785794"/>
            <a:ext cx="714375" cy="7143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51"/>
          <p:cNvGrpSpPr>
            <a:grpSpLocks/>
          </p:cNvGrpSpPr>
          <p:nvPr/>
        </p:nvGrpSpPr>
        <p:grpSpPr bwMode="auto">
          <a:xfrm>
            <a:off x="7929586" y="571480"/>
            <a:ext cx="1000125" cy="1214438"/>
            <a:chOff x="7072328" y="2428868"/>
            <a:chExt cx="1341439" cy="1785922"/>
          </a:xfrm>
        </p:grpSpPr>
        <p:sp>
          <p:nvSpPr>
            <p:cNvPr id="9271" name="Line 7"/>
            <p:cNvSpPr>
              <a:spLocks noChangeShapeType="1"/>
            </p:cNvSpPr>
            <p:nvPr/>
          </p:nvSpPr>
          <p:spPr bwMode="auto">
            <a:xfrm flipH="1">
              <a:off x="7395406" y="2428868"/>
              <a:ext cx="5" cy="17859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Группа 50"/>
            <p:cNvGrpSpPr>
              <a:grpSpLocks/>
            </p:cNvGrpSpPr>
            <p:nvPr/>
          </p:nvGrpSpPr>
          <p:grpSpPr bwMode="auto">
            <a:xfrm>
              <a:off x="7072328" y="2428868"/>
              <a:ext cx="1341439" cy="1785922"/>
              <a:chOff x="6000760" y="1928802"/>
              <a:chExt cx="2951192" cy="3929062"/>
            </a:xfrm>
          </p:grpSpPr>
          <p:sp>
            <p:nvSpPr>
              <p:cNvPr id="9273" name="Line 3"/>
              <p:cNvSpPr>
                <a:spLocks noChangeShapeType="1"/>
              </p:cNvSpPr>
              <p:nvPr/>
            </p:nvSpPr>
            <p:spPr bwMode="auto">
              <a:xfrm>
                <a:off x="8858260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4" name="Line 4"/>
              <p:cNvSpPr>
                <a:spLocks noChangeShapeType="1"/>
              </p:cNvSpPr>
              <p:nvPr/>
            </p:nvSpPr>
            <p:spPr bwMode="auto">
              <a:xfrm>
                <a:off x="6000760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5" name="Line 5"/>
              <p:cNvSpPr>
                <a:spLocks noChangeShapeType="1"/>
              </p:cNvSpPr>
              <p:nvPr/>
            </p:nvSpPr>
            <p:spPr bwMode="auto">
              <a:xfrm>
                <a:off x="6238885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6" name="Line 6"/>
              <p:cNvSpPr>
                <a:spLocks noChangeShapeType="1"/>
              </p:cNvSpPr>
              <p:nvPr/>
            </p:nvSpPr>
            <p:spPr bwMode="auto">
              <a:xfrm>
                <a:off x="6477010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7" name="Line 8"/>
              <p:cNvSpPr>
                <a:spLocks noChangeShapeType="1"/>
              </p:cNvSpPr>
              <p:nvPr/>
            </p:nvSpPr>
            <p:spPr bwMode="auto">
              <a:xfrm>
                <a:off x="6953260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8" name="Line 9"/>
              <p:cNvSpPr>
                <a:spLocks noChangeShapeType="1"/>
              </p:cNvSpPr>
              <p:nvPr/>
            </p:nvSpPr>
            <p:spPr bwMode="auto">
              <a:xfrm>
                <a:off x="7191385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9" name="Line 10"/>
              <p:cNvSpPr>
                <a:spLocks noChangeShapeType="1"/>
              </p:cNvSpPr>
              <p:nvPr/>
            </p:nvSpPr>
            <p:spPr bwMode="auto">
              <a:xfrm>
                <a:off x="7429510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0" name="Line 11"/>
              <p:cNvSpPr>
                <a:spLocks noChangeShapeType="1"/>
              </p:cNvSpPr>
              <p:nvPr/>
            </p:nvSpPr>
            <p:spPr bwMode="auto">
              <a:xfrm>
                <a:off x="7667635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1" name="Line 12"/>
              <p:cNvSpPr>
                <a:spLocks noChangeShapeType="1"/>
              </p:cNvSpPr>
              <p:nvPr/>
            </p:nvSpPr>
            <p:spPr bwMode="auto">
              <a:xfrm>
                <a:off x="7905760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2" name="Line 13"/>
              <p:cNvSpPr>
                <a:spLocks noChangeShapeType="1"/>
              </p:cNvSpPr>
              <p:nvPr/>
            </p:nvSpPr>
            <p:spPr bwMode="auto">
              <a:xfrm>
                <a:off x="8143885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3" name="Line 14"/>
              <p:cNvSpPr>
                <a:spLocks noChangeShapeType="1"/>
              </p:cNvSpPr>
              <p:nvPr/>
            </p:nvSpPr>
            <p:spPr bwMode="auto">
              <a:xfrm>
                <a:off x="8382010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4" name="Line 15"/>
              <p:cNvSpPr>
                <a:spLocks noChangeShapeType="1"/>
              </p:cNvSpPr>
              <p:nvPr/>
            </p:nvSpPr>
            <p:spPr bwMode="auto">
              <a:xfrm>
                <a:off x="8620135" y="1928802"/>
                <a:ext cx="0" cy="3929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6000760" y="1928802"/>
                <a:ext cx="2857500" cy="3929062"/>
                <a:chOff x="192" y="144"/>
                <a:chExt cx="5376" cy="4032"/>
              </a:xfrm>
            </p:grpSpPr>
            <p:sp>
              <p:nvSpPr>
                <p:cNvPr id="9294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5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6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7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8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9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0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1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2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3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4" name="Line 27"/>
                <p:cNvSpPr>
                  <a:spLocks noChangeShapeType="1"/>
                </p:cNvSpPr>
                <p:nvPr/>
              </p:nvSpPr>
              <p:spPr bwMode="auto">
                <a:xfrm>
                  <a:off x="192" y="227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5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6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8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9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0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1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cxnSp>
            <p:nvCxnSpPr>
              <p:cNvPr id="38" name="Прямая со стрелкой 37"/>
              <p:cNvCxnSpPr/>
              <p:nvPr/>
            </p:nvCxnSpPr>
            <p:spPr bwMode="auto">
              <a:xfrm rot="5400000" flipH="1" flipV="1">
                <a:off x="5505760" y="3829132"/>
                <a:ext cx="38006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 стрелкой 38"/>
              <p:cNvCxnSpPr>
                <a:stCxn id="9303" idx="0"/>
              </p:cNvCxnSpPr>
              <p:nvPr/>
            </p:nvCxnSpPr>
            <p:spPr bwMode="auto">
              <a:xfrm rot="16200000" flipH="1">
                <a:off x="7466085" y="2312446"/>
                <a:ext cx="20544" cy="295119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88" name="TextBox 50"/>
              <p:cNvSpPr txBox="1">
                <a:spLocks noChangeArrowheads="1"/>
              </p:cNvSpPr>
              <p:nvPr/>
            </p:nvSpPr>
            <p:spPr bwMode="auto">
              <a:xfrm>
                <a:off x="7371270" y="2357431"/>
                <a:ext cx="125322" cy="952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200" b="1"/>
                  <a:t>у</a:t>
                </a:r>
              </a:p>
            </p:txBody>
          </p:sp>
          <p:sp>
            <p:nvSpPr>
              <p:cNvPr id="9289" name="TextBox 51"/>
              <p:cNvSpPr txBox="1">
                <a:spLocks noChangeArrowheads="1"/>
              </p:cNvSpPr>
              <p:nvPr/>
            </p:nvSpPr>
            <p:spPr bwMode="auto">
              <a:xfrm>
                <a:off x="8300258" y="3788524"/>
                <a:ext cx="167862" cy="952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200" b="1" i="1"/>
                  <a:t>х</a:t>
                </a:r>
              </a:p>
            </p:txBody>
          </p:sp>
          <p:grpSp>
            <p:nvGrpSpPr>
              <p:cNvPr id="5" name="Группа 127"/>
              <p:cNvGrpSpPr>
                <a:grpSpLocks/>
              </p:cNvGrpSpPr>
              <p:nvPr/>
            </p:nvGrpSpPr>
            <p:grpSpPr bwMode="auto">
              <a:xfrm>
                <a:off x="7155286" y="3733706"/>
                <a:ext cx="667301" cy="896329"/>
                <a:chOff x="1928794" y="3857628"/>
                <a:chExt cx="504535" cy="651355"/>
              </a:xfrm>
            </p:grpSpPr>
            <p:sp>
              <p:nvSpPr>
                <p:cNvPr id="9291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928794" y="3857628"/>
                  <a:ext cx="142875" cy="2659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1000"/>
                    <a:t>0</a:t>
                  </a:r>
                </a:p>
              </p:txBody>
            </p:sp>
            <p:sp>
              <p:nvSpPr>
                <p:cNvPr id="9292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2147579" y="3893926"/>
                  <a:ext cx="142875" cy="6150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1000"/>
                    <a:t>1</a:t>
                  </a:r>
                </a:p>
              </p:txBody>
            </p:sp>
            <p:sp>
              <p:nvSpPr>
                <p:cNvPr id="9293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2290454" y="3889648"/>
                  <a:ext cx="142875" cy="2683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3" name="Левая фигурная скобка 52"/>
          <p:cNvSpPr/>
          <p:nvPr/>
        </p:nvSpPr>
        <p:spPr>
          <a:xfrm>
            <a:off x="285720" y="2500306"/>
            <a:ext cx="142875" cy="5000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4" name="Левая фигурная скобка 53"/>
          <p:cNvSpPr/>
          <p:nvPr/>
        </p:nvSpPr>
        <p:spPr>
          <a:xfrm>
            <a:off x="5929322" y="2500306"/>
            <a:ext cx="142875" cy="5000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5" name="Левая фигурная скобка 54"/>
          <p:cNvSpPr/>
          <p:nvPr/>
        </p:nvSpPr>
        <p:spPr>
          <a:xfrm>
            <a:off x="3857620" y="2500306"/>
            <a:ext cx="142875" cy="5000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6" name="Левая фигурная скобка 55"/>
          <p:cNvSpPr/>
          <p:nvPr/>
        </p:nvSpPr>
        <p:spPr>
          <a:xfrm>
            <a:off x="1785918" y="2500306"/>
            <a:ext cx="142875" cy="5000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858148" y="2500306"/>
            <a:ext cx="928688" cy="1071562"/>
            <a:chOff x="2496" y="144"/>
            <a:chExt cx="3072" cy="4032"/>
          </a:xfrm>
        </p:grpSpPr>
        <p:sp>
          <p:nvSpPr>
            <p:cNvPr id="9239" name="Line 3"/>
            <p:cNvSpPr>
              <a:spLocks noChangeShapeType="1"/>
            </p:cNvSpPr>
            <p:nvPr/>
          </p:nvSpPr>
          <p:spPr bwMode="auto">
            <a:xfrm>
              <a:off x="556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Line 4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5"/>
            <p:cNvSpPr>
              <a:spLocks noChangeShapeType="1"/>
            </p:cNvSpPr>
            <p:nvPr/>
          </p:nvSpPr>
          <p:spPr bwMode="auto">
            <a:xfrm>
              <a:off x="275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Line 6"/>
            <p:cNvSpPr>
              <a:spLocks noChangeShapeType="1"/>
            </p:cNvSpPr>
            <p:nvPr/>
          </p:nvSpPr>
          <p:spPr bwMode="auto">
            <a:xfrm>
              <a:off x="300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Line 7"/>
            <p:cNvSpPr>
              <a:spLocks noChangeShapeType="1"/>
            </p:cNvSpPr>
            <p:nvPr/>
          </p:nvSpPr>
          <p:spPr bwMode="auto">
            <a:xfrm>
              <a:off x="326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8"/>
            <p:cNvSpPr>
              <a:spLocks noChangeShapeType="1"/>
            </p:cNvSpPr>
            <p:nvPr/>
          </p:nvSpPr>
          <p:spPr bwMode="auto">
            <a:xfrm>
              <a:off x="352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9"/>
            <p:cNvSpPr>
              <a:spLocks noChangeShapeType="1"/>
            </p:cNvSpPr>
            <p:nvPr/>
          </p:nvSpPr>
          <p:spPr bwMode="auto">
            <a:xfrm>
              <a:off x="377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10"/>
            <p:cNvSpPr>
              <a:spLocks noChangeShapeType="1"/>
            </p:cNvSpPr>
            <p:nvPr/>
          </p:nvSpPr>
          <p:spPr bwMode="auto">
            <a:xfrm>
              <a:off x="403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11"/>
            <p:cNvSpPr>
              <a:spLocks noChangeShapeType="1"/>
            </p:cNvSpPr>
            <p:nvPr/>
          </p:nvSpPr>
          <p:spPr bwMode="auto">
            <a:xfrm>
              <a:off x="428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12"/>
            <p:cNvSpPr>
              <a:spLocks noChangeShapeType="1"/>
            </p:cNvSpPr>
            <p:nvPr/>
          </p:nvSpPr>
          <p:spPr bwMode="auto">
            <a:xfrm>
              <a:off x="454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Line 13"/>
            <p:cNvSpPr>
              <a:spLocks noChangeShapeType="1"/>
            </p:cNvSpPr>
            <p:nvPr/>
          </p:nvSpPr>
          <p:spPr bwMode="auto">
            <a:xfrm>
              <a:off x="480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Line 14"/>
            <p:cNvSpPr>
              <a:spLocks noChangeShapeType="1"/>
            </p:cNvSpPr>
            <p:nvPr/>
          </p:nvSpPr>
          <p:spPr bwMode="auto">
            <a:xfrm>
              <a:off x="505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15"/>
            <p:cNvSpPr>
              <a:spLocks noChangeShapeType="1"/>
            </p:cNvSpPr>
            <p:nvPr/>
          </p:nvSpPr>
          <p:spPr bwMode="auto">
            <a:xfrm>
              <a:off x="531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496" y="144"/>
              <a:ext cx="3072" cy="4032"/>
              <a:chOff x="192" y="144"/>
              <a:chExt cx="5376" cy="4032"/>
            </a:xfrm>
          </p:grpSpPr>
          <p:sp>
            <p:nvSpPr>
              <p:cNvPr id="9253" name="Line 17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4" name="Line 18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Line 19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6" name="Line 20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Line 21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8" name="Line 22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9" name="Line 23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0" name="Line 24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1" name="Line 25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2" name="Line 26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3" name="Line 27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4" name="Line 28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Line 29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6" name="Line 30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7" name="Line 31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8" name="Line 32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Line 33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0" name="Line 34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Группа 183"/>
          <p:cNvGrpSpPr>
            <a:grpSpLocks/>
          </p:cNvGrpSpPr>
          <p:nvPr/>
        </p:nvGrpSpPr>
        <p:grpSpPr bwMode="auto">
          <a:xfrm>
            <a:off x="7858148" y="2428868"/>
            <a:ext cx="928688" cy="1071562"/>
            <a:chOff x="5572132" y="3000373"/>
            <a:chExt cx="2784475" cy="3689350"/>
          </a:xfrm>
        </p:grpSpPr>
        <p:grpSp>
          <p:nvGrpSpPr>
            <p:cNvPr id="9" name="Группа 155"/>
            <p:cNvGrpSpPr>
              <a:grpSpLocks/>
            </p:cNvGrpSpPr>
            <p:nvPr/>
          </p:nvGrpSpPr>
          <p:grpSpPr bwMode="auto">
            <a:xfrm>
              <a:off x="5786445" y="3000373"/>
              <a:ext cx="2357437" cy="3643313"/>
              <a:chOff x="4643439" y="1214422"/>
              <a:chExt cx="3614737" cy="4768849"/>
            </a:xfrm>
          </p:grpSpPr>
          <p:cxnSp>
            <p:nvCxnSpPr>
              <p:cNvPr id="171" name="Прямая со стрелкой 170"/>
              <p:cNvCxnSpPr/>
              <p:nvPr/>
            </p:nvCxnSpPr>
            <p:spPr bwMode="auto">
              <a:xfrm rot="5400000" flipH="1" flipV="1">
                <a:off x="4066580" y="3636132"/>
                <a:ext cx="470033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 стрелкой 171"/>
              <p:cNvCxnSpPr/>
              <p:nvPr/>
            </p:nvCxnSpPr>
            <p:spPr bwMode="auto">
              <a:xfrm rot="16200000" flipH="1">
                <a:off x="6376680" y="2156681"/>
                <a:ext cx="7152" cy="34740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35" name="TextBox 50"/>
              <p:cNvSpPr txBox="1">
                <a:spLocks noChangeArrowheads="1"/>
              </p:cNvSpPr>
              <p:nvPr/>
            </p:nvSpPr>
            <p:spPr bwMode="auto">
              <a:xfrm>
                <a:off x="6075235" y="1214422"/>
                <a:ext cx="204651" cy="379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у</a:t>
                </a:r>
              </a:p>
            </p:txBody>
          </p:sp>
          <p:sp>
            <p:nvSpPr>
              <p:cNvPr id="9236" name="TextBox 51"/>
              <p:cNvSpPr txBox="1">
                <a:spLocks noChangeArrowheads="1"/>
              </p:cNvSpPr>
              <p:nvPr/>
            </p:nvSpPr>
            <p:spPr bwMode="auto">
              <a:xfrm>
                <a:off x="7985308" y="3928998"/>
                <a:ext cx="272868" cy="4109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000" b="1" i="1"/>
                  <a:t>х</a:t>
                </a:r>
              </a:p>
            </p:txBody>
          </p:sp>
          <p:sp>
            <p:nvSpPr>
              <p:cNvPr id="9237" name="TextBox 152"/>
              <p:cNvSpPr txBox="1">
                <a:spLocks noChangeArrowheads="1"/>
              </p:cNvSpPr>
              <p:nvPr/>
            </p:nvSpPr>
            <p:spPr bwMode="auto">
              <a:xfrm>
                <a:off x="6143636" y="3857628"/>
                <a:ext cx="14287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0</a:t>
                </a:r>
              </a:p>
            </p:txBody>
          </p:sp>
          <p:sp>
            <p:nvSpPr>
              <p:cNvPr id="9238" name="TextBox 153"/>
              <p:cNvSpPr txBox="1">
                <a:spLocks noChangeArrowheads="1"/>
              </p:cNvSpPr>
              <p:nvPr/>
            </p:nvSpPr>
            <p:spPr bwMode="auto">
              <a:xfrm>
                <a:off x="6500826" y="3857628"/>
                <a:ext cx="14287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1</a:t>
                </a:r>
              </a:p>
            </p:txBody>
          </p:sp>
        </p:grpSp>
        <p:grpSp>
          <p:nvGrpSpPr>
            <p:cNvPr id="10" name="Группа 153"/>
            <p:cNvGrpSpPr>
              <a:grpSpLocks/>
            </p:cNvGrpSpPr>
            <p:nvPr/>
          </p:nvGrpSpPr>
          <p:grpSpPr bwMode="auto">
            <a:xfrm>
              <a:off x="5572132" y="3357561"/>
              <a:ext cx="2784475" cy="3332162"/>
              <a:chOff x="6143636" y="2078182"/>
              <a:chExt cx="2784465" cy="3332109"/>
            </a:xfrm>
          </p:grpSpPr>
          <p:sp>
            <p:nvSpPr>
              <p:cNvPr id="178" name="Полилиния 177"/>
              <p:cNvSpPr/>
              <p:nvPr/>
            </p:nvSpPr>
            <p:spPr>
              <a:xfrm>
                <a:off x="7766718" y="2076264"/>
                <a:ext cx="1161383" cy="1339078"/>
              </a:xfrm>
              <a:custGeom>
                <a:avLst/>
                <a:gdLst>
                  <a:gd name="connsiteX0" fmla="*/ 0 w 1163782"/>
                  <a:gd name="connsiteY0" fmla="*/ 0 h 1338349"/>
                  <a:gd name="connsiteX1" fmla="*/ 249382 w 1163782"/>
                  <a:gd name="connsiteY1" fmla="*/ 864523 h 1338349"/>
                  <a:gd name="connsiteX2" fmla="*/ 698269 w 1163782"/>
                  <a:gd name="connsiteY2" fmla="*/ 1263534 h 1338349"/>
                  <a:gd name="connsiteX3" fmla="*/ 1163782 w 1163782"/>
                  <a:gd name="connsiteY3" fmla="*/ 1313411 h 1338349"/>
                  <a:gd name="connsiteX4" fmla="*/ 1163782 w 1163782"/>
                  <a:gd name="connsiteY4" fmla="*/ 1313411 h 1338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3782" h="1338349">
                    <a:moveTo>
                      <a:pt x="0" y="0"/>
                    </a:moveTo>
                    <a:cubicBezTo>
                      <a:pt x="66502" y="326967"/>
                      <a:pt x="133004" y="653934"/>
                      <a:pt x="249382" y="864523"/>
                    </a:cubicBezTo>
                    <a:cubicBezTo>
                      <a:pt x="365760" y="1075112"/>
                      <a:pt x="545869" y="1188719"/>
                      <a:pt x="698269" y="1263534"/>
                    </a:cubicBezTo>
                    <a:cubicBezTo>
                      <a:pt x="850669" y="1338349"/>
                      <a:pt x="1163782" y="1313411"/>
                      <a:pt x="1163782" y="1313411"/>
                    </a:cubicBezTo>
                    <a:lnTo>
                      <a:pt x="1163782" y="1313411"/>
                    </a:lnTo>
                  </a:path>
                </a:pathLst>
              </a:cu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79" name="Полилиния 178"/>
              <p:cNvSpPr/>
              <p:nvPr/>
            </p:nvSpPr>
            <p:spPr>
              <a:xfrm rot="10800000">
                <a:off x="6143636" y="4071216"/>
                <a:ext cx="1161383" cy="1339075"/>
              </a:xfrm>
              <a:custGeom>
                <a:avLst/>
                <a:gdLst>
                  <a:gd name="connsiteX0" fmla="*/ 0 w 1163782"/>
                  <a:gd name="connsiteY0" fmla="*/ 0 h 1338349"/>
                  <a:gd name="connsiteX1" fmla="*/ 249382 w 1163782"/>
                  <a:gd name="connsiteY1" fmla="*/ 864523 h 1338349"/>
                  <a:gd name="connsiteX2" fmla="*/ 698269 w 1163782"/>
                  <a:gd name="connsiteY2" fmla="*/ 1263534 h 1338349"/>
                  <a:gd name="connsiteX3" fmla="*/ 1163782 w 1163782"/>
                  <a:gd name="connsiteY3" fmla="*/ 1313411 h 1338349"/>
                  <a:gd name="connsiteX4" fmla="*/ 1163782 w 1163782"/>
                  <a:gd name="connsiteY4" fmla="*/ 1313411 h 1338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3782" h="1338349">
                    <a:moveTo>
                      <a:pt x="0" y="0"/>
                    </a:moveTo>
                    <a:cubicBezTo>
                      <a:pt x="66502" y="326967"/>
                      <a:pt x="133004" y="653934"/>
                      <a:pt x="249382" y="864523"/>
                    </a:cubicBezTo>
                    <a:cubicBezTo>
                      <a:pt x="365760" y="1075112"/>
                      <a:pt x="545869" y="1188719"/>
                      <a:pt x="698269" y="1263534"/>
                    </a:cubicBezTo>
                    <a:cubicBezTo>
                      <a:pt x="850669" y="1338349"/>
                      <a:pt x="1163782" y="1313411"/>
                      <a:pt x="1163782" y="1313411"/>
                    </a:cubicBezTo>
                    <a:lnTo>
                      <a:pt x="1163782" y="1313411"/>
                    </a:lnTo>
                  </a:path>
                </a:pathLst>
              </a:cu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cxnSp>
          <p:nvCxnSpPr>
            <p:cNvPr id="182" name="Прямая соединительная линия 181"/>
            <p:cNvCxnSpPr/>
            <p:nvPr/>
          </p:nvCxnSpPr>
          <p:spPr bwMode="auto">
            <a:xfrm rot="16200000" flipH="1">
              <a:off x="5785653" y="4570385"/>
              <a:ext cx="2000448" cy="17135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000496" y="1785926"/>
            <a:ext cx="4429156" cy="1143000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7030A0"/>
                </a:solidFill>
              </a:rPr>
              <a:t>Цель урока: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2643182"/>
            <a:ext cx="9001156" cy="421481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i="1" dirty="0" smtClean="0">
                <a:solidFill>
                  <a:srgbClr val="C00000"/>
                </a:solidFill>
                <a:latin typeface="Arial" charset="0"/>
              </a:rPr>
              <a:t>   </a:t>
            </a:r>
          </a:p>
          <a:p>
            <a:pPr eaLnBrk="1" hangingPunct="1">
              <a:buFont typeface="Arial" charset="0"/>
              <a:buNone/>
            </a:pPr>
            <a:endParaRPr lang="ru-RU" i="1" dirty="0" smtClean="0">
              <a:solidFill>
                <a:srgbClr val="C00000"/>
              </a:solidFill>
              <a:latin typeface="Arial" charset="0"/>
            </a:endParaRPr>
          </a:p>
          <a:p>
            <a:pPr indent="12700" algn="just" eaLnBrk="1" hangingPunct="1">
              <a:buNone/>
            </a:pPr>
            <a:r>
              <a:rPr lang="ru-RU" b="1" i="1" dirty="0" smtClean="0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ru-RU" b="1" i="1" dirty="0" smtClean="0">
                <a:solidFill>
                  <a:srgbClr val="CC0000"/>
                </a:solidFill>
              </a:rPr>
              <a:t>Продолжать формировать умения</a:t>
            </a:r>
            <a:r>
              <a:rPr lang="en-US" b="1" i="1" dirty="0" smtClean="0">
                <a:solidFill>
                  <a:srgbClr val="CC0000"/>
                </a:solidFill>
              </a:rPr>
              <a:t> </a:t>
            </a:r>
            <a:r>
              <a:rPr lang="ru-RU" b="1" i="1" dirty="0" smtClean="0">
                <a:solidFill>
                  <a:srgbClr val="CC0000"/>
                </a:solidFill>
              </a:rPr>
              <a:t>решать системы уравнений с двумя переменными </a:t>
            </a:r>
            <a:r>
              <a:rPr lang="ru-RU" b="1" i="1" dirty="0" smtClean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rgbClr val="CC0000"/>
                </a:solidFill>
              </a:rPr>
              <a:t>графическим способом применяя знания математики и информатики</a:t>
            </a:r>
            <a:r>
              <a:rPr lang="ru-RU" b="1" i="1" dirty="0" smtClean="0">
                <a:solidFill>
                  <a:srgbClr val="CC0000"/>
                </a:solidFill>
                <a:latin typeface="Arial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endParaRPr lang="ru-RU" b="1" i="1" dirty="0" smtClean="0">
              <a:solidFill>
                <a:srgbClr val="C00000"/>
              </a:solidFill>
              <a:latin typeface="Arial" charset="0"/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28596" y="785794"/>
            <a:ext cx="3086100" cy="2867025"/>
            <a:chOff x="5434" y="4847"/>
            <a:chExt cx="2783" cy="3124"/>
          </a:xfrm>
        </p:grpSpPr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5434" y="4847"/>
              <a:ext cx="2780" cy="3124"/>
              <a:chOff x="5433" y="4847"/>
              <a:chExt cx="2785" cy="3124"/>
            </a:xfrm>
          </p:grpSpPr>
          <p:grpSp>
            <p:nvGrpSpPr>
              <p:cNvPr id="4" name="Group 69"/>
              <p:cNvGrpSpPr>
                <a:grpSpLocks/>
              </p:cNvGrpSpPr>
              <p:nvPr/>
            </p:nvGrpSpPr>
            <p:grpSpPr bwMode="auto">
              <a:xfrm>
                <a:off x="5433" y="4847"/>
                <a:ext cx="2785" cy="3124"/>
                <a:chOff x="5433" y="4847"/>
                <a:chExt cx="2785" cy="3124"/>
              </a:xfrm>
            </p:grpSpPr>
            <p:grpSp>
              <p:nvGrpSpPr>
                <p:cNvPr id="5" name="Group 70"/>
                <p:cNvGrpSpPr>
                  <a:grpSpLocks/>
                </p:cNvGrpSpPr>
                <p:nvPr/>
              </p:nvGrpSpPr>
              <p:grpSpPr bwMode="auto">
                <a:xfrm>
                  <a:off x="5433" y="4847"/>
                  <a:ext cx="2785" cy="3124"/>
                  <a:chOff x="6408" y="4421"/>
                  <a:chExt cx="2784" cy="3124"/>
                </a:xfrm>
              </p:grpSpPr>
              <p:grpSp>
                <p:nvGrpSpPr>
                  <p:cNvPr id="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3124"/>
                    <a:chOff x="6408" y="4421"/>
                    <a:chExt cx="2784" cy="3124"/>
                  </a:xfrm>
                </p:grpSpPr>
                <p:grpSp>
                  <p:nvGrpSpPr>
                    <p:cNvPr id="7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08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7179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0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1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2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3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4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5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6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7" name="Line 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8" name="Line 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89" name="Line 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800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7191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2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3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4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5" name="Line 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6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7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8" name="Line 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199" name="Line 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00" name="Line 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7201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1562"/>
                    <a:chOff x="6408" y="4421"/>
                    <a:chExt cx="2784" cy="1562"/>
                  </a:xfrm>
                </p:grpSpPr>
                <p:sp>
                  <p:nvSpPr>
                    <p:cNvPr id="720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4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5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98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8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09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0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1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2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3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4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408" y="5983"/>
                    <a:ext cx="2784" cy="1562"/>
                    <a:chOff x="6408" y="4421"/>
                    <a:chExt cx="2784" cy="1562"/>
                  </a:xfrm>
                </p:grpSpPr>
                <p:sp>
                  <p:nvSpPr>
                    <p:cNvPr id="7216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7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8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19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0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98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1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2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3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4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5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6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7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7228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6826" y="4847"/>
                  <a:ext cx="0" cy="312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9" name="Line 123"/>
                <p:cNvSpPr>
                  <a:spLocks noChangeShapeType="1"/>
                </p:cNvSpPr>
                <p:nvPr/>
              </p:nvSpPr>
              <p:spPr bwMode="auto">
                <a:xfrm>
                  <a:off x="5434" y="6409"/>
                  <a:ext cx="27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30" name="Freeform 124"/>
              <p:cNvSpPr>
                <a:spLocks/>
              </p:cNvSpPr>
              <p:nvPr/>
            </p:nvSpPr>
            <p:spPr bwMode="auto">
              <a:xfrm>
                <a:off x="6826" y="5557"/>
                <a:ext cx="835" cy="1278"/>
              </a:xfrm>
              <a:custGeom>
                <a:avLst/>
                <a:gdLst>
                  <a:gd name="T0" fmla="*/ 0 w 1704"/>
                  <a:gd name="T1" fmla="*/ 0 h 2556"/>
                  <a:gd name="T2" fmla="*/ 139 w 1704"/>
                  <a:gd name="T3" fmla="*/ 710 h 2556"/>
                  <a:gd name="T4" fmla="*/ 278 w 1704"/>
                  <a:gd name="T5" fmla="*/ 1136 h 2556"/>
                  <a:gd name="T6" fmla="*/ 418 w 1704"/>
                  <a:gd name="T7" fmla="*/ 1278 h 2556"/>
                  <a:gd name="T8" fmla="*/ 557 w 1704"/>
                  <a:gd name="T9" fmla="*/ 1136 h 2556"/>
                  <a:gd name="T10" fmla="*/ 696 w 1704"/>
                  <a:gd name="T11" fmla="*/ 710 h 2556"/>
                  <a:gd name="T12" fmla="*/ 835 w 1704"/>
                  <a:gd name="T13" fmla="*/ 0 h 2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4"/>
                  <a:gd name="T22" fmla="*/ 0 h 2556"/>
                  <a:gd name="T23" fmla="*/ 1704 w 1704"/>
                  <a:gd name="T24" fmla="*/ 2556 h 2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4" h="2556">
                    <a:moveTo>
                      <a:pt x="0" y="0"/>
                    </a:moveTo>
                    <a:cubicBezTo>
                      <a:pt x="94" y="520"/>
                      <a:pt x="189" y="1041"/>
                      <a:pt x="284" y="1420"/>
                    </a:cubicBezTo>
                    <a:cubicBezTo>
                      <a:pt x="379" y="1799"/>
                      <a:pt x="473" y="2083"/>
                      <a:pt x="568" y="2272"/>
                    </a:cubicBezTo>
                    <a:cubicBezTo>
                      <a:pt x="663" y="2461"/>
                      <a:pt x="757" y="2556"/>
                      <a:pt x="852" y="2556"/>
                    </a:cubicBezTo>
                    <a:cubicBezTo>
                      <a:pt x="947" y="2556"/>
                      <a:pt x="1041" y="2461"/>
                      <a:pt x="1136" y="2272"/>
                    </a:cubicBezTo>
                    <a:cubicBezTo>
                      <a:pt x="1231" y="2083"/>
                      <a:pt x="1325" y="1799"/>
                      <a:pt x="1420" y="1420"/>
                    </a:cubicBezTo>
                    <a:cubicBezTo>
                      <a:pt x="1515" y="1041"/>
                      <a:pt x="1609" y="520"/>
                      <a:pt x="1704" y="0"/>
                    </a:cubicBezTo>
                  </a:path>
                </a:pathLst>
              </a:custGeom>
              <a:noFill/>
              <a:ln w="28575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1" name="Freeform 125"/>
              <p:cNvSpPr>
                <a:spLocks/>
              </p:cNvSpPr>
              <p:nvPr/>
            </p:nvSpPr>
            <p:spPr bwMode="auto">
              <a:xfrm rot="10800000">
                <a:off x="6686" y="6125"/>
                <a:ext cx="835" cy="1278"/>
              </a:xfrm>
              <a:custGeom>
                <a:avLst/>
                <a:gdLst>
                  <a:gd name="T0" fmla="*/ 0 w 1704"/>
                  <a:gd name="T1" fmla="*/ 0 h 2556"/>
                  <a:gd name="T2" fmla="*/ 139 w 1704"/>
                  <a:gd name="T3" fmla="*/ 710 h 2556"/>
                  <a:gd name="T4" fmla="*/ 278 w 1704"/>
                  <a:gd name="T5" fmla="*/ 1136 h 2556"/>
                  <a:gd name="T6" fmla="*/ 418 w 1704"/>
                  <a:gd name="T7" fmla="*/ 1278 h 2556"/>
                  <a:gd name="T8" fmla="*/ 557 w 1704"/>
                  <a:gd name="T9" fmla="*/ 1136 h 2556"/>
                  <a:gd name="T10" fmla="*/ 696 w 1704"/>
                  <a:gd name="T11" fmla="*/ 710 h 2556"/>
                  <a:gd name="T12" fmla="*/ 835 w 1704"/>
                  <a:gd name="T13" fmla="*/ 0 h 2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4"/>
                  <a:gd name="T22" fmla="*/ 0 h 2556"/>
                  <a:gd name="T23" fmla="*/ 1704 w 1704"/>
                  <a:gd name="T24" fmla="*/ 2556 h 2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4" h="2556">
                    <a:moveTo>
                      <a:pt x="0" y="0"/>
                    </a:moveTo>
                    <a:cubicBezTo>
                      <a:pt x="94" y="520"/>
                      <a:pt x="189" y="1041"/>
                      <a:pt x="284" y="1420"/>
                    </a:cubicBezTo>
                    <a:cubicBezTo>
                      <a:pt x="379" y="1799"/>
                      <a:pt x="473" y="2083"/>
                      <a:pt x="568" y="2272"/>
                    </a:cubicBezTo>
                    <a:cubicBezTo>
                      <a:pt x="663" y="2461"/>
                      <a:pt x="757" y="2556"/>
                      <a:pt x="852" y="2556"/>
                    </a:cubicBezTo>
                    <a:cubicBezTo>
                      <a:pt x="947" y="2556"/>
                      <a:pt x="1041" y="2461"/>
                      <a:pt x="1136" y="2272"/>
                    </a:cubicBezTo>
                    <a:cubicBezTo>
                      <a:pt x="1231" y="2083"/>
                      <a:pt x="1325" y="1799"/>
                      <a:pt x="1420" y="1420"/>
                    </a:cubicBezTo>
                    <a:cubicBezTo>
                      <a:pt x="1515" y="1041"/>
                      <a:pt x="1609" y="520"/>
                      <a:pt x="1704" y="0"/>
                    </a:cubicBezTo>
                  </a:path>
                </a:pathLst>
              </a:custGeom>
              <a:noFill/>
              <a:ln w="28575" cmpd="sng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7232" name="Object 6"/>
            <p:cNvGraphicFramePr>
              <a:graphicFrameLocks noChangeAspect="1"/>
            </p:cNvGraphicFramePr>
            <p:nvPr/>
          </p:nvGraphicFramePr>
          <p:xfrm>
            <a:off x="8078" y="6267"/>
            <a:ext cx="139" cy="156"/>
          </p:xfrm>
          <a:graphic>
            <a:graphicData uri="http://schemas.openxmlformats.org/presentationml/2006/ole">
              <p:oleObj spid="_x0000_s60418" name="Формула" r:id="rId3" imgW="126720" imgH="139680" progId="Equation.3">
                <p:embed/>
              </p:oleObj>
            </a:graphicData>
          </a:graphic>
        </p:graphicFrame>
        <p:graphicFrame>
          <p:nvGraphicFramePr>
            <p:cNvPr id="7233" name="Object 7"/>
            <p:cNvGraphicFramePr>
              <a:graphicFrameLocks noChangeAspect="1"/>
            </p:cNvGraphicFramePr>
            <p:nvPr/>
          </p:nvGraphicFramePr>
          <p:xfrm>
            <a:off x="6826" y="4847"/>
            <a:ext cx="139" cy="169"/>
          </p:xfrm>
          <a:graphic>
            <a:graphicData uri="http://schemas.openxmlformats.org/presentationml/2006/ole">
              <p:oleObj spid="_x0000_s60419" name="Формула" r:id="rId4" imgW="139680" imgH="164880" progId="Equation.3">
                <p:embed/>
              </p:oleObj>
            </a:graphicData>
          </a:graphic>
        </p:graphicFrame>
        <p:graphicFrame>
          <p:nvGraphicFramePr>
            <p:cNvPr id="7234" name="Object 8"/>
            <p:cNvGraphicFramePr>
              <a:graphicFrameLocks noChangeAspect="1"/>
            </p:cNvGraphicFramePr>
            <p:nvPr/>
          </p:nvGraphicFramePr>
          <p:xfrm>
            <a:off x="6686" y="6409"/>
            <a:ext cx="98" cy="140"/>
          </p:xfrm>
          <a:graphic>
            <a:graphicData uri="http://schemas.openxmlformats.org/presentationml/2006/ole">
              <p:oleObj spid="_x0000_s60420" name="Формула" r:id="rId5" imgW="126720" imgH="177480" progId="Equation.3">
                <p:embed/>
              </p:oleObj>
            </a:graphicData>
          </a:graphic>
        </p:graphicFrame>
        <p:graphicFrame>
          <p:nvGraphicFramePr>
            <p:cNvPr id="7235" name="Object 9"/>
            <p:cNvGraphicFramePr>
              <a:graphicFrameLocks noChangeAspect="1"/>
            </p:cNvGraphicFramePr>
            <p:nvPr/>
          </p:nvGraphicFramePr>
          <p:xfrm>
            <a:off x="6826" y="6125"/>
            <a:ext cx="68" cy="130"/>
          </p:xfrm>
          <a:graphic>
            <a:graphicData uri="http://schemas.openxmlformats.org/presentationml/2006/ole">
              <p:oleObj spid="_x0000_s60421" name="Формула" r:id="rId6" imgW="88560" imgH="164880" progId="Equation.3">
                <p:embed/>
              </p:oleObj>
            </a:graphicData>
          </a:graphic>
        </p:graphicFrame>
        <p:graphicFrame>
          <p:nvGraphicFramePr>
            <p:cNvPr id="7236" name="Object 10"/>
            <p:cNvGraphicFramePr>
              <a:graphicFrameLocks noChangeAspect="1"/>
            </p:cNvGraphicFramePr>
            <p:nvPr/>
          </p:nvGraphicFramePr>
          <p:xfrm>
            <a:off x="6965" y="6267"/>
            <a:ext cx="67" cy="130"/>
          </p:xfrm>
          <a:graphic>
            <a:graphicData uri="http://schemas.openxmlformats.org/presentationml/2006/ole">
              <p:oleObj spid="_x0000_s60422" name="Формула" r:id="rId7" imgW="88560" imgH="164880" progId="Equation.3">
                <p:embed/>
              </p:oleObj>
            </a:graphicData>
          </a:graphic>
        </p:graphicFrame>
      </p:grpSp>
      <p:pic>
        <p:nvPicPr>
          <p:cNvPr id="68" name="Picture 7" descr="BS00100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357166"/>
            <a:ext cx="1466850" cy="1163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229600" cy="7143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1)   2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2)   3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3)   2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4)   3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5)   4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6)  1- а,  2- в,  3 – б,  4 – </a:t>
            </a:r>
            <a:r>
              <a:rPr lang="ru-RU" dirty="0" err="1" smtClean="0"/>
              <a:t>д</a:t>
            </a:r>
            <a:r>
              <a:rPr lang="ru-RU" dirty="0" smtClean="0"/>
              <a:t>,  5 - г</a:t>
            </a:r>
          </a:p>
          <a:p>
            <a:pPr algn="ctr" eaLnBrk="1" hangingPunct="1">
              <a:buFont typeface="Arial" charset="0"/>
              <a:buNone/>
            </a:pPr>
            <a:endParaRPr lang="ru-RU" dirty="0" smtClean="0"/>
          </a:p>
          <a:p>
            <a:pPr algn="ctr" eaLnBrk="1" hangingPunct="1">
              <a:buFont typeface="Arial" charset="0"/>
              <a:buNone/>
            </a:pPr>
            <a:endParaRPr lang="ru-RU" dirty="0" smtClean="0"/>
          </a:p>
          <a:p>
            <a:pPr algn="ctr"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43402" y="5288340"/>
            <a:ext cx="51005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hangingPunct="0"/>
            <a:r>
              <a:rPr lang="ru-RU" sz="2400" b="1" i="1" dirty="0" smtClean="0">
                <a:solidFill>
                  <a:srgbClr val="CC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Правильное решение – 3 балла.</a:t>
            </a:r>
          </a:p>
          <a:p>
            <a:pPr lvl="0" algn="r" eaLnBrk="0" hangingPunct="0"/>
            <a:r>
              <a:rPr lang="ru-RU" sz="2400" b="1" i="1" dirty="0" smtClean="0">
                <a:solidFill>
                  <a:srgbClr val="CC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ошибка – 2 балла.</a:t>
            </a:r>
          </a:p>
          <a:p>
            <a:pPr lvl="0" algn="r" eaLnBrk="0" hangingPunct="0"/>
            <a:r>
              <a:rPr lang="ru-RU" sz="2400" b="1" i="1" dirty="0" smtClean="0">
                <a:solidFill>
                  <a:srgbClr val="CC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ошибки – 1 балл.</a:t>
            </a:r>
          </a:p>
          <a:p>
            <a:pPr lvl="0" algn="r" eaLnBrk="0" hangingPunct="0"/>
            <a:r>
              <a:rPr lang="ru-RU" sz="2400" b="1" i="1" dirty="0" smtClean="0">
                <a:solidFill>
                  <a:srgbClr val="CC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и более – 0 баллов.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b="1" dirty="0" smtClean="0"/>
              <a:t>Уровень радиации в Японии после катастрофы на атомной электростанции в «</a:t>
            </a:r>
            <a:r>
              <a:rPr lang="ru-RU" b="1" dirty="0" err="1" smtClean="0"/>
              <a:t>Фукусиме</a:t>
            </a:r>
            <a:r>
              <a:rPr lang="ru-RU" b="1" dirty="0" smtClean="0"/>
              <a:t>» изменяется по закону у = 8/</a:t>
            </a:r>
            <a:r>
              <a:rPr lang="en-US" b="1" dirty="0" smtClean="0"/>
              <a:t>t</a:t>
            </a:r>
            <a:r>
              <a:rPr lang="ru-RU" b="1" dirty="0" smtClean="0"/>
              <a:t> на промежутке времени от 0 до 24 часов. Работники следили за уровнем радиации по прибору и должны были прийти к уровню, который задается по закону у = -</a:t>
            </a:r>
            <a:r>
              <a:rPr lang="en-US" b="1" dirty="0" smtClean="0"/>
              <a:t>t</a:t>
            </a:r>
            <a:r>
              <a:rPr lang="ru-RU" b="1" dirty="0" smtClean="0"/>
              <a:t> + 8. Сколько раз  работники станции зафиксируют нормальный уровень радиации?</a:t>
            </a: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0988"/>
          </a:xfrm>
        </p:spPr>
        <p:txBody>
          <a:bodyPr/>
          <a:lstStyle/>
          <a:p>
            <a:pPr lvl="0" eaLnBrk="1" hangingPunct="1"/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    </a:t>
            </a:r>
            <a:r>
              <a:rPr lang="ru-RU" b="1" dirty="0" smtClean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 </a:t>
            </a:r>
            <a:r>
              <a:rPr lang="ru-RU" b="1" i="1" dirty="0" smtClean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моей</a:t>
            </a:r>
            <a:r>
              <a:rPr lang="ru-RU" b="1" dirty="0" smtClean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работы на уроке:</a:t>
            </a:r>
            <a:endParaRPr lang="ru-RU" b="1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11" descr="PE03166_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3913" y="2371725"/>
            <a:ext cx="2779712" cy="2932113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857620" y="1600200"/>
            <a:ext cx="4829180" cy="4525963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Я узнал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Я смогу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 уроке было легко.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 уроке было трудно.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Мне надо еще поработать над…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endParaRPr lang="ru-RU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785794"/>
            <a:ext cx="550072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МОЛОДЦЫ!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5216" y="2967335"/>
            <a:ext cx="8184806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УРОК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571472" y="714356"/>
            <a:ext cx="3859038" cy="5500726"/>
            <a:chOff x="5433" y="4847"/>
            <a:chExt cx="2784" cy="3124"/>
          </a:xfrm>
        </p:grpSpPr>
        <p:grpSp>
          <p:nvGrpSpPr>
            <p:cNvPr id="5" name="Group 68"/>
            <p:cNvGrpSpPr>
              <a:grpSpLocks/>
            </p:cNvGrpSpPr>
            <p:nvPr/>
          </p:nvGrpSpPr>
          <p:grpSpPr bwMode="auto">
            <a:xfrm>
              <a:off x="5433" y="4847"/>
              <a:ext cx="2781" cy="3124"/>
              <a:chOff x="5432" y="4847"/>
              <a:chExt cx="2786" cy="3124"/>
            </a:xfrm>
          </p:grpSpPr>
          <p:grpSp>
            <p:nvGrpSpPr>
              <p:cNvPr id="6" name="Group 69"/>
              <p:cNvGrpSpPr>
                <a:grpSpLocks/>
              </p:cNvGrpSpPr>
              <p:nvPr/>
            </p:nvGrpSpPr>
            <p:grpSpPr bwMode="auto">
              <a:xfrm>
                <a:off x="5432" y="4847"/>
                <a:ext cx="2786" cy="3124"/>
                <a:chOff x="5432" y="4847"/>
                <a:chExt cx="2786" cy="3124"/>
              </a:xfrm>
            </p:grpSpPr>
            <p:grpSp>
              <p:nvGrpSpPr>
                <p:cNvPr id="12" name="Group 70"/>
                <p:cNvGrpSpPr>
                  <a:grpSpLocks/>
                </p:cNvGrpSpPr>
                <p:nvPr/>
              </p:nvGrpSpPr>
              <p:grpSpPr bwMode="auto">
                <a:xfrm>
                  <a:off x="5432" y="4847"/>
                  <a:ext cx="2786" cy="3124"/>
                  <a:chOff x="6407" y="4421"/>
                  <a:chExt cx="2785" cy="3124"/>
                </a:xfrm>
              </p:grpSpPr>
              <p:grpSp>
                <p:nvGrpSpPr>
                  <p:cNvPr id="13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3124"/>
                    <a:chOff x="6408" y="4421"/>
                    <a:chExt cx="2784" cy="3124"/>
                  </a:xfrm>
                </p:grpSpPr>
                <p:grpSp>
                  <p:nvGrpSpPr>
                    <p:cNvPr id="15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08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58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9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0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2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3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4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6" name="Line 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7" name="Line 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8" name="Line 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800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47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8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9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0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1" name="Line 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4" name="Line 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5" name="Line 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6" name="Line 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7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9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1562"/>
                    <a:chOff x="6408" y="4421"/>
                    <a:chExt cx="2784" cy="1562"/>
                  </a:xfrm>
                </p:grpSpPr>
                <p:sp>
                  <p:nvSpPr>
                    <p:cNvPr id="3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98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407" y="5983"/>
                    <a:ext cx="2785" cy="1562"/>
                    <a:chOff x="6407" y="4421"/>
                    <a:chExt cx="2785" cy="1562"/>
                  </a:xfrm>
                </p:grpSpPr>
                <p:sp>
                  <p:nvSpPr>
                    <p:cNvPr id="21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7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98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6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6826" y="4847"/>
                  <a:ext cx="0" cy="312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Line 123"/>
                <p:cNvSpPr>
                  <a:spLocks noChangeShapeType="1"/>
                </p:cNvSpPr>
                <p:nvPr/>
              </p:nvSpPr>
              <p:spPr bwMode="auto">
                <a:xfrm>
                  <a:off x="5434" y="6409"/>
                  <a:ext cx="27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" name="Freeform 125"/>
              <p:cNvSpPr>
                <a:spLocks/>
              </p:cNvSpPr>
              <p:nvPr/>
            </p:nvSpPr>
            <p:spPr bwMode="auto">
              <a:xfrm rot="10800000">
                <a:off x="6414" y="5699"/>
                <a:ext cx="835" cy="1501"/>
              </a:xfrm>
              <a:custGeom>
                <a:avLst/>
                <a:gdLst>
                  <a:gd name="T0" fmla="*/ 0 w 1704"/>
                  <a:gd name="T1" fmla="*/ 0 h 2556"/>
                  <a:gd name="T2" fmla="*/ 139 w 1704"/>
                  <a:gd name="T3" fmla="*/ 710 h 2556"/>
                  <a:gd name="T4" fmla="*/ 278 w 1704"/>
                  <a:gd name="T5" fmla="*/ 1136 h 2556"/>
                  <a:gd name="T6" fmla="*/ 418 w 1704"/>
                  <a:gd name="T7" fmla="*/ 1278 h 2556"/>
                  <a:gd name="T8" fmla="*/ 557 w 1704"/>
                  <a:gd name="T9" fmla="*/ 1136 h 2556"/>
                  <a:gd name="T10" fmla="*/ 696 w 1704"/>
                  <a:gd name="T11" fmla="*/ 710 h 2556"/>
                  <a:gd name="T12" fmla="*/ 835 w 1704"/>
                  <a:gd name="T13" fmla="*/ 0 h 2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4"/>
                  <a:gd name="T22" fmla="*/ 0 h 2556"/>
                  <a:gd name="T23" fmla="*/ 1704 w 1704"/>
                  <a:gd name="T24" fmla="*/ 2556 h 2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4" h="2556">
                    <a:moveTo>
                      <a:pt x="0" y="0"/>
                    </a:moveTo>
                    <a:cubicBezTo>
                      <a:pt x="94" y="520"/>
                      <a:pt x="189" y="1041"/>
                      <a:pt x="284" y="1420"/>
                    </a:cubicBezTo>
                    <a:cubicBezTo>
                      <a:pt x="379" y="1799"/>
                      <a:pt x="473" y="2083"/>
                      <a:pt x="568" y="2272"/>
                    </a:cubicBezTo>
                    <a:cubicBezTo>
                      <a:pt x="663" y="2461"/>
                      <a:pt x="757" y="2556"/>
                      <a:pt x="852" y="2556"/>
                    </a:cubicBezTo>
                    <a:cubicBezTo>
                      <a:pt x="947" y="2556"/>
                      <a:pt x="1041" y="2461"/>
                      <a:pt x="1136" y="2272"/>
                    </a:cubicBezTo>
                    <a:cubicBezTo>
                      <a:pt x="1231" y="2083"/>
                      <a:pt x="1325" y="1799"/>
                      <a:pt x="1420" y="1420"/>
                    </a:cubicBezTo>
                    <a:cubicBezTo>
                      <a:pt x="1515" y="1041"/>
                      <a:pt x="1609" y="520"/>
                      <a:pt x="1704" y="0"/>
                    </a:cubicBezTo>
                  </a:path>
                </a:pathLst>
              </a:custGeom>
              <a:noFill/>
              <a:ln w="28575" cmpd="sng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8078" y="6267"/>
            <a:ext cx="139" cy="156"/>
          </p:xfrm>
          <a:graphic>
            <a:graphicData uri="http://schemas.openxmlformats.org/presentationml/2006/ole">
              <p:oleObj spid="_x0000_s81922" name="Формула" r:id="rId3" imgW="126720" imgH="139680" progId="Equation.3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6826" y="4847"/>
            <a:ext cx="139" cy="169"/>
          </p:xfrm>
          <a:graphic>
            <a:graphicData uri="http://schemas.openxmlformats.org/presentationml/2006/ole">
              <p:oleObj spid="_x0000_s81923" name="Формула" r:id="rId4" imgW="139680" imgH="164880" progId="Equation.3">
                <p:embed/>
              </p:oleObj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6686" y="6409"/>
            <a:ext cx="98" cy="140"/>
          </p:xfrm>
          <a:graphic>
            <a:graphicData uri="http://schemas.openxmlformats.org/presentationml/2006/ole">
              <p:oleObj spid="_x0000_s81924" name="Формула" r:id="rId5" imgW="126720" imgH="177480" progId="Equation.3">
                <p:embed/>
              </p:oleObj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6826" y="6125"/>
            <a:ext cx="68" cy="130"/>
          </p:xfrm>
          <a:graphic>
            <a:graphicData uri="http://schemas.openxmlformats.org/presentationml/2006/ole">
              <p:oleObj spid="_x0000_s81925" name="Формула" r:id="rId6" imgW="88560" imgH="164880" progId="Equation.3">
                <p:embed/>
              </p:oleObj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6965" y="6267"/>
            <a:ext cx="67" cy="130"/>
          </p:xfrm>
          <a:graphic>
            <a:graphicData uri="http://schemas.openxmlformats.org/presentationml/2006/ole">
              <p:oleObj spid="_x0000_s81926" name="Формула" r:id="rId7" imgW="88560" imgH="164880" progId="Equation.3">
                <p:embed/>
              </p:oleObj>
            </a:graphicData>
          </a:graphic>
        </p:graphicFrame>
      </p:grpSp>
      <p:grpSp>
        <p:nvGrpSpPr>
          <p:cNvPr id="45" name="Group 67"/>
          <p:cNvGrpSpPr>
            <a:grpSpLocks/>
          </p:cNvGrpSpPr>
          <p:nvPr/>
        </p:nvGrpSpPr>
        <p:grpSpPr bwMode="auto">
          <a:xfrm>
            <a:off x="4643438" y="642918"/>
            <a:ext cx="4000528" cy="5500726"/>
            <a:chOff x="5434" y="4847"/>
            <a:chExt cx="2783" cy="3124"/>
          </a:xfrm>
        </p:grpSpPr>
        <p:grpSp>
          <p:nvGrpSpPr>
            <p:cNvPr id="46" name="Group 68"/>
            <p:cNvGrpSpPr>
              <a:grpSpLocks/>
            </p:cNvGrpSpPr>
            <p:nvPr/>
          </p:nvGrpSpPr>
          <p:grpSpPr bwMode="auto">
            <a:xfrm>
              <a:off x="5434" y="4847"/>
              <a:ext cx="2780" cy="3124"/>
              <a:chOff x="5433" y="4847"/>
              <a:chExt cx="2785" cy="3124"/>
            </a:xfrm>
          </p:grpSpPr>
          <p:grpSp>
            <p:nvGrpSpPr>
              <p:cNvPr id="69" name="Group 69"/>
              <p:cNvGrpSpPr>
                <a:grpSpLocks/>
              </p:cNvGrpSpPr>
              <p:nvPr/>
            </p:nvGrpSpPr>
            <p:grpSpPr bwMode="auto">
              <a:xfrm>
                <a:off x="5433" y="4847"/>
                <a:ext cx="2785" cy="3124"/>
                <a:chOff x="5433" y="4847"/>
                <a:chExt cx="2785" cy="3124"/>
              </a:xfrm>
            </p:grpSpPr>
            <p:grpSp>
              <p:nvGrpSpPr>
                <p:cNvPr id="70" name="Group 70"/>
                <p:cNvGrpSpPr>
                  <a:grpSpLocks/>
                </p:cNvGrpSpPr>
                <p:nvPr/>
              </p:nvGrpSpPr>
              <p:grpSpPr bwMode="auto">
                <a:xfrm>
                  <a:off x="5433" y="4847"/>
                  <a:ext cx="2785" cy="3124"/>
                  <a:chOff x="6408" y="4421"/>
                  <a:chExt cx="2784" cy="3124"/>
                </a:xfrm>
              </p:grpSpPr>
              <p:grpSp>
                <p:nvGrpSpPr>
                  <p:cNvPr id="7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3124"/>
                    <a:chOff x="6408" y="4421"/>
                    <a:chExt cx="2784" cy="3124"/>
                  </a:xfrm>
                </p:grpSpPr>
                <p:grpSp>
                  <p:nvGrpSpPr>
                    <p:cNvPr id="78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08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122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3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4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5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6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7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8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9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0" name="Line 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1" name="Line 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2" name="Line 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79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800" y="4421"/>
                      <a:ext cx="1392" cy="3124"/>
                      <a:chOff x="6408" y="4421"/>
                      <a:chExt cx="1392" cy="3124"/>
                    </a:xfrm>
                  </p:grpSpPr>
                  <p:sp>
                    <p:nvSpPr>
                      <p:cNvPr id="111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8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2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547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3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86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4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" name="Line 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65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6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4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7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43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8" name="Line 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" name="Line 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22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0" name="Line 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1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00" y="4421"/>
                        <a:ext cx="0" cy="312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82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6408" y="4421"/>
                    <a:ext cx="2784" cy="1562"/>
                    <a:chOff x="6408" y="4421"/>
                    <a:chExt cx="2784" cy="1562"/>
                  </a:xfrm>
                </p:grpSpPr>
                <p:sp>
                  <p:nvSpPr>
                    <p:cNvPr id="97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3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408" y="5983"/>
                    <a:ext cx="2784" cy="1562"/>
                    <a:chOff x="6408" y="4421"/>
                    <a:chExt cx="2784" cy="1562"/>
                  </a:xfrm>
                </p:grpSpPr>
                <p:sp>
                  <p:nvSpPr>
                    <p:cNvPr id="85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42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6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56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7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70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84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9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498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0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13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1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27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415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557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699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841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6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08" y="5983"/>
                      <a:ext cx="27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80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6826" y="4847"/>
                  <a:ext cx="0" cy="312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" name="Line 123"/>
                <p:cNvSpPr>
                  <a:spLocks noChangeShapeType="1"/>
                </p:cNvSpPr>
                <p:nvPr/>
              </p:nvSpPr>
              <p:spPr bwMode="auto">
                <a:xfrm>
                  <a:off x="5434" y="6409"/>
                  <a:ext cx="27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7" name="Freeform 124"/>
              <p:cNvSpPr>
                <a:spLocks/>
              </p:cNvSpPr>
              <p:nvPr/>
            </p:nvSpPr>
            <p:spPr bwMode="auto">
              <a:xfrm>
                <a:off x="5682" y="5658"/>
                <a:ext cx="835" cy="1319"/>
              </a:xfrm>
              <a:custGeom>
                <a:avLst/>
                <a:gdLst>
                  <a:gd name="T0" fmla="*/ 0 w 1704"/>
                  <a:gd name="T1" fmla="*/ 0 h 2556"/>
                  <a:gd name="T2" fmla="*/ 139 w 1704"/>
                  <a:gd name="T3" fmla="*/ 710 h 2556"/>
                  <a:gd name="T4" fmla="*/ 278 w 1704"/>
                  <a:gd name="T5" fmla="*/ 1136 h 2556"/>
                  <a:gd name="T6" fmla="*/ 418 w 1704"/>
                  <a:gd name="T7" fmla="*/ 1278 h 2556"/>
                  <a:gd name="T8" fmla="*/ 557 w 1704"/>
                  <a:gd name="T9" fmla="*/ 1136 h 2556"/>
                  <a:gd name="T10" fmla="*/ 696 w 1704"/>
                  <a:gd name="T11" fmla="*/ 710 h 2556"/>
                  <a:gd name="T12" fmla="*/ 835 w 1704"/>
                  <a:gd name="T13" fmla="*/ 0 h 25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4"/>
                  <a:gd name="T22" fmla="*/ 0 h 2556"/>
                  <a:gd name="T23" fmla="*/ 1704 w 1704"/>
                  <a:gd name="T24" fmla="*/ 2556 h 25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4" h="2556">
                    <a:moveTo>
                      <a:pt x="0" y="0"/>
                    </a:moveTo>
                    <a:cubicBezTo>
                      <a:pt x="94" y="520"/>
                      <a:pt x="189" y="1041"/>
                      <a:pt x="284" y="1420"/>
                    </a:cubicBezTo>
                    <a:cubicBezTo>
                      <a:pt x="379" y="1799"/>
                      <a:pt x="473" y="2083"/>
                      <a:pt x="568" y="2272"/>
                    </a:cubicBezTo>
                    <a:cubicBezTo>
                      <a:pt x="663" y="2461"/>
                      <a:pt x="757" y="2556"/>
                      <a:pt x="852" y="2556"/>
                    </a:cubicBezTo>
                    <a:cubicBezTo>
                      <a:pt x="947" y="2556"/>
                      <a:pt x="1041" y="2461"/>
                      <a:pt x="1136" y="2272"/>
                    </a:cubicBezTo>
                    <a:cubicBezTo>
                      <a:pt x="1231" y="2083"/>
                      <a:pt x="1325" y="1799"/>
                      <a:pt x="1420" y="1420"/>
                    </a:cubicBezTo>
                    <a:cubicBezTo>
                      <a:pt x="1515" y="1041"/>
                      <a:pt x="1609" y="520"/>
                      <a:pt x="1704" y="0"/>
                    </a:cubicBezTo>
                  </a:path>
                </a:pathLst>
              </a:custGeom>
              <a:noFill/>
              <a:ln w="28575" cmpd="sng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71" name="Object 6"/>
            <p:cNvGraphicFramePr>
              <a:graphicFrameLocks noChangeAspect="1"/>
            </p:cNvGraphicFramePr>
            <p:nvPr/>
          </p:nvGraphicFramePr>
          <p:xfrm>
            <a:off x="8078" y="6267"/>
            <a:ext cx="139" cy="156"/>
          </p:xfrm>
          <a:graphic>
            <a:graphicData uri="http://schemas.openxmlformats.org/presentationml/2006/ole">
              <p:oleObj spid="_x0000_s81927" name="Формула" r:id="rId8" imgW="126720" imgH="139680" progId="Equation.3">
                <p:embed/>
              </p:oleObj>
            </a:graphicData>
          </a:graphic>
        </p:graphicFrame>
        <p:graphicFrame>
          <p:nvGraphicFramePr>
            <p:cNvPr id="72" name="Object 7"/>
            <p:cNvGraphicFramePr>
              <a:graphicFrameLocks noChangeAspect="1"/>
            </p:cNvGraphicFramePr>
            <p:nvPr/>
          </p:nvGraphicFramePr>
          <p:xfrm>
            <a:off x="6826" y="4847"/>
            <a:ext cx="139" cy="169"/>
          </p:xfrm>
          <a:graphic>
            <a:graphicData uri="http://schemas.openxmlformats.org/presentationml/2006/ole">
              <p:oleObj spid="_x0000_s81928" name="Формула" r:id="rId9" imgW="139680" imgH="164880" progId="Equation.3">
                <p:embed/>
              </p:oleObj>
            </a:graphicData>
          </a:graphic>
        </p:graphicFrame>
        <p:graphicFrame>
          <p:nvGraphicFramePr>
            <p:cNvPr id="73" name="Object 8"/>
            <p:cNvGraphicFramePr>
              <a:graphicFrameLocks noChangeAspect="1"/>
            </p:cNvGraphicFramePr>
            <p:nvPr/>
          </p:nvGraphicFramePr>
          <p:xfrm>
            <a:off x="6686" y="6409"/>
            <a:ext cx="98" cy="140"/>
          </p:xfrm>
          <a:graphic>
            <a:graphicData uri="http://schemas.openxmlformats.org/presentationml/2006/ole">
              <p:oleObj spid="_x0000_s81929" name="Формула" r:id="rId10" imgW="126720" imgH="177480" progId="Equation.3">
                <p:embed/>
              </p:oleObj>
            </a:graphicData>
          </a:graphic>
        </p:graphicFrame>
        <p:graphicFrame>
          <p:nvGraphicFramePr>
            <p:cNvPr id="74" name="Object 9"/>
            <p:cNvGraphicFramePr>
              <a:graphicFrameLocks noChangeAspect="1"/>
            </p:cNvGraphicFramePr>
            <p:nvPr/>
          </p:nvGraphicFramePr>
          <p:xfrm>
            <a:off x="6826" y="6125"/>
            <a:ext cx="68" cy="130"/>
          </p:xfrm>
          <a:graphic>
            <a:graphicData uri="http://schemas.openxmlformats.org/presentationml/2006/ole">
              <p:oleObj spid="_x0000_s81930" name="Формула" r:id="rId11" imgW="88560" imgH="164880" progId="Equation.3">
                <p:embed/>
              </p:oleObj>
            </a:graphicData>
          </a:graphic>
        </p:graphicFrame>
        <p:graphicFrame>
          <p:nvGraphicFramePr>
            <p:cNvPr id="75" name="Object 10"/>
            <p:cNvGraphicFramePr>
              <a:graphicFrameLocks noChangeAspect="1"/>
            </p:cNvGraphicFramePr>
            <p:nvPr/>
          </p:nvGraphicFramePr>
          <p:xfrm>
            <a:off x="6965" y="6267"/>
            <a:ext cx="67" cy="130"/>
          </p:xfrm>
          <a:graphic>
            <a:graphicData uri="http://schemas.openxmlformats.org/presentationml/2006/ole">
              <p:oleObj spid="_x0000_s81931" name="Формула" r:id="rId12" imgW="88560" imgH="164880" progId="Equation.3">
                <p:embed/>
              </p:oleObj>
            </a:graphicData>
          </a:graphic>
        </p:graphicFrame>
      </p:grpSp>
      <p:sp>
        <p:nvSpPr>
          <p:cNvPr id="133" name="Овал 132"/>
          <p:cNvSpPr/>
          <p:nvPr/>
        </p:nvSpPr>
        <p:spPr>
          <a:xfrm>
            <a:off x="6929454" y="1142984"/>
            <a:ext cx="1428760" cy="150019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5400000">
            <a:off x="3143240" y="178592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>
            <a:off x="321439" y="2678901"/>
            <a:ext cx="4143404" cy="192882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Дуга 139"/>
          <p:cNvSpPr/>
          <p:nvPr/>
        </p:nvSpPr>
        <p:spPr>
          <a:xfrm rot="6714973">
            <a:off x="166245" y="1295659"/>
            <a:ext cx="2533717" cy="1281271"/>
          </a:xfrm>
          <a:prstGeom prst="arc">
            <a:avLst>
              <a:gd name="adj1" fmla="val 12543915"/>
              <a:gd name="adj2" fmla="val 211009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2" name="Дуга 141"/>
          <p:cNvSpPr/>
          <p:nvPr/>
        </p:nvSpPr>
        <p:spPr>
          <a:xfrm rot="16976812">
            <a:off x="1916072" y="4486764"/>
            <a:ext cx="3146163" cy="1506323"/>
          </a:xfrm>
          <a:prstGeom prst="arc">
            <a:avLst>
              <a:gd name="adj1" fmla="val 14205888"/>
              <a:gd name="adj2" fmla="val 214647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 rot="16200000" flipH="1">
            <a:off x="4893471" y="1678769"/>
            <a:ext cx="3714776" cy="250033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4643438" y="1643050"/>
            <a:ext cx="4000528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</a:rPr>
              <a:t>Установите соответствие</a:t>
            </a:r>
            <a:endParaRPr lang="ru-RU" dirty="0"/>
          </a:p>
        </p:txBody>
      </p:sp>
      <p:graphicFrame>
        <p:nvGraphicFramePr>
          <p:cNvPr id="61442" name="Object 6"/>
          <p:cNvGraphicFramePr>
            <a:graphicFrameLocks noChangeAspect="1"/>
          </p:cNvGraphicFramePr>
          <p:nvPr>
            <p:ph idx="1"/>
          </p:nvPr>
        </p:nvGraphicFramePr>
        <p:xfrm>
          <a:off x="1571604" y="1643050"/>
          <a:ext cx="2000264" cy="590987"/>
        </p:xfrm>
        <a:graphic>
          <a:graphicData uri="http://schemas.openxmlformats.org/presentationml/2006/ole">
            <p:oleObj spid="_x0000_s82946" name="Формула" r:id="rId3" imgW="634680" imgH="203040" progId="Equation.3">
              <p:embed/>
            </p:oleObj>
          </a:graphicData>
        </a:graphic>
      </p:graphicFrame>
      <p:graphicFrame>
        <p:nvGraphicFramePr>
          <p:cNvPr id="61443" name="Object 5"/>
          <p:cNvGraphicFramePr>
            <a:graphicFrameLocks noChangeAspect="1"/>
          </p:cNvGraphicFramePr>
          <p:nvPr/>
        </p:nvGraphicFramePr>
        <p:xfrm>
          <a:off x="903288" y="2395538"/>
          <a:ext cx="2811456" cy="648516"/>
        </p:xfrm>
        <a:graphic>
          <a:graphicData uri="http://schemas.openxmlformats.org/presentationml/2006/ole">
            <p:oleObj spid="_x0000_s82947" name="Формула" r:id="rId4" imgW="990360" imgH="228600" progId="Equation.3">
              <p:embed/>
            </p:oleObj>
          </a:graphicData>
        </a:graphic>
      </p:graphicFrame>
      <p:graphicFrame>
        <p:nvGraphicFramePr>
          <p:cNvPr id="61444" name="Object 8"/>
          <p:cNvGraphicFramePr>
            <a:graphicFrameLocks noChangeAspect="1"/>
          </p:cNvGraphicFramePr>
          <p:nvPr/>
        </p:nvGraphicFramePr>
        <p:xfrm>
          <a:off x="1000100" y="3357562"/>
          <a:ext cx="3444875" cy="612775"/>
        </p:xfrm>
        <a:graphic>
          <a:graphicData uri="http://schemas.openxmlformats.org/presentationml/2006/ole">
            <p:oleObj spid="_x0000_s82948" name="Формула" r:id="rId5" imgW="1358640" imgH="241200" progId="Equation.3">
              <p:embed/>
            </p:oleObj>
          </a:graphicData>
        </a:graphic>
      </p:graphicFrame>
      <p:graphicFrame>
        <p:nvGraphicFramePr>
          <p:cNvPr id="61445" name="Object 9"/>
          <p:cNvGraphicFramePr>
            <a:graphicFrameLocks noChangeAspect="1"/>
          </p:cNvGraphicFramePr>
          <p:nvPr/>
        </p:nvGraphicFramePr>
        <p:xfrm>
          <a:off x="1649413" y="4213225"/>
          <a:ext cx="954087" cy="954088"/>
        </p:xfrm>
        <a:graphic>
          <a:graphicData uri="http://schemas.openxmlformats.org/presentationml/2006/ole">
            <p:oleObj spid="_x0000_s82949" name="Формула" r:id="rId6" imgW="393480" imgH="3934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572000" y="1571612"/>
            <a:ext cx="35004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</a:rPr>
              <a:t>            окружность</a:t>
            </a:r>
          </a:p>
          <a:p>
            <a:pPr eaLnBrk="1" hangingPunct="1">
              <a:buFontTx/>
              <a:buNone/>
            </a:pPr>
            <a:endParaRPr lang="ru-RU" sz="32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</a:rPr>
              <a:t>               гипербола</a:t>
            </a:r>
          </a:p>
          <a:p>
            <a:pPr eaLnBrk="1" hangingPunct="1">
              <a:buFontTx/>
              <a:buNone/>
            </a:pPr>
            <a:endParaRPr lang="ru-RU" sz="32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</a:rPr>
              <a:t>               прямая</a:t>
            </a:r>
          </a:p>
          <a:p>
            <a:pPr eaLnBrk="1" hangingPunct="1">
              <a:buFontTx/>
              <a:buNone/>
            </a:pPr>
            <a:endParaRPr lang="ru-RU" sz="32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</a:rPr>
              <a:t>               парабола</a:t>
            </a:r>
          </a:p>
          <a:p>
            <a:pPr eaLnBrk="1" hangingPunct="1">
              <a:buFontTx/>
              <a:buNone/>
            </a:pPr>
            <a:endParaRPr lang="ru-RU" sz="32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32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3200" dirty="0" smtClean="0"/>
              <a:t>               (1 балл)</a:t>
            </a:r>
            <a:endParaRPr lang="ru-RU" sz="3200" dirty="0"/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>
            <a:off x="3428992" y="2071678"/>
            <a:ext cx="2643206" cy="1714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3643306" y="2857496"/>
            <a:ext cx="2428892" cy="19288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31"/>
          <p:cNvSpPr>
            <a:spLocks noChangeShapeType="1"/>
          </p:cNvSpPr>
          <p:nvPr/>
        </p:nvSpPr>
        <p:spPr bwMode="auto">
          <a:xfrm flipV="1">
            <a:off x="4357686" y="2000240"/>
            <a:ext cx="1425575" cy="1681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2714612" y="2928934"/>
            <a:ext cx="3357586" cy="1785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Опишите график следующих уравнений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85720" y="1714488"/>
            <a:ext cx="4210080" cy="4500594"/>
          </a:xfrm>
        </p:spPr>
        <p:txBody>
          <a:bodyPr/>
          <a:lstStyle/>
          <a:p>
            <a:r>
              <a:rPr lang="ru-RU" sz="5400" b="1" dirty="0" smtClean="0"/>
              <a:t> </a:t>
            </a:r>
            <a:r>
              <a:rPr lang="ru-RU" sz="4800" b="1" dirty="0" smtClean="0"/>
              <a:t>у = -</a:t>
            </a:r>
            <a:r>
              <a:rPr lang="ru-RU" sz="4800" b="1" dirty="0" smtClean="0"/>
              <a:t>3/</a:t>
            </a:r>
            <a:r>
              <a:rPr lang="ru-RU" sz="4800" b="1" dirty="0" err="1" smtClean="0"/>
              <a:t>х</a:t>
            </a:r>
            <a:endParaRPr lang="ru-RU" sz="4800" b="1" dirty="0" smtClean="0"/>
          </a:p>
          <a:p>
            <a:r>
              <a:rPr lang="ru-RU" sz="4800" b="1" dirty="0" smtClean="0"/>
              <a:t> у = 5</a:t>
            </a:r>
            <a:endParaRPr lang="ru-RU" sz="4800" b="1" dirty="0" smtClean="0"/>
          </a:p>
          <a:p>
            <a:r>
              <a:rPr lang="ru-RU" sz="4800" b="1" dirty="0" smtClean="0"/>
              <a:t> </a:t>
            </a:r>
            <a:r>
              <a:rPr lang="ru-RU" sz="4800" b="1" dirty="0" smtClean="0"/>
              <a:t>у = </a:t>
            </a:r>
            <a:r>
              <a:rPr lang="ru-RU" sz="4800" b="1" dirty="0" err="1" smtClean="0"/>
              <a:t>х</a:t>
            </a:r>
            <a:endParaRPr lang="ru-RU" sz="4800" b="1" dirty="0" smtClean="0"/>
          </a:p>
          <a:p>
            <a:r>
              <a:rPr lang="ru-RU" sz="4800" b="1" dirty="0" smtClean="0"/>
              <a:t> у = -</a:t>
            </a:r>
            <a:r>
              <a:rPr lang="ru-RU" sz="4800" b="1" i="1" dirty="0" smtClean="0"/>
              <a:t>х</a:t>
            </a:r>
            <a:r>
              <a:rPr lang="ru-RU" sz="4800" b="1" i="1" baseline="30000" dirty="0" smtClean="0"/>
              <a:t>2 </a:t>
            </a:r>
            <a:r>
              <a:rPr lang="ru-RU" sz="4800" b="1" i="1" dirty="0" smtClean="0"/>
              <a:t>+ 2</a:t>
            </a:r>
          </a:p>
          <a:p>
            <a:pPr>
              <a:buNone/>
            </a:pPr>
            <a:endParaRPr lang="ru-RU" sz="5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86182" y="2071679"/>
            <a:ext cx="5357818" cy="2928958"/>
          </a:xfrm>
        </p:spPr>
        <p:txBody>
          <a:bodyPr/>
          <a:lstStyle/>
          <a:p>
            <a:r>
              <a:rPr lang="ru-RU" sz="4800" b="1" dirty="0" smtClean="0"/>
              <a:t>х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</a:t>
            </a:r>
            <a:r>
              <a:rPr lang="ru-RU" sz="4800" b="1" dirty="0" smtClean="0"/>
              <a:t>+ у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= 25</a:t>
            </a:r>
          </a:p>
          <a:p>
            <a:r>
              <a:rPr lang="ru-RU" sz="4800" b="1" dirty="0" smtClean="0"/>
              <a:t>(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– 4)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+ у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= 16</a:t>
            </a:r>
          </a:p>
          <a:p>
            <a:r>
              <a:rPr lang="ru-RU" sz="4800" b="1" i="1" dirty="0" smtClean="0"/>
              <a:t>у = (</a:t>
            </a:r>
            <a:r>
              <a:rPr lang="ru-RU" sz="4800" b="1" i="1" dirty="0" smtClean="0"/>
              <a:t>х+3)</a:t>
            </a:r>
            <a:r>
              <a:rPr lang="ru-RU" sz="4800" b="1" i="1" baseline="30000" dirty="0" smtClean="0"/>
              <a:t>2</a:t>
            </a:r>
            <a:r>
              <a:rPr lang="ru-RU" sz="4800" b="1" i="1" dirty="0" smtClean="0"/>
              <a:t> - 2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596" y="142853"/>
            <a:ext cx="8229600" cy="571504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Определения: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/>
          <a:lstStyle/>
          <a:p>
            <a:pPr algn="just" eaLnBrk="1" hangingPunct="1"/>
            <a:r>
              <a:rPr lang="ru-RU" sz="2800" b="1" dirty="0" smtClean="0">
                <a:solidFill>
                  <a:srgbClr val="008000"/>
                </a:solidFill>
              </a:rPr>
              <a:t>Определение1.</a:t>
            </a:r>
            <a:r>
              <a:rPr lang="ru-RU" sz="2800" dirty="0" smtClean="0">
                <a:solidFill>
                  <a:srgbClr val="008000"/>
                </a:solidFill>
              </a:rPr>
              <a:t> Система уравнений – это два уравнения, </a:t>
            </a:r>
            <a:r>
              <a:rPr lang="ru-RU" sz="2800" dirty="0" smtClean="0">
                <a:solidFill>
                  <a:srgbClr val="008000"/>
                </a:solidFill>
              </a:rPr>
              <a:t>которые </a:t>
            </a:r>
            <a:r>
              <a:rPr lang="ru-RU" sz="2800" dirty="0" smtClean="0">
                <a:solidFill>
                  <a:srgbClr val="008000"/>
                </a:solidFill>
              </a:rPr>
              <a:t>нужно решить.</a:t>
            </a:r>
          </a:p>
          <a:p>
            <a:pPr algn="just" eaLnBrk="1" hangingPunct="1">
              <a:buNone/>
            </a:pPr>
            <a:endParaRPr lang="ru-RU" sz="1100" dirty="0" smtClean="0">
              <a:solidFill>
                <a:srgbClr val="008000"/>
              </a:solidFill>
            </a:endParaRPr>
          </a:p>
          <a:p>
            <a:pPr algn="just" eaLnBrk="1" hangingPunct="1"/>
            <a:r>
              <a:rPr lang="ru-RU" sz="2800" b="1" dirty="0" smtClean="0">
                <a:solidFill>
                  <a:srgbClr val="002060"/>
                </a:solidFill>
              </a:rPr>
              <a:t>Определение 2. </a:t>
            </a:r>
            <a:r>
              <a:rPr lang="ru-RU" sz="2800" dirty="0" smtClean="0">
                <a:solidFill>
                  <a:srgbClr val="002060"/>
                </a:solidFill>
              </a:rPr>
              <a:t>Система уравнений – это некоторое количество уравнений, объединенных фигурной скобкой, что </a:t>
            </a:r>
            <a:r>
              <a:rPr lang="ru-RU" sz="2800" dirty="0" smtClean="0">
                <a:solidFill>
                  <a:srgbClr val="002060"/>
                </a:solidFill>
              </a:rPr>
              <a:t>означает </a:t>
            </a:r>
            <a:r>
              <a:rPr lang="ru-RU" sz="2800" dirty="0" smtClean="0">
                <a:solidFill>
                  <a:srgbClr val="002060"/>
                </a:solidFill>
              </a:rPr>
              <a:t>все уравнения должны выполняться одновременно.</a:t>
            </a:r>
          </a:p>
          <a:p>
            <a:pPr algn="just" eaLnBrk="1" hangingPunct="1">
              <a:buNone/>
            </a:pPr>
            <a:endParaRPr lang="ru-RU" sz="1100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ru-RU" sz="2800" b="1" dirty="0" smtClean="0">
                <a:solidFill>
                  <a:srgbClr val="CC0000"/>
                </a:solidFill>
              </a:rPr>
              <a:t>Определение 3. </a:t>
            </a:r>
            <a:r>
              <a:rPr lang="ru-RU" sz="2800" dirty="0" smtClean="0">
                <a:solidFill>
                  <a:srgbClr val="CC0000"/>
                </a:solidFill>
              </a:rPr>
              <a:t>Система уравнений – это некоторое количество уравнений, объединенных фигурной скобкой, </a:t>
            </a:r>
            <a:r>
              <a:rPr lang="ru-RU" sz="2800" dirty="0" smtClean="0">
                <a:solidFill>
                  <a:srgbClr val="CC0000"/>
                </a:solidFill>
              </a:rPr>
              <a:t>которые </a:t>
            </a:r>
            <a:r>
              <a:rPr lang="ru-RU" sz="2800" dirty="0" smtClean="0">
                <a:solidFill>
                  <a:srgbClr val="CC0000"/>
                </a:solidFill>
              </a:rPr>
              <a:t>нужно  решить отдельно</a:t>
            </a:r>
            <a:r>
              <a:rPr lang="ru-RU" sz="2800" dirty="0" smtClean="0">
                <a:solidFill>
                  <a:srgbClr val="CC0000"/>
                </a:solidFill>
              </a:rPr>
              <a:t>.</a:t>
            </a:r>
            <a:r>
              <a:rPr lang="ru-RU" sz="2800" b="1" dirty="0" smtClean="0">
                <a:solidFill>
                  <a:srgbClr val="CC0000"/>
                </a:solidFill>
              </a:rPr>
              <a:t>                                                       </a:t>
            </a:r>
          </a:p>
          <a:p>
            <a:pPr algn="just" eaLnBrk="1" hangingPunct="1">
              <a:buNone/>
            </a:pPr>
            <a:r>
              <a:rPr lang="ru-RU" sz="2800" b="1" dirty="0" smtClean="0">
                <a:solidFill>
                  <a:srgbClr val="CC0000"/>
                </a:solidFill>
              </a:rPr>
              <a:t>                                                                  (1 балл)</a:t>
            </a:r>
            <a:endParaRPr lang="ru-RU" sz="2800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</a:rPr>
              <a:t>Сколько решений имеет система уравнений</a:t>
            </a:r>
            <a:endParaRPr lang="ru-RU" dirty="0"/>
          </a:p>
        </p:txBody>
      </p:sp>
      <p:graphicFrame>
        <p:nvGraphicFramePr>
          <p:cNvPr id="109570" name="Object 80"/>
          <p:cNvGraphicFramePr>
            <a:graphicFrameLocks noChangeAspect="1"/>
          </p:cNvGraphicFramePr>
          <p:nvPr>
            <p:ph idx="1"/>
          </p:nvPr>
        </p:nvGraphicFramePr>
        <p:xfrm>
          <a:off x="2000232" y="1928802"/>
          <a:ext cx="4429156" cy="2214578"/>
        </p:xfrm>
        <a:graphic>
          <a:graphicData uri="http://schemas.openxmlformats.org/presentationml/2006/ole">
            <p:oleObj spid="_x0000_s109570" name="Формула" r:id="rId3" imgW="90144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</a:rPr>
              <a:t>Сколько решений имеет система уравнений</a:t>
            </a:r>
            <a:endParaRPr lang="ru-RU" dirty="0"/>
          </a:p>
        </p:txBody>
      </p:sp>
      <p:graphicFrame>
        <p:nvGraphicFramePr>
          <p:cNvPr id="110594" name="Object 80"/>
          <p:cNvGraphicFramePr>
            <a:graphicFrameLocks noChangeAspect="1"/>
          </p:cNvGraphicFramePr>
          <p:nvPr/>
        </p:nvGraphicFramePr>
        <p:xfrm>
          <a:off x="571472" y="1773238"/>
          <a:ext cx="3627466" cy="2239962"/>
        </p:xfrm>
        <a:graphic>
          <a:graphicData uri="http://schemas.openxmlformats.org/presentationml/2006/ole">
            <p:oleObj spid="_x0000_s110594" name="Формула" r:id="rId3" imgW="736560" imgH="482400" progId="Equation.3">
              <p:embed/>
            </p:oleObj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4572000" y="3787775"/>
          <a:ext cx="4214813" cy="2287588"/>
        </p:xfrm>
        <a:graphic>
          <a:graphicData uri="http://schemas.openxmlformats.org/presentationml/2006/ole">
            <p:oleObj spid="_x0000_s110595" name="Формула" r:id="rId4" imgW="8888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15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055100" y="4262438"/>
          <a:ext cx="88900" cy="58737"/>
        </p:xfrm>
        <a:graphic>
          <a:graphicData uri="http://schemas.openxmlformats.org/presentationml/2006/ole">
            <p:oleObj spid="_x0000_s83971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4107" name="Object 160">
            <a:hlinkClick r:id="rId4" action="ppaction://hlinkfile"/>
          </p:cNvPr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1714488"/>
          <a:ext cx="2643174" cy="1428761"/>
        </p:xfrm>
        <a:graphic>
          <a:graphicData uri="http://schemas.openxmlformats.org/presentationml/2006/ole">
            <p:oleObj spid="_x0000_s83979" name="Формула" r:id="rId5" imgW="838080" imgH="507960" progId="Equation.3">
              <p:embed/>
            </p:oleObj>
          </a:graphicData>
        </a:graphic>
      </p:graphicFrame>
      <p:sp>
        <p:nvSpPr>
          <p:cNvPr id="41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85728"/>
            <a:ext cx="7729566" cy="1131910"/>
          </a:xfrm>
          <a:noFill/>
        </p:spPr>
        <p:txBody>
          <a:bodyPr/>
          <a:lstStyle/>
          <a:p>
            <a:pPr marL="514350" indent="-514350" eaLnBrk="1" hangingPunct="1"/>
            <a:r>
              <a:rPr lang="ru-RU" sz="3200" b="1" i="1" dirty="0" smtClean="0">
                <a:solidFill>
                  <a:srgbClr val="003300"/>
                </a:solidFill>
                <a:latin typeface="Times New Roman" pitchFamily="18" charset="0"/>
              </a:rPr>
              <a:t>  Решим графически систему уравнений</a:t>
            </a:r>
            <a:r>
              <a:rPr lang="ru-RU" sz="3200" dirty="0" smtClean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4098" name="Rectangle 156"/>
          <p:cNvGraphicFramePr>
            <a:graphicFrameLocks/>
          </p:cNvGraphicFramePr>
          <p:nvPr>
            <p:ph idx="4294967295"/>
          </p:nvPr>
        </p:nvGraphicFramePr>
        <p:xfrm>
          <a:off x="0" y="3862388"/>
          <a:ext cx="0" cy="0"/>
        </p:xfrm>
        <a:graphic>
          <a:graphicData uri="http://schemas.openxmlformats.org/presentationml/2006/ole">
            <p:oleObj spid="_x0000_s83970" name="Формула" r:id="rId6" imgW="0" imgH="0" progId="Equation.3">
              <p:embed/>
            </p:oleObj>
          </a:graphicData>
        </a:graphic>
      </p:graphicFrame>
      <p:sp>
        <p:nvSpPr>
          <p:cNvPr id="4111" name="Rectangle 1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>
              <a:latin typeface="Arial" charset="0"/>
            </a:endParaRP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2693988" y="1787525"/>
            <a:ext cx="3605212" cy="3967163"/>
            <a:chOff x="5433" y="4847"/>
            <a:chExt cx="2785" cy="3124"/>
          </a:xfrm>
        </p:grpSpPr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5433" y="4847"/>
              <a:ext cx="2785" cy="3124"/>
              <a:chOff x="6408" y="4421"/>
              <a:chExt cx="2784" cy="3124"/>
            </a:xfrm>
          </p:grpSpPr>
          <p:grpSp>
            <p:nvGrpSpPr>
              <p:cNvPr id="4" name="Group 129"/>
              <p:cNvGrpSpPr>
                <a:grpSpLocks/>
              </p:cNvGrpSpPr>
              <p:nvPr/>
            </p:nvGrpSpPr>
            <p:grpSpPr bwMode="auto">
              <a:xfrm>
                <a:off x="6408" y="4421"/>
                <a:ext cx="2784" cy="3124"/>
                <a:chOff x="6408" y="4421"/>
                <a:chExt cx="2784" cy="3124"/>
              </a:xfrm>
            </p:grpSpPr>
            <p:grpSp>
              <p:nvGrpSpPr>
                <p:cNvPr id="5" name="Group 142"/>
                <p:cNvGrpSpPr>
                  <a:grpSpLocks/>
                </p:cNvGrpSpPr>
                <p:nvPr/>
              </p:nvGrpSpPr>
              <p:grpSpPr bwMode="auto">
                <a:xfrm>
                  <a:off x="6408" y="4421"/>
                  <a:ext cx="1392" cy="3124"/>
                  <a:chOff x="6408" y="4421"/>
                  <a:chExt cx="1392" cy="3124"/>
                </a:xfrm>
              </p:grpSpPr>
              <p:sp>
                <p:nvSpPr>
                  <p:cNvPr id="4161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6408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2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6547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6686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4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6825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5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6965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6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7104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7243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8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7382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9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7522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70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7661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7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7800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130"/>
                <p:cNvGrpSpPr>
                  <a:grpSpLocks/>
                </p:cNvGrpSpPr>
                <p:nvPr/>
              </p:nvGrpSpPr>
              <p:grpSpPr bwMode="auto">
                <a:xfrm>
                  <a:off x="7800" y="4421"/>
                  <a:ext cx="1392" cy="3124"/>
                  <a:chOff x="6408" y="4421"/>
                  <a:chExt cx="1392" cy="3124"/>
                </a:xfrm>
              </p:grpSpPr>
              <p:sp>
                <p:nvSpPr>
                  <p:cNvPr id="4150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6408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1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6547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2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686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3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6825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4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6965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5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7104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6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7243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7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7382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8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7522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9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7661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60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7800" y="4421"/>
                    <a:ext cx="0" cy="312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" name="Group 116"/>
              <p:cNvGrpSpPr>
                <a:grpSpLocks/>
              </p:cNvGrpSpPr>
              <p:nvPr/>
            </p:nvGrpSpPr>
            <p:grpSpPr bwMode="auto">
              <a:xfrm>
                <a:off x="6408" y="4421"/>
                <a:ext cx="2784" cy="1562"/>
                <a:chOff x="6408" y="4421"/>
                <a:chExt cx="2784" cy="1562"/>
              </a:xfrm>
            </p:grpSpPr>
            <p:sp>
              <p:nvSpPr>
                <p:cNvPr id="4136" name="Line 128"/>
                <p:cNvSpPr>
                  <a:spLocks noChangeShapeType="1"/>
                </p:cNvSpPr>
                <p:nvPr/>
              </p:nvSpPr>
              <p:spPr bwMode="auto">
                <a:xfrm>
                  <a:off x="6408" y="4421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7" name="Line 127"/>
                <p:cNvSpPr>
                  <a:spLocks noChangeShapeType="1"/>
                </p:cNvSpPr>
                <p:nvPr/>
              </p:nvSpPr>
              <p:spPr bwMode="auto">
                <a:xfrm>
                  <a:off x="6408" y="4563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8" name="Line 126"/>
                <p:cNvSpPr>
                  <a:spLocks noChangeShapeType="1"/>
                </p:cNvSpPr>
                <p:nvPr/>
              </p:nvSpPr>
              <p:spPr bwMode="auto">
                <a:xfrm>
                  <a:off x="6408" y="4705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9" name="Line 125"/>
                <p:cNvSpPr>
                  <a:spLocks noChangeShapeType="1"/>
                </p:cNvSpPr>
                <p:nvPr/>
              </p:nvSpPr>
              <p:spPr bwMode="auto">
                <a:xfrm>
                  <a:off x="6408" y="4847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0" name="Line 124"/>
                <p:cNvSpPr>
                  <a:spLocks noChangeShapeType="1"/>
                </p:cNvSpPr>
                <p:nvPr/>
              </p:nvSpPr>
              <p:spPr bwMode="auto">
                <a:xfrm>
                  <a:off x="6408" y="4989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1" name="Line 123"/>
                <p:cNvSpPr>
                  <a:spLocks noChangeShapeType="1"/>
                </p:cNvSpPr>
                <p:nvPr/>
              </p:nvSpPr>
              <p:spPr bwMode="auto">
                <a:xfrm>
                  <a:off x="6408" y="5131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2" name="Line 122"/>
                <p:cNvSpPr>
                  <a:spLocks noChangeShapeType="1"/>
                </p:cNvSpPr>
                <p:nvPr/>
              </p:nvSpPr>
              <p:spPr bwMode="auto">
                <a:xfrm>
                  <a:off x="6408" y="5273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3" name="Line 121"/>
                <p:cNvSpPr>
                  <a:spLocks noChangeShapeType="1"/>
                </p:cNvSpPr>
                <p:nvPr/>
              </p:nvSpPr>
              <p:spPr bwMode="auto">
                <a:xfrm>
                  <a:off x="6408" y="5415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4" name="Line 120"/>
                <p:cNvSpPr>
                  <a:spLocks noChangeShapeType="1"/>
                </p:cNvSpPr>
                <p:nvPr/>
              </p:nvSpPr>
              <p:spPr bwMode="auto">
                <a:xfrm>
                  <a:off x="6408" y="5557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5" name="Line 119"/>
                <p:cNvSpPr>
                  <a:spLocks noChangeShapeType="1"/>
                </p:cNvSpPr>
                <p:nvPr/>
              </p:nvSpPr>
              <p:spPr bwMode="auto">
                <a:xfrm>
                  <a:off x="6408" y="5699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6" name="Line 118"/>
                <p:cNvSpPr>
                  <a:spLocks noChangeShapeType="1"/>
                </p:cNvSpPr>
                <p:nvPr/>
              </p:nvSpPr>
              <p:spPr bwMode="auto">
                <a:xfrm>
                  <a:off x="6408" y="5841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Line 117"/>
                <p:cNvSpPr>
                  <a:spLocks noChangeShapeType="1"/>
                </p:cNvSpPr>
                <p:nvPr/>
              </p:nvSpPr>
              <p:spPr bwMode="auto">
                <a:xfrm>
                  <a:off x="6408" y="5983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03"/>
              <p:cNvGrpSpPr>
                <a:grpSpLocks/>
              </p:cNvGrpSpPr>
              <p:nvPr/>
            </p:nvGrpSpPr>
            <p:grpSpPr bwMode="auto">
              <a:xfrm>
                <a:off x="6408" y="5983"/>
                <a:ext cx="2784" cy="1562"/>
                <a:chOff x="6408" y="4421"/>
                <a:chExt cx="2784" cy="1562"/>
              </a:xfrm>
            </p:grpSpPr>
            <p:sp>
              <p:nvSpPr>
                <p:cNvPr id="4124" name="Line 115"/>
                <p:cNvSpPr>
                  <a:spLocks noChangeShapeType="1"/>
                </p:cNvSpPr>
                <p:nvPr/>
              </p:nvSpPr>
              <p:spPr bwMode="auto">
                <a:xfrm>
                  <a:off x="6408" y="4421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5" name="Line 114"/>
                <p:cNvSpPr>
                  <a:spLocks noChangeShapeType="1"/>
                </p:cNvSpPr>
                <p:nvPr/>
              </p:nvSpPr>
              <p:spPr bwMode="auto">
                <a:xfrm>
                  <a:off x="6408" y="4563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Line 113"/>
                <p:cNvSpPr>
                  <a:spLocks noChangeShapeType="1"/>
                </p:cNvSpPr>
                <p:nvPr/>
              </p:nvSpPr>
              <p:spPr bwMode="auto">
                <a:xfrm>
                  <a:off x="6408" y="4705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7" name="Line 112"/>
                <p:cNvSpPr>
                  <a:spLocks noChangeShapeType="1"/>
                </p:cNvSpPr>
                <p:nvPr/>
              </p:nvSpPr>
              <p:spPr bwMode="auto">
                <a:xfrm>
                  <a:off x="6408" y="4847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Line 111"/>
                <p:cNvSpPr>
                  <a:spLocks noChangeShapeType="1"/>
                </p:cNvSpPr>
                <p:nvPr/>
              </p:nvSpPr>
              <p:spPr bwMode="auto">
                <a:xfrm>
                  <a:off x="6408" y="4989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Line 110"/>
                <p:cNvSpPr>
                  <a:spLocks noChangeShapeType="1"/>
                </p:cNvSpPr>
                <p:nvPr/>
              </p:nvSpPr>
              <p:spPr bwMode="auto">
                <a:xfrm>
                  <a:off x="6408" y="5131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Line 109"/>
                <p:cNvSpPr>
                  <a:spLocks noChangeShapeType="1"/>
                </p:cNvSpPr>
                <p:nvPr/>
              </p:nvSpPr>
              <p:spPr bwMode="auto">
                <a:xfrm>
                  <a:off x="6408" y="5273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Line 108"/>
                <p:cNvSpPr>
                  <a:spLocks noChangeShapeType="1"/>
                </p:cNvSpPr>
                <p:nvPr/>
              </p:nvSpPr>
              <p:spPr bwMode="auto">
                <a:xfrm>
                  <a:off x="6408" y="5415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Line 107"/>
                <p:cNvSpPr>
                  <a:spLocks noChangeShapeType="1"/>
                </p:cNvSpPr>
                <p:nvPr/>
              </p:nvSpPr>
              <p:spPr bwMode="auto">
                <a:xfrm>
                  <a:off x="6408" y="5557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3" name="Line 106"/>
                <p:cNvSpPr>
                  <a:spLocks noChangeShapeType="1"/>
                </p:cNvSpPr>
                <p:nvPr/>
              </p:nvSpPr>
              <p:spPr bwMode="auto">
                <a:xfrm>
                  <a:off x="6408" y="5699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4" name="Line 105"/>
                <p:cNvSpPr>
                  <a:spLocks noChangeShapeType="1"/>
                </p:cNvSpPr>
                <p:nvPr/>
              </p:nvSpPr>
              <p:spPr bwMode="auto">
                <a:xfrm>
                  <a:off x="6408" y="5841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5" name="Line 104"/>
                <p:cNvSpPr>
                  <a:spLocks noChangeShapeType="1"/>
                </p:cNvSpPr>
                <p:nvPr/>
              </p:nvSpPr>
              <p:spPr bwMode="auto">
                <a:xfrm>
                  <a:off x="6408" y="5983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119" name="Line 101"/>
            <p:cNvSpPr>
              <a:spLocks noChangeShapeType="1"/>
            </p:cNvSpPr>
            <p:nvPr/>
          </p:nvSpPr>
          <p:spPr bwMode="auto">
            <a:xfrm flipV="1">
              <a:off x="6826" y="4847"/>
              <a:ext cx="0" cy="31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Line 100"/>
            <p:cNvSpPr>
              <a:spLocks noChangeShapeType="1"/>
            </p:cNvSpPr>
            <p:nvPr/>
          </p:nvSpPr>
          <p:spPr bwMode="auto">
            <a:xfrm>
              <a:off x="5434" y="6409"/>
              <a:ext cx="27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78" name="Freeform 98"/>
          <p:cNvSpPr>
            <a:spLocks/>
          </p:cNvSpPr>
          <p:nvPr/>
        </p:nvSpPr>
        <p:spPr bwMode="auto">
          <a:xfrm>
            <a:off x="3956050" y="2147888"/>
            <a:ext cx="1081088" cy="1624012"/>
          </a:xfrm>
          <a:custGeom>
            <a:avLst/>
            <a:gdLst>
              <a:gd name="T0" fmla="*/ 0 w 1704"/>
              <a:gd name="T1" fmla="*/ 0 h 2556"/>
              <a:gd name="T2" fmla="*/ 2147483647 w 1704"/>
              <a:gd name="T3" fmla="*/ 2147483647 h 2556"/>
              <a:gd name="T4" fmla="*/ 2147483647 w 1704"/>
              <a:gd name="T5" fmla="*/ 2147483647 h 2556"/>
              <a:gd name="T6" fmla="*/ 2147483647 w 1704"/>
              <a:gd name="T7" fmla="*/ 2147483647 h 2556"/>
              <a:gd name="T8" fmla="*/ 2147483647 w 1704"/>
              <a:gd name="T9" fmla="*/ 2147483647 h 2556"/>
              <a:gd name="T10" fmla="*/ 2147483647 w 1704"/>
              <a:gd name="T11" fmla="*/ 2147483647 h 2556"/>
              <a:gd name="T12" fmla="*/ 2147483647 w 1704"/>
              <a:gd name="T13" fmla="*/ 0 h 25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556"/>
              <a:gd name="T23" fmla="*/ 1704 w 1704"/>
              <a:gd name="T24" fmla="*/ 2556 h 25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556">
                <a:moveTo>
                  <a:pt x="0" y="0"/>
                </a:moveTo>
                <a:cubicBezTo>
                  <a:pt x="94" y="520"/>
                  <a:pt x="189" y="1041"/>
                  <a:pt x="284" y="1420"/>
                </a:cubicBezTo>
                <a:cubicBezTo>
                  <a:pt x="379" y="1799"/>
                  <a:pt x="473" y="2083"/>
                  <a:pt x="568" y="2272"/>
                </a:cubicBezTo>
                <a:cubicBezTo>
                  <a:pt x="663" y="2461"/>
                  <a:pt x="757" y="2556"/>
                  <a:pt x="852" y="2556"/>
                </a:cubicBezTo>
                <a:cubicBezTo>
                  <a:pt x="947" y="2556"/>
                  <a:pt x="1041" y="2461"/>
                  <a:pt x="1136" y="2272"/>
                </a:cubicBezTo>
                <a:cubicBezTo>
                  <a:pt x="1231" y="2083"/>
                  <a:pt x="1325" y="1799"/>
                  <a:pt x="1420" y="1420"/>
                </a:cubicBezTo>
                <a:cubicBezTo>
                  <a:pt x="1515" y="1041"/>
                  <a:pt x="1657" y="237"/>
                  <a:pt x="1704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6" name="Freeform 96"/>
          <p:cNvSpPr>
            <a:spLocks/>
          </p:cNvSpPr>
          <p:nvPr/>
        </p:nvSpPr>
        <p:spPr bwMode="auto">
          <a:xfrm>
            <a:off x="3956050" y="3409950"/>
            <a:ext cx="1081088" cy="1624013"/>
          </a:xfrm>
          <a:custGeom>
            <a:avLst/>
            <a:gdLst>
              <a:gd name="T0" fmla="*/ 0 w 1704"/>
              <a:gd name="T1" fmla="*/ 2147483647 h 2556"/>
              <a:gd name="T2" fmla="*/ 2147483647 w 1704"/>
              <a:gd name="T3" fmla="*/ 2147483647 h 2556"/>
              <a:gd name="T4" fmla="*/ 2147483647 w 1704"/>
              <a:gd name="T5" fmla="*/ 2147483647 h 2556"/>
              <a:gd name="T6" fmla="*/ 2147483647 w 1704"/>
              <a:gd name="T7" fmla="*/ 0 h 2556"/>
              <a:gd name="T8" fmla="*/ 2147483647 w 1704"/>
              <a:gd name="T9" fmla="*/ 2147483647 h 2556"/>
              <a:gd name="T10" fmla="*/ 2147483647 w 1704"/>
              <a:gd name="T11" fmla="*/ 2147483647 h 2556"/>
              <a:gd name="T12" fmla="*/ 2147483647 w 1704"/>
              <a:gd name="T13" fmla="*/ 2147483647 h 25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556"/>
              <a:gd name="T23" fmla="*/ 1704 w 1704"/>
              <a:gd name="T24" fmla="*/ 2556 h 25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556">
                <a:moveTo>
                  <a:pt x="0" y="2556"/>
                </a:moveTo>
                <a:cubicBezTo>
                  <a:pt x="94" y="2035"/>
                  <a:pt x="189" y="1515"/>
                  <a:pt x="284" y="1136"/>
                </a:cubicBezTo>
                <a:cubicBezTo>
                  <a:pt x="379" y="757"/>
                  <a:pt x="473" y="473"/>
                  <a:pt x="568" y="284"/>
                </a:cubicBezTo>
                <a:cubicBezTo>
                  <a:pt x="663" y="95"/>
                  <a:pt x="757" y="0"/>
                  <a:pt x="852" y="0"/>
                </a:cubicBezTo>
                <a:cubicBezTo>
                  <a:pt x="947" y="0"/>
                  <a:pt x="1041" y="95"/>
                  <a:pt x="1136" y="284"/>
                </a:cubicBezTo>
                <a:cubicBezTo>
                  <a:pt x="1231" y="473"/>
                  <a:pt x="1325" y="757"/>
                  <a:pt x="1420" y="1136"/>
                </a:cubicBezTo>
                <a:cubicBezTo>
                  <a:pt x="1515" y="1515"/>
                  <a:pt x="1609" y="2035"/>
                  <a:pt x="1704" y="255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2974" name="Object 94"/>
          <p:cNvGraphicFramePr>
            <a:graphicFrameLocks noChangeAspect="1"/>
          </p:cNvGraphicFramePr>
          <p:nvPr/>
        </p:nvGraphicFramePr>
        <p:xfrm>
          <a:off x="5037138" y="2046288"/>
          <a:ext cx="660400" cy="350837"/>
        </p:xfrm>
        <a:graphic>
          <a:graphicData uri="http://schemas.openxmlformats.org/presentationml/2006/ole">
            <p:oleObj spid="_x0000_s83972" name="Формула" r:id="rId7" imgW="431613" imgH="228501" progId="Equation.3">
              <p:embed/>
            </p:oleObj>
          </a:graphicData>
        </a:graphic>
      </p:graphicFrame>
      <p:graphicFrame>
        <p:nvGraphicFramePr>
          <p:cNvPr id="122973" name="Object 93"/>
          <p:cNvGraphicFramePr>
            <a:graphicFrameLocks noChangeAspect="1"/>
          </p:cNvGraphicFramePr>
          <p:nvPr/>
        </p:nvGraphicFramePr>
        <p:xfrm>
          <a:off x="5037138" y="4773613"/>
          <a:ext cx="1098550" cy="328612"/>
        </p:xfrm>
        <a:graphic>
          <a:graphicData uri="http://schemas.openxmlformats.org/presentationml/2006/ole">
            <p:oleObj spid="_x0000_s83973" name="Формула" r:id="rId8" imgW="761669" imgH="228501" progId="Equation.3">
              <p:embed/>
            </p:oleObj>
          </a:graphicData>
        </a:graphic>
      </p:graphicFrame>
      <p:graphicFrame>
        <p:nvGraphicFramePr>
          <p:cNvPr id="4102" name="Object 92"/>
          <p:cNvGraphicFramePr>
            <a:graphicFrameLocks noChangeAspect="1"/>
          </p:cNvGraphicFramePr>
          <p:nvPr/>
        </p:nvGraphicFramePr>
        <p:xfrm>
          <a:off x="4316413" y="3790950"/>
          <a:ext cx="127000" cy="177800"/>
        </p:xfrm>
        <a:graphic>
          <a:graphicData uri="http://schemas.openxmlformats.org/presentationml/2006/ole">
            <p:oleObj spid="_x0000_s83974" name="Формула" r:id="rId9" imgW="126725" imgH="177415" progId="Equation.3">
              <p:embed/>
            </p:oleObj>
          </a:graphicData>
        </a:graphic>
      </p:graphicFrame>
      <p:graphicFrame>
        <p:nvGraphicFramePr>
          <p:cNvPr id="4103" name="Object 91"/>
          <p:cNvGraphicFramePr>
            <a:graphicFrameLocks noChangeAspect="1"/>
          </p:cNvGraphicFramePr>
          <p:nvPr/>
        </p:nvGraphicFramePr>
        <p:xfrm>
          <a:off x="4676775" y="3790950"/>
          <a:ext cx="88900" cy="165100"/>
        </p:xfrm>
        <a:graphic>
          <a:graphicData uri="http://schemas.openxmlformats.org/presentationml/2006/ole">
            <p:oleObj spid="_x0000_s83975" name="Формула" r:id="rId10" imgW="88707" imgH="164742" progId="Equation.3">
              <p:embed/>
            </p:oleObj>
          </a:graphicData>
        </a:graphic>
      </p:graphicFrame>
      <p:graphicFrame>
        <p:nvGraphicFramePr>
          <p:cNvPr id="4104" name="Object 90"/>
          <p:cNvGraphicFramePr>
            <a:graphicFrameLocks noChangeAspect="1"/>
          </p:cNvGraphicFramePr>
          <p:nvPr/>
        </p:nvGraphicFramePr>
        <p:xfrm>
          <a:off x="4497388" y="3430588"/>
          <a:ext cx="87312" cy="165100"/>
        </p:xfrm>
        <a:graphic>
          <a:graphicData uri="http://schemas.openxmlformats.org/presentationml/2006/ole">
            <p:oleObj spid="_x0000_s83976" name="Формула" r:id="rId11" imgW="88707" imgH="164742" progId="Equation.3">
              <p:embed/>
            </p:oleObj>
          </a:graphicData>
        </a:graphic>
      </p:graphicFrame>
      <p:graphicFrame>
        <p:nvGraphicFramePr>
          <p:cNvPr id="4105" name="Object 88"/>
          <p:cNvGraphicFramePr>
            <a:graphicFrameLocks noChangeAspect="1"/>
          </p:cNvGraphicFramePr>
          <p:nvPr/>
        </p:nvGraphicFramePr>
        <p:xfrm>
          <a:off x="4497388" y="1801813"/>
          <a:ext cx="179387" cy="212725"/>
        </p:xfrm>
        <a:graphic>
          <a:graphicData uri="http://schemas.openxmlformats.org/presentationml/2006/ole">
            <p:oleObj spid="_x0000_s83977" name="Формула" r:id="rId12" imgW="139579" imgH="164957" progId="Equation.3">
              <p:embed/>
            </p:oleObj>
          </a:graphicData>
        </a:graphic>
      </p:graphicFrame>
      <p:graphicFrame>
        <p:nvGraphicFramePr>
          <p:cNvPr id="4106" name="Object 87"/>
          <p:cNvGraphicFramePr>
            <a:graphicFrameLocks noChangeAspect="1"/>
          </p:cNvGraphicFramePr>
          <p:nvPr/>
        </p:nvGraphicFramePr>
        <p:xfrm>
          <a:off x="6119813" y="3622675"/>
          <a:ext cx="127000" cy="139700"/>
        </p:xfrm>
        <a:graphic>
          <a:graphicData uri="http://schemas.openxmlformats.org/presentationml/2006/ole">
            <p:oleObj spid="_x0000_s83978" name="Формула" r:id="rId13" imgW="126835" imgH="139518" progId="Equation.3">
              <p:embed/>
            </p:oleObj>
          </a:graphicData>
        </a:graphic>
      </p:graphicFrame>
      <p:sp>
        <p:nvSpPr>
          <p:cNvPr id="4115" name="Rectangle 1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>
              <a:latin typeface="Arial" charset="0"/>
            </a:endParaRPr>
          </a:p>
        </p:txBody>
      </p:sp>
      <p:sp>
        <p:nvSpPr>
          <p:cNvPr id="123047" name="Oval 167"/>
          <p:cNvSpPr>
            <a:spLocks noChangeArrowheads="1"/>
          </p:cNvSpPr>
          <p:nvPr/>
        </p:nvSpPr>
        <p:spPr bwMode="auto">
          <a:xfrm>
            <a:off x="4291013" y="3527425"/>
            <a:ext cx="104775" cy="117475"/>
          </a:xfrm>
          <a:prstGeom prst="ellipse">
            <a:avLst/>
          </a:prstGeom>
          <a:solidFill>
            <a:srgbClr val="FEFE2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8" name="Oval 168"/>
          <p:cNvSpPr>
            <a:spLocks noChangeArrowheads="1"/>
          </p:cNvSpPr>
          <p:nvPr/>
        </p:nvSpPr>
        <p:spPr bwMode="auto">
          <a:xfrm>
            <a:off x="4614863" y="3541713"/>
            <a:ext cx="104775" cy="117475"/>
          </a:xfrm>
          <a:prstGeom prst="ellipse">
            <a:avLst/>
          </a:prstGeom>
          <a:solidFill>
            <a:srgbClr val="FEFE2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2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2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2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2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8" grpId="0" animBg="1"/>
      <p:bldP spid="122976" grpId="0" animBg="1"/>
      <p:bldP spid="123047" grpId="0" animBg="1"/>
      <p:bldP spid="1230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854</Words>
  <Application>Microsoft Office PowerPoint</Application>
  <PresentationFormat>Экран (4:3)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Тема Office</vt:lpstr>
      <vt:lpstr>Формула</vt:lpstr>
      <vt:lpstr>Точечный рисунок</vt:lpstr>
      <vt:lpstr>Microsoft Equation 3.0</vt:lpstr>
      <vt:lpstr>Слайд 1</vt:lpstr>
      <vt:lpstr>Цель урока:</vt:lpstr>
      <vt:lpstr>Слайд 3</vt:lpstr>
      <vt:lpstr>Установите соответствие</vt:lpstr>
      <vt:lpstr>Опишите график следующих уравнений</vt:lpstr>
      <vt:lpstr>Определения:</vt:lpstr>
      <vt:lpstr>Сколько решений имеет система уравнений</vt:lpstr>
      <vt:lpstr>Сколько решений имеет система уравнений</vt:lpstr>
      <vt:lpstr>  Решим графически систему уравнений </vt:lpstr>
      <vt:lpstr>Слайд 10</vt:lpstr>
      <vt:lpstr> Для наглядного построения числовых данных используются такие средства графики,  как диаграммы </vt:lpstr>
      <vt:lpstr>Гистограмма</vt:lpstr>
      <vt:lpstr>Круговая диаграмма</vt:lpstr>
      <vt:lpstr>Точечная диаграмма</vt:lpstr>
      <vt:lpstr>Вопросы для повторения по информатике</vt:lpstr>
      <vt:lpstr>Слайд 16</vt:lpstr>
      <vt:lpstr>Памятка</vt:lpstr>
      <vt:lpstr>    Сколько решений имеет система уравнений                                                                                                      ?</vt:lpstr>
      <vt:lpstr>Тест: </vt:lpstr>
      <vt:lpstr>Ответы:</vt:lpstr>
      <vt:lpstr>Домашнее задание.</vt:lpstr>
      <vt:lpstr>    Результаты моей работы на уроке: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Виталя</cp:lastModifiedBy>
  <cp:revision>66</cp:revision>
  <dcterms:created xsi:type="dcterms:W3CDTF">2011-04-02T13:18:40Z</dcterms:created>
  <dcterms:modified xsi:type="dcterms:W3CDTF">2014-09-28T13:28:05Z</dcterms:modified>
</cp:coreProperties>
</file>