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5" r:id="rId3"/>
    <p:sldId id="266" r:id="rId4"/>
    <p:sldId id="261" r:id="rId5"/>
    <p:sldId id="262" r:id="rId6"/>
    <p:sldId id="263" r:id="rId7"/>
    <p:sldId id="264" r:id="rId8"/>
    <p:sldId id="269" r:id="rId9"/>
    <p:sldId id="257" r:id="rId10"/>
    <p:sldId id="258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1090BF-A9AE-497A-B32C-162D82AAD82C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8729B7-0130-4407-8916-59D50C30F28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3143248"/>
            <a:ext cx="7407275" cy="14716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Внедрение </a:t>
            </a:r>
            <a:r>
              <a:rPr lang="ru-RU" b="1" dirty="0">
                <a:solidFill>
                  <a:schemeClr val="tx2">
                    <a:satMod val="130000"/>
                  </a:schemeClr>
                </a:solidFill>
              </a:rPr>
              <a:t>технологии развития критического мышления на уроках </a:t>
            </a: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информатики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3042" y="5786454"/>
            <a:ext cx="7500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Учитель информатики МОУ «Будаговская СОШ» </a:t>
            </a:r>
            <a:r>
              <a:rPr lang="ru-RU" sz="2000" dirty="0" err="1" smtClean="0">
                <a:solidFill>
                  <a:srgbClr val="002060"/>
                </a:solidFill>
              </a:rPr>
              <a:t>Габец</a:t>
            </a:r>
            <a:r>
              <a:rPr lang="ru-RU" sz="2000" dirty="0" smtClean="0">
                <a:solidFill>
                  <a:srgbClr val="002060"/>
                </a:solidFill>
              </a:rPr>
              <a:t> Н.Н.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2976" y="642918"/>
            <a:ext cx="742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МОУ «Будаговская средняя общеобразовательная школа»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3500" b="1" dirty="0" smtClean="0">
                <a:solidFill>
                  <a:schemeClr val="bg1"/>
                </a:solidFill>
              </a:rPr>
              <a:t>ИНСЕРТ</a:t>
            </a:r>
            <a:endParaRPr lang="ru-RU" sz="3500" b="1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196975"/>
            <a:ext cx="8858280" cy="5303859"/>
          </a:xfrm>
        </p:spPr>
        <p:txBody>
          <a:bodyPr/>
          <a:lstStyle/>
          <a:p>
            <a:pPr>
              <a:buFontTx/>
              <a:buNone/>
            </a:pPr>
            <a:r>
              <a:rPr lang="ru-RU" dirty="0">
                <a:solidFill>
                  <a:schemeClr val="bg1"/>
                </a:solidFill>
              </a:rPr>
              <a:t>   Прочитайте §1.3 стр.16-17</a:t>
            </a:r>
          </a:p>
          <a:p>
            <a:pPr>
              <a:buFontTx/>
              <a:buNone/>
            </a:pP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</a:t>
            </a:r>
            <a:r>
              <a:rPr lang="ru-RU" sz="2500" u="sng" dirty="0">
                <a:solidFill>
                  <a:schemeClr val="bg1"/>
                </a:solidFill>
              </a:rPr>
              <a:t>условные обозначения:</a:t>
            </a:r>
            <a:r>
              <a:rPr lang="ru-RU" sz="2500" dirty="0">
                <a:solidFill>
                  <a:schemeClr val="bg1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sz="2500" b="1" i="1" dirty="0">
                <a:solidFill>
                  <a:schemeClr val="bg1"/>
                </a:solidFill>
              </a:rPr>
              <a:t>v</a:t>
            </a:r>
            <a:r>
              <a:rPr lang="ru-RU" sz="2500" i="1" dirty="0">
                <a:solidFill>
                  <a:schemeClr val="bg1"/>
                </a:solidFill>
              </a:rPr>
              <a:t>  – я так и думал, </a:t>
            </a:r>
          </a:p>
          <a:p>
            <a:pPr>
              <a:buFontTx/>
              <a:buNone/>
            </a:pPr>
            <a:r>
              <a:rPr lang="ru-RU" sz="2500" b="1" i="1" dirty="0">
                <a:solidFill>
                  <a:schemeClr val="bg1"/>
                </a:solidFill>
              </a:rPr>
              <a:t>+</a:t>
            </a:r>
            <a:r>
              <a:rPr lang="ru-RU" sz="2500" i="1" dirty="0">
                <a:solidFill>
                  <a:schemeClr val="bg1"/>
                </a:solidFill>
              </a:rPr>
              <a:t>  – новая информация, </a:t>
            </a:r>
          </a:p>
          <a:p>
            <a:pPr>
              <a:buFontTx/>
              <a:buNone/>
            </a:pPr>
            <a:r>
              <a:rPr lang="ru-RU" sz="2500" b="1" i="1" dirty="0">
                <a:solidFill>
                  <a:schemeClr val="bg1"/>
                </a:solidFill>
              </a:rPr>
              <a:t>+!</a:t>
            </a:r>
            <a:r>
              <a:rPr lang="ru-RU" sz="2500" i="1" dirty="0">
                <a:solidFill>
                  <a:schemeClr val="bg1"/>
                </a:solidFill>
              </a:rPr>
              <a:t> – очень ценная информация, </a:t>
            </a:r>
          </a:p>
          <a:p>
            <a:pPr>
              <a:buFontTx/>
              <a:buNone/>
            </a:pPr>
            <a:r>
              <a:rPr lang="ru-RU" sz="2500" i="1" dirty="0">
                <a:solidFill>
                  <a:schemeClr val="bg1"/>
                </a:solidFill>
              </a:rPr>
              <a:t>-   – у меня по другому, </a:t>
            </a:r>
          </a:p>
          <a:p>
            <a:pPr>
              <a:buFontTx/>
              <a:buNone/>
            </a:pPr>
            <a:r>
              <a:rPr lang="ru-RU" sz="2500" b="1" i="1" dirty="0">
                <a:solidFill>
                  <a:schemeClr val="bg1"/>
                </a:solidFill>
              </a:rPr>
              <a:t>?</a:t>
            </a:r>
            <a:r>
              <a:rPr lang="ru-RU" sz="2500" i="1" dirty="0">
                <a:solidFill>
                  <a:schemeClr val="bg1"/>
                </a:solidFill>
              </a:rPr>
              <a:t>  – не очень понятно, я удивлен</a:t>
            </a:r>
            <a:r>
              <a:rPr lang="ru-RU" sz="2500" dirty="0">
                <a:solidFill>
                  <a:schemeClr val="bg1"/>
                </a:solidFill>
              </a:rPr>
              <a:t> </a:t>
            </a:r>
            <a:endParaRPr lang="ru-RU" sz="25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250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25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Итоговый </a:t>
            </a:r>
            <a:r>
              <a:rPr lang="ru-RU" sz="2800" b="1" dirty="0">
                <a:solidFill>
                  <a:schemeClr val="bg1"/>
                </a:solidFill>
              </a:rPr>
              <a:t>текст-резюме</a:t>
            </a:r>
            <a:r>
              <a:rPr lang="ru-RU" sz="2800" dirty="0">
                <a:solidFill>
                  <a:schemeClr val="bg1"/>
                </a:solidFill>
              </a:rPr>
              <a:t>, начиная со слова: «Оказывается, …».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СПАСИБО</a:t>
            </a:r>
          </a:p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 ЗА ВНИМАНИЕ!</a:t>
            </a:r>
            <a:endParaRPr lang="ru-RU" sz="6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Прямоугольник 4"/>
          <p:cNvSpPr>
            <a:spLocks noChangeArrowheads="1"/>
          </p:cNvSpPr>
          <p:nvPr/>
        </p:nvSpPr>
        <p:spPr bwMode="auto">
          <a:xfrm>
            <a:off x="2000232" y="1142984"/>
            <a:ext cx="42148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latin typeface="Calibri" pitchFamily="34" charset="0"/>
              </a:rPr>
              <a:t>Критическое мышление –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1643050"/>
            <a:ext cx="69294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22225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i="1" dirty="0">
                <a:latin typeface="+mn-lt"/>
              </a:rPr>
              <a:t>направленное мышление, которое отличается логичностью и умением учесть свою точку зрения и другие мнения, а если необходимо, то отказаться от собственных предубеждений.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285852" y="3429000"/>
            <a:ext cx="678661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539750" algn="just"/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Цель: развитие мыслительных навыков учащихся, необходимых не только в учебе, но и в обычной жизни (умение  принимать взвешенные решения, работать с информацией, анализировать различные стороны явлений и др.).</a:t>
            </a:r>
          </a:p>
        </p:txBody>
      </p:sp>
    </p:spTree>
  </p:cSld>
  <p:clrMapOvr>
    <a:masterClrMapping/>
  </p:clrMapOvr>
  <p:transition advClick="0" advTm="3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511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Критическое мышление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000250" y="285750"/>
            <a:ext cx="51435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Технологические этапы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50"/>
            <a:ext cx="9144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трелка вправо 9"/>
          <p:cNvSpPr/>
          <p:nvPr/>
        </p:nvSpPr>
        <p:spPr>
          <a:xfrm>
            <a:off x="285750" y="2643188"/>
            <a:ext cx="2714625" cy="571500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Этот урок необходим для</a:t>
            </a:r>
            <a:r>
              <a:rPr lang="ru-RU" sz="1000" dirty="0"/>
              <a:t>…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071813" y="3071813"/>
            <a:ext cx="2714625" cy="5715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Из электронного учебника.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7929563" y="2714625"/>
            <a:ext cx="1214437" cy="1071563"/>
          </a:xfrm>
          <a:prstGeom prst="rightArrow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/>
              <a:t>Среда изучения. Программный продукт.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1857375" y="4286250"/>
            <a:ext cx="1214438" cy="500063"/>
          </a:xfrm>
          <a:prstGeom prst="rightArrow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/>
              <a:t>Научный пример.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4786313" y="3857625"/>
            <a:ext cx="1214437" cy="1000125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/>
              <a:t>Применение в различных областях деятельности.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7215188" y="4143375"/>
            <a:ext cx="1928812" cy="785813"/>
          </a:xfrm>
          <a:prstGeom prst="right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/>
              <a:t>Я буду применять эти знания в профессиональной деятельности.</a:t>
            </a:r>
          </a:p>
        </p:txBody>
      </p:sp>
      <p:sp>
        <p:nvSpPr>
          <p:cNvPr id="17" name="Стрелка вправо 16"/>
          <p:cNvSpPr/>
          <p:nvPr/>
        </p:nvSpPr>
        <p:spPr>
          <a:xfrm>
            <a:off x="3214688" y="5500688"/>
            <a:ext cx="2857500" cy="1571625"/>
          </a:xfrm>
          <a:prstGeom prst="rightArrow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/>
              <a:t>Изучение темы урока предлагается строго </a:t>
            </a:r>
            <a:r>
              <a:rPr lang="ru-RU" sz="1050" dirty="0" err="1"/>
              <a:t>дозированно</a:t>
            </a:r>
            <a:r>
              <a:rPr lang="ru-RU" sz="1050" dirty="0"/>
              <a:t>, Каждая смысловая часть </a:t>
            </a:r>
            <a:r>
              <a:rPr lang="ru-RU" sz="1050" dirty="0" err="1"/>
              <a:t>продтверждается</a:t>
            </a:r>
            <a:r>
              <a:rPr lang="ru-RU" sz="1050" dirty="0"/>
              <a:t> на практике по заданному алгоритму..</a:t>
            </a:r>
            <a:r>
              <a:rPr lang="ru-RU" dirty="0"/>
              <a:t> </a:t>
            </a:r>
          </a:p>
        </p:txBody>
      </p:sp>
      <p:sp>
        <p:nvSpPr>
          <p:cNvPr id="18" name="Стрелка вправо 17"/>
          <p:cNvSpPr/>
          <p:nvPr/>
        </p:nvSpPr>
        <p:spPr>
          <a:xfrm>
            <a:off x="6143625" y="6357938"/>
            <a:ext cx="2714625" cy="500062"/>
          </a:xfrm>
          <a:prstGeom prst="rightArrow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dirty="0"/>
              <a:t>Я концепция.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142875" y="5572125"/>
            <a:ext cx="2714625" cy="1285875"/>
          </a:xfrm>
          <a:prstGeom prst="righ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/>
              <a:t>Возможность повторного изучения каждого этапа урока, переосмысление собственной цели обучения.</a:t>
            </a:r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500063"/>
            <a:ext cx="749935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chemeClr val="tx2">
                    <a:satMod val="130000"/>
                  </a:schemeClr>
                </a:solidFill>
              </a:rPr>
              <a:t>Технология развития критического мышления на уроках информатики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357298"/>
            <a:ext cx="7499350" cy="500063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Прием  Кластеры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44" name="Picture 1" descr="кластер алгорит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490" y="2143116"/>
            <a:ext cx="8015835" cy="4000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  <a:t>Прием «</a:t>
            </a:r>
            <a:r>
              <a:rPr lang="ru-RU" sz="3600" b="1" dirty="0" err="1" smtClean="0">
                <a:solidFill>
                  <a:schemeClr val="tx2">
                    <a:satMod val="130000"/>
                  </a:schemeClr>
                </a:solidFill>
              </a:rPr>
              <a:t>Инсерт</a:t>
            </a: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  <a:t>»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endParaRPr lang="ru-RU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571612"/>
            <a:ext cx="7499350" cy="2124075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чтение текста с пометками: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             «+» -я это знал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             «-»  -  я этого не знал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             «!» - это меня удивило (думал иначе)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            «?» -  не понял, есть вопросы,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                       хотел бы узнать подробнее.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43063" y="4071938"/>
          <a:ext cx="6858048" cy="150019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14512"/>
                <a:gridCol w="1714512"/>
                <a:gridCol w="1714512"/>
                <a:gridCol w="1714512"/>
              </a:tblGrid>
              <a:tr h="7500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Black" pitchFamily="34" charset="0"/>
                        </a:rPr>
                        <a:t>+</a:t>
                      </a:r>
                      <a:endParaRPr lang="ru-RU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!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/>
                </a:tc>
              </a:tr>
              <a:tr h="75009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  <a:t>Прием «Верю не верю».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3" y="785813"/>
          <a:ext cx="8434441" cy="56794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635598"/>
                <a:gridCol w="6588337"/>
                <a:gridCol w="642765"/>
                <a:gridCol w="5677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Верите ли вы</a:t>
                      </a:r>
                      <a:r>
                        <a:rPr lang="ru-RU" b="1" baseline="0" dirty="0" smtClean="0"/>
                        <a:t> что …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Ей  было  тысяча  сто  (13)  лет,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Она  в  сто  первый  (6)  класс  ходила,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  портфеле  по  сто (4) книг  носила – всё  это  правда,  а  не  бред.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Когда,  пыля  десятком  (2)  ног,  она  шагала  по  дороге,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За  ней  всегда  бежал  щенок  с  одним  хвостом,  зато 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стоногий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(4).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Она  ловила  каждый  звук  своими  десятью (2)  ушами,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  десять (3) загорелых  рук  портфель  и  поводок  держали.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И  десять (2)  тёмно-синих  глаз  рассматривали  мир  привычно,  Но  станет  всё  совсем  обычным,  когда  поймёте  наш  рассказ.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50"/>
            <a:ext cx="8497916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  <a:t>Прием «Знаю-Хочу узнать - Узнал (ЗХУ)»</a:t>
            </a:r>
            <a:endParaRPr lang="ru-RU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2643182"/>
          <a:ext cx="7453344" cy="171451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484448"/>
                <a:gridCol w="2484448"/>
                <a:gridCol w="2484448"/>
              </a:tblGrid>
              <a:tr h="857256">
                <a:tc>
                  <a:txBody>
                    <a:bodyPr/>
                    <a:lstStyle/>
                    <a:p>
                      <a:pPr marL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Знаю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Хочу  знать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Узнал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971550" y="333375"/>
            <a:ext cx="7958168" cy="6381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tx1"/>
                </a:solidFill>
                <a:effectLst/>
              </a:rPr>
              <a:t>Задача научить школьников: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68313" y="981075"/>
            <a:ext cx="8280400" cy="4697413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выделять причинно-следственные связи;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рассматривать новые идеи и знания в контексте уже имеющихся;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отвергать ненужную или неверную информацию;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понимать, как различные части информации связаны между собой;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выделять ошибки в рассуждениях;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избегать категоричности в утверждениях;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быть честным в своих рассуждениях;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уметь отличать факт, который всегда можно проверить, от предположения и личного мнения;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подвергать сомнению логическую непоследовательность устной или письменной речи;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отделять главное от несущественного в тексте или в речи и уметь акцентировать внимание на первом.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5729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Урок 6класс. Как информация представляется в компьютере.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/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Верные и неверные утверждения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6"/>
          <a:ext cx="8143931" cy="4953859"/>
        </p:xfrm>
        <a:graphic>
          <a:graphicData uri="http://schemas.openxmlformats.org/drawingml/2006/table">
            <a:tbl>
              <a:tblPr/>
              <a:tblGrid>
                <a:gridCol w="445625"/>
                <a:gridCol w="5682977"/>
                <a:gridCol w="1063993"/>
                <a:gridCol w="951336"/>
              </a:tblGrid>
              <a:tr h="870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Верно ли, что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начале урока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конце урока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105"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Ей было тысяча сто (13) лет,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105"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Она в сто первый (6) класс ходила,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8958"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портфеле по сто (4) книг носила – всё это правда, а не бред.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105"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Когда, пыля десятком (2) ног, она шагала по дороге,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8958"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За ней всегда бежал щенок с одним хвостом, зато стоногий (4).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105"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Она ловила каждый звук своими десятью (2) ушами,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105"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 десять (3) загорелых рук портфель и поводок держали.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0209"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22860" fontAlgn="base">
                        <a:lnSpc>
                          <a:spcPts val="1980"/>
                        </a:lnSpc>
                        <a:spcAft>
                          <a:spcPts val="9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 десять (2) тёмно-синих глаз рассматривали мир привычно, Но станет всё совсем обычным, когда поймёте наш рассказ.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</TotalTime>
  <Words>658</Words>
  <Application>Microsoft Office PowerPoint</Application>
  <PresentationFormat>Экран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Внедрение технологии развития критического мышления на уроках информатики </vt:lpstr>
      <vt:lpstr>Слайд 2</vt:lpstr>
      <vt:lpstr>Критическое мышление</vt:lpstr>
      <vt:lpstr>Технология развития критического мышления на уроках информатики </vt:lpstr>
      <vt:lpstr>Прием «Инсерт» </vt:lpstr>
      <vt:lpstr>Прием «Верю не верю». </vt:lpstr>
      <vt:lpstr>Прием «Знаю-Хочу узнать - Узнал (ЗХУ)»</vt:lpstr>
      <vt:lpstr>Задача научить школьников:</vt:lpstr>
      <vt:lpstr>Урок 6класс. Как информация представляется в компьютере.  Верные и неверные утверждения</vt:lpstr>
      <vt:lpstr>ИНСЕРТ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</dc:creator>
  <cp:lastModifiedBy>11</cp:lastModifiedBy>
  <cp:revision>15</cp:revision>
  <dcterms:created xsi:type="dcterms:W3CDTF">2015-11-02T18:19:40Z</dcterms:created>
  <dcterms:modified xsi:type="dcterms:W3CDTF">2015-11-13T13:47:14Z</dcterms:modified>
</cp:coreProperties>
</file>