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309" r:id="rId4"/>
    <p:sldId id="296" r:id="rId5"/>
    <p:sldId id="259" r:id="rId6"/>
    <p:sldId id="300" r:id="rId7"/>
    <p:sldId id="308" r:id="rId8"/>
    <p:sldId id="310" r:id="rId9"/>
    <p:sldId id="298" r:id="rId10"/>
    <p:sldId id="299" r:id="rId11"/>
    <p:sldId id="301" r:id="rId12"/>
    <p:sldId id="305" r:id="rId13"/>
    <p:sldId id="307" r:id="rId14"/>
    <p:sldId id="312" r:id="rId15"/>
    <p:sldId id="276" r:id="rId16"/>
  </p:sldIdLst>
  <p:sldSz cx="9144000" cy="6858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CBDF"/>
    <a:srgbClr val="FFFF99"/>
    <a:srgbClr val="663300"/>
    <a:srgbClr val="99FF99"/>
    <a:srgbClr val="D7E6EE"/>
    <a:srgbClr val="6F9AEF"/>
    <a:srgbClr val="6DCEF1"/>
    <a:srgbClr val="99CC00"/>
    <a:srgbClr val="93DADF"/>
    <a:srgbClr val="497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0" autoAdjust="0"/>
    <p:restoredTop sz="94660" autoAdjust="0"/>
  </p:normalViewPr>
  <p:slideViewPr>
    <p:cSldViewPr>
      <p:cViewPr>
        <p:scale>
          <a:sx n="56" d="100"/>
          <a:sy n="56" d="100"/>
        </p:scale>
        <p:origin x="-1812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сентябрь 2013г.</c:v>
                </c:pt>
                <c:pt idx="1">
                  <c:v>май.14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0.05</c:v>
                </c:pt>
                <c:pt idx="1">
                  <c:v>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сентябрь 2013г.</c:v>
                </c:pt>
                <c:pt idx="1">
                  <c:v>май.14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0.2</c:v>
                </c:pt>
                <c:pt idx="1">
                  <c:v>0.8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сентябрь 2013г.</c:v>
                </c:pt>
                <c:pt idx="1">
                  <c:v>май.14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0.75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386688"/>
        <c:axId val="45420544"/>
      </c:barChart>
      <c:catAx>
        <c:axId val="5838668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45420544"/>
        <c:crosses val="autoZero"/>
        <c:auto val="1"/>
        <c:lblAlgn val="ctr"/>
        <c:lblOffset val="100"/>
        <c:noMultiLvlLbl val="0"/>
      </c:catAx>
      <c:valAx>
        <c:axId val="4542054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5838668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 w="25400" cap="flat" cmpd="sng" algn="ctr">
      <a:solidFill>
        <a:schemeClr val="accent6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Лист1!$A$2:$A$5</c:f>
              <c:strCache>
                <c:ptCount val="4"/>
                <c:pt idx="2">
                  <c:v>март 2014г.</c:v>
                </c:pt>
                <c:pt idx="3">
                  <c:v> октябрь 2013г.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2" formatCode="0%">
                  <c:v>1</c:v>
                </c:pt>
                <c:pt idx="3" formatCode="0%">
                  <c:v>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2">
                  <c:v>март 2014г.</c:v>
                </c:pt>
                <c:pt idx="3">
                  <c:v> октябрь 2013г.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893952"/>
        <c:axId val="114895488"/>
      </c:barChart>
      <c:catAx>
        <c:axId val="11489395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14895488"/>
        <c:crosses val="autoZero"/>
        <c:auto val="1"/>
        <c:lblAlgn val="ctr"/>
        <c:lblOffset val="100"/>
        <c:noMultiLvlLbl val="0"/>
      </c:catAx>
      <c:valAx>
        <c:axId val="11489548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14893952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 w="25400" cap="flat" cmpd="sng" algn="ctr">
      <a:solidFill>
        <a:schemeClr val="accent6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9" name="Group 17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3090" name="Freeform 18"/>
            <p:cNvSpPr>
              <a:spLocks/>
            </p:cNvSpPr>
            <p:nvPr/>
          </p:nvSpPr>
          <p:spPr bwMode="gray">
            <a:xfrm>
              <a:off x="-20" y="1319"/>
              <a:ext cx="5779" cy="946"/>
            </a:xfrm>
            <a:custGeom>
              <a:avLst/>
              <a:gdLst/>
              <a:ahLst/>
              <a:cxnLst>
                <a:cxn ang="0">
                  <a:pos x="6" y="454"/>
                </a:cxn>
                <a:cxn ang="0">
                  <a:pos x="355" y="454"/>
                </a:cxn>
                <a:cxn ang="0">
                  <a:pos x="757" y="1"/>
                </a:cxn>
                <a:cxn ang="0">
                  <a:pos x="2511" y="0"/>
                </a:cxn>
                <a:cxn ang="0">
                  <a:pos x="2646" y="144"/>
                </a:cxn>
                <a:cxn ang="0">
                  <a:pos x="5779" y="137"/>
                </a:cxn>
                <a:cxn ang="0">
                  <a:pos x="5779" y="772"/>
                </a:cxn>
                <a:cxn ang="0">
                  <a:pos x="2899" y="765"/>
                </a:cxn>
                <a:cxn ang="0">
                  <a:pos x="2757" y="946"/>
                </a:cxn>
                <a:cxn ang="0">
                  <a:pos x="1883" y="946"/>
                </a:cxn>
                <a:cxn ang="0">
                  <a:pos x="1663" y="687"/>
                </a:cxn>
                <a:cxn ang="0">
                  <a:pos x="0" y="687"/>
                </a:cxn>
                <a:cxn ang="0">
                  <a:pos x="35" y="480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dist="77251" dir="4832261" algn="ctr" rotWithShape="0">
                <a:srgbClr val="000066">
                  <a:alpha val="19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091" name="Freeform 19" descr="01_img(Global Digtal Desigm(imageState)"/>
            <p:cNvSpPr>
              <a:spLocks/>
            </p:cNvSpPr>
            <p:nvPr/>
          </p:nvSpPr>
          <p:spPr bwMode="gray">
            <a:xfrm>
              <a:off x="-23" y="1344"/>
              <a:ext cx="5799" cy="895"/>
            </a:xfrm>
            <a:custGeom>
              <a:avLst/>
              <a:gdLst/>
              <a:ahLst/>
              <a:cxnLst>
                <a:cxn ang="0">
                  <a:pos x="0" y="455"/>
                </a:cxn>
                <a:cxn ang="0">
                  <a:pos x="369" y="454"/>
                </a:cxn>
                <a:cxn ang="0">
                  <a:pos x="776" y="0"/>
                </a:cxn>
                <a:cxn ang="0">
                  <a:pos x="2496" y="0"/>
                </a:cxn>
                <a:cxn ang="0">
                  <a:pos x="2632" y="136"/>
                </a:cxn>
                <a:cxn ang="0">
                  <a:pos x="5799" y="136"/>
                </a:cxn>
                <a:cxn ang="0">
                  <a:pos x="5788" y="727"/>
                </a:cxn>
                <a:cxn ang="0">
                  <a:pos x="2883" y="708"/>
                </a:cxn>
                <a:cxn ang="0">
                  <a:pos x="2747" y="895"/>
                </a:cxn>
                <a:cxn ang="0">
                  <a:pos x="1899" y="895"/>
                </a:cxn>
                <a:cxn ang="0">
                  <a:pos x="1681" y="635"/>
                </a:cxn>
                <a:cxn ang="0">
                  <a:pos x="7" y="635"/>
                </a:cxn>
                <a:cxn ang="0">
                  <a:pos x="7" y="454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latin typeface="Verdana" pitchFamily="34" charset="0"/>
              </a:rPr>
              <a:t>LOGO</a:t>
            </a: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866A3-DA4C-4BF5-939D-DE9B6D4B15F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900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900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D94F6-6C0B-4A3D-B24B-61FC26F7DDB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/>
          <a:lstStyle/>
          <a:p>
            <a:r>
              <a:rPr lang="ru-RU" dirty="0" smtClean="0"/>
              <a:t>Вставка таблицы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010400" y="2889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1F5F1398-3A44-4BB9-9D14-99455F34238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49E8B4-0A73-493E-A636-6510BB796D8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73B11-5065-4BEC-895F-A177A1ED8A8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97924-E134-4DA0-ACBD-7D453B8B575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31EA6-7C01-4162-B32B-C7CD680233C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C2EDE-3031-40BC-A265-D8B8B5801F7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6FFD3-7A87-462D-B762-75B488C0EA3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7D9E0-59C0-4B69-8AA0-B8D36E6FC8C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691C2-ACCD-491C-B6AA-456C9D9C26F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Freeform 16"/>
          <p:cNvSpPr>
            <a:spLocks/>
          </p:cNvSpPr>
          <p:nvPr/>
        </p:nvSpPr>
        <p:spPr bwMode="gray">
          <a:xfrm>
            <a:off x="0" y="360363"/>
            <a:ext cx="9148763" cy="900112"/>
          </a:xfrm>
          <a:custGeom>
            <a:avLst/>
            <a:gdLst/>
            <a:ahLst/>
            <a:cxnLst>
              <a:cxn ang="0">
                <a:pos x="0" y="368"/>
              </a:cxn>
              <a:cxn ang="0">
                <a:pos x="440" y="368"/>
              </a:cxn>
              <a:cxn ang="0">
                <a:pos x="777" y="0"/>
              </a:cxn>
              <a:cxn ang="0">
                <a:pos x="2162" y="0"/>
              </a:cxn>
              <a:cxn ang="0">
                <a:pos x="2265" y="116"/>
              </a:cxn>
              <a:cxn ang="0">
                <a:pos x="5756" y="112"/>
              </a:cxn>
              <a:cxn ang="0">
                <a:pos x="5763" y="567"/>
              </a:cxn>
              <a:cxn ang="0">
                <a:pos x="6" y="556"/>
              </a:cxn>
            </a:cxnLst>
            <a:rect l="0" t="0" r="r" b="b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039" name="Freeform 15" descr="01b_img(Global Digtal Desigm(imageState)"/>
          <p:cNvSpPr>
            <a:spLocks/>
          </p:cNvSpPr>
          <p:nvPr/>
        </p:nvSpPr>
        <p:spPr bwMode="gray">
          <a:xfrm>
            <a:off x="-9525" y="336550"/>
            <a:ext cx="9182100" cy="838200"/>
          </a:xfrm>
          <a:custGeom>
            <a:avLst/>
            <a:gdLst/>
            <a:ahLst/>
            <a:cxnLst>
              <a:cxn ang="0">
                <a:pos x="449" y="370"/>
              </a:cxn>
              <a:cxn ang="0">
                <a:pos x="768" y="1"/>
              </a:cxn>
              <a:cxn ang="0">
                <a:pos x="2158" y="0"/>
              </a:cxn>
              <a:cxn ang="0">
                <a:pos x="2258" y="115"/>
              </a:cxn>
              <a:cxn ang="0">
                <a:pos x="5784" y="115"/>
              </a:cxn>
              <a:cxn ang="0">
                <a:pos x="5779" y="528"/>
              </a:cxn>
              <a:cxn ang="0">
                <a:pos x="0" y="519"/>
              </a:cxn>
              <a:cxn ang="0">
                <a:pos x="0" y="371"/>
              </a:cxn>
            </a:cxnLst>
            <a:rect l="0" t="0" r="r" b="b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dpi="0" rotWithShape="1">
            <a:blip r:embed="rId15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889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j-lt"/>
              </a:defRPr>
            </a:lvl1pPr>
          </a:lstStyle>
          <a:p>
            <a:r>
              <a:rPr lang="en-US" dirty="0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3732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j-lt"/>
              </a:defRPr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1888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j-lt"/>
              </a:defRPr>
            </a:lvl1pPr>
          </a:lstStyle>
          <a:p>
            <a:fld id="{7B633716-2B07-401E-A2A3-66C5D6BF3EA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ideo" Target="file:///L:\&#1080;&#1075;&#1088;&#1099;%20&#1076;&#1083;&#1103;%20&#1051;&#1080;&#1083;&#1080;&#1080;%20&#1050;&#1083;&#1072;&#1088;&#1080;&#1082;&#1086;&#1074;&#1085;&#1099;\8%20&#1076;&#1077;&#1076;%20&#1084;&#1086;&#1088;&#1086;&#1079;.avi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90600" y="4953000"/>
            <a:ext cx="7315200" cy="1119206"/>
          </a:xfrm>
        </p:spPr>
        <p:txBody>
          <a:bodyPr/>
          <a:lstStyle/>
          <a:p>
            <a:r>
              <a:rPr lang="ru-RU" b="1" dirty="0" smtClean="0"/>
              <a:t>Подготовила: воспитатель МАДОУ ЦРР-ДС </a:t>
            </a:r>
          </a:p>
          <a:p>
            <a:r>
              <a:rPr lang="ru-RU" b="1" dirty="0" smtClean="0"/>
              <a:t>№44 «Золотой ключик»</a:t>
            </a:r>
          </a:p>
          <a:p>
            <a:r>
              <a:rPr lang="ru-RU" sz="2000" b="1" dirty="0" smtClean="0">
                <a:latin typeface="+mn-lt"/>
              </a:rPr>
              <a:t> Гильманова Лилия Клариковна</a:t>
            </a:r>
            <a:endParaRPr lang="ru-RU" sz="2000" b="1" dirty="0">
              <a:latin typeface="+mn-lt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857231"/>
            <a:ext cx="7325816" cy="1643075"/>
          </a:xfrm>
        </p:spPr>
        <p:txBody>
          <a:bodyPr/>
          <a:lstStyle/>
          <a:p>
            <a:r>
              <a:rPr lang="ru-RU" sz="2400" dirty="0" smtClean="0">
                <a:latin typeface="+mn-lt"/>
              </a:rPr>
              <a:t>Реализация программы дополнительного образования по обучению английскому языку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 дошкольников 6-7 лет </a:t>
            </a:r>
            <a:br>
              <a:rPr lang="ru-RU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“Funny English”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(</a:t>
            </a:r>
            <a:r>
              <a:rPr lang="ru-RU" sz="2400" dirty="0" smtClean="0">
                <a:latin typeface="+mn-lt"/>
              </a:rPr>
              <a:t>«Занимательный английский»</a:t>
            </a:r>
            <a:r>
              <a:rPr lang="en-US" sz="2400" dirty="0" smtClean="0">
                <a:latin typeface="+mn-lt"/>
              </a:rPr>
              <a:t>)</a:t>
            </a:r>
            <a:endParaRPr lang="en-US" sz="2400" dirty="0">
              <a:latin typeface="+mn-lt"/>
            </a:endParaRPr>
          </a:p>
        </p:txBody>
      </p:sp>
      <p:pic>
        <p:nvPicPr>
          <p:cNvPr id="5" name="Рисунок 4" descr="лог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42852"/>
            <a:ext cx="1693992" cy="62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579438"/>
            <a:ext cx="7643866" cy="563562"/>
          </a:xfrm>
        </p:spPr>
        <p:txBody>
          <a:bodyPr/>
          <a:lstStyle/>
          <a:p>
            <a:r>
              <a:rPr lang="ru-RU" sz="2800" b="1" dirty="0" smtClean="0">
                <a:latin typeface="+mn-lt"/>
              </a:rPr>
              <a:t>Календарно-тематическое планирование</a:t>
            </a:r>
            <a:endParaRPr lang="en-US" sz="2800" b="1" dirty="0">
              <a:latin typeface="+mn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521476"/>
              </p:ext>
            </p:extLst>
          </p:nvPr>
        </p:nvGraphicFramePr>
        <p:xfrm>
          <a:off x="179512" y="1268760"/>
          <a:ext cx="8856986" cy="525658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98964"/>
                <a:gridCol w="478756"/>
                <a:gridCol w="1509816"/>
                <a:gridCol w="4309208"/>
                <a:gridCol w="2160242"/>
              </a:tblGrid>
              <a:tr h="371628"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Февраль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035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№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Тема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              Программное содержание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Указания, интеграция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69068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600" b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600" b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«Игрушки»</a:t>
                      </a:r>
                      <a:endParaRPr lang="ru-RU" sz="16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Введение новой</a:t>
                      </a:r>
                      <a:r>
                        <a:rPr lang="ru-RU" sz="1600" kern="1200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лексики по теме «</a:t>
                      </a:r>
                      <a:r>
                        <a:rPr lang="en-US" sz="1600" kern="1200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Toys</a:t>
                      </a:r>
                      <a:r>
                        <a:rPr lang="ru-RU" sz="1600" kern="1200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».</a:t>
                      </a:r>
                      <a:endParaRPr lang="ru-RU" sz="16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«Коробка с игрушками» (речевое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 развитие)</a:t>
                      </a:r>
                      <a:endParaRPr lang="ru-RU" sz="16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69068">
                <a:tc vMerge="1"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  <a:p>
                      <a:pPr algn="ctr"/>
                      <a:endParaRPr lang="ru-RU" sz="1600" b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«Самая красивая кукла»</a:t>
                      </a:r>
                      <a:endParaRPr lang="ru-RU" sz="16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 Активизация лексики, введение новых речевых образцов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 по теме.</a:t>
                      </a:r>
                      <a:endParaRPr lang="ru-RU" sz="16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«Рисуем кукле новое платье»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(художественно-эстетическое)</a:t>
                      </a:r>
                      <a:endParaRPr lang="ru-RU" sz="16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6906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2</a:t>
                      </a:r>
                    </a:p>
                    <a:p>
                      <a:pPr algn="ctr"/>
                      <a:endParaRPr lang="ru-RU" sz="1600" b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600" b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«Стройка»</a:t>
                      </a:r>
                      <a:endParaRPr lang="ru-RU" sz="16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Повторение лексики,</a:t>
                      </a:r>
                      <a:r>
                        <a:rPr lang="ru-RU" sz="1600" kern="1200" baseline="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обучение правильному произношению отдельных звуков.</a:t>
                      </a:r>
                      <a:endParaRPr lang="ru-RU" sz="16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«Башни разные нужны» (познавательное)</a:t>
                      </a:r>
                      <a:endParaRPr lang="ru-RU" sz="16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097401">
                <a:tc vMerge="1"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600" b="0" dirty="0">
                        <a:solidFill>
                          <a:schemeClr val="tx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«Чем мы еще играем»</a:t>
                      </a:r>
                      <a:endParaRPr lang="ru-RU" sz="16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Обобщение лексического материала.</a:t>
                      </a:r>
                      <a:endParaRPr lang="ru-RU" sz="16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95000"/>
                              <a:lumOff val="5000"/>
                            </a:schemeClr>
                          </a:solidFill>
                        </a:rPr>
                        <a:t>«В магазине игрушек» (социально-коммуникативное)</a:t>
                      </a:r>
                      <a:endParaRPr lang="ru-RU" sz="1600" dirty="0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latin typeface="+mn-lt"/>
              </a:rPr>
              <a:t>Диагностика освоения детьми 6-7 лет программного материала</a:t>
            </a:r>
            <a:endParaRPr lang="en-US" sz="2000" b="1" dirty="0">
              <a:latin typeface="+mn-lt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4043" y="1643050"/>
            <a:ext cx="8644115" cy="3505216"/>
            <a:chOff x="-117" y="1248"/>
            <a:chExt cx="6002" cy="225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824" y="1248"/>
              <a:ext cx="2014" cy="1821"/>
              <a:chOff x="1872" y="1824"/>
              <a:chExt cx="2014" cy="1821"/>
            </a:xfrm>
          </p:grpSpPr>
          <p:sp>
            <p:nvSpPr>
              <p:cNvPr id="71685" name="AutoShape 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686" name="AutoShape 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687" name="AutoShape 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688" name="Oval 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779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689" name="Oval 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690" name="Oval 10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1691" name="Oval 11"/>
              <p:cNvSpPr>
                <a:spLocks noChangeArrowheads="1"/>
              </p:cNvSpPr>
              <p:nvPr/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1692" name="Oval 12"/>
              <p:cNvSpPr>
                <a:spLocks noChangeArrowheads="1"/>
              </p:cNvSpPr>
              <p:nvPr/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1693" name="Oval 13"/>
              <p:cNvSpPr>
                <a:spLocks noChangeArrowheads="1"/>
              </p:cNvSpPr>
              <p:nvPr/>
            </p:nvSpPr>
            <p:spPr bwMode="gray">
              <a:xfrm>
                <a:off x="2107" y="2465"/>
                <a:ext cx="1326" cy="334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ru-RU"/>
              </a:p>
            </p:txBody>
          </p:sp>
        </p:grpSp>
        <p:sp>
          <p:nvSpPr>
            <p:cNvPr id="71695" name="AutoShape 15"/>
            <p:cNvSpPr>
              <a:spLocks noChangeArrowheads="1"/>
            </p:cNvSpPr>
            <p:nvPr/>
          </p:nvSpPr>
          <p:spPr bwMode="gray">
            <a:xfrm>
              <a:off x="528" y="1920"/>
              <a:ext cx="1152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96" name="AutoShape 16"/>
            <p:cNvSpPr>
              <a:spLocks noChangeArrowheads="1"/>
            </p:cNvSpPr>
            <p:nvPr/>
          </p:nvSpPr>
          <p:spPr bwMode="gray">
            <a:xfrm>
              <a:off x="528" y="1584"/>
              <a:ext cx="1152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98" name="AutoShape 18"/>
            <p:cNvSpPr>
              <a:spLocks noChangeArrowheads="1"/>
            </p:cNvSpPr>
            <p:nvPr/>
          </p:nvSpPr>
          <p:spPr bwMode="gray">
            <a:xfrm>
              <a:off x="3984" y="1920"/>
              <a:ext cx="12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99" name="AutoShape 19"/>
            <p:cNvSpPr>
              <a:spLocks noChangeArrowheads="1"/>
            </p:cNvSpPr>
            <p:nvPr/>
          </p:nvSpPr>
          <p:spPr bwMode="gray">
            <a:xfrm>
              <a:off x="3984" y="1584"/>
              <a:ext cx="12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00" name="Text Box 20"/>
            <p:cNvSpPr txBox="1">
              <a:spLocks noChangeArrowheads="1"/>
            </p:cNvSpPr>
            <p:nvPr/>
          </p:nvSpPr>
          <p:spPr bwMode="gray">
            <a:xfrm>
              <a:off x="2159" y="1888"/>
              <a:ext cx="1250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1600" b="1" dirty="0" smtClean="0">
                  <a:solidFill>
                    <a:schemeClr val="bg1"/>
                  </a:solidFill>
                </a:rPr>
                <a:t>Педагогическая </a:t>
              </a:r>
            </a:p>
            <a:p>
              <a:pPr algn="ctr" eaLnBrk="0" hangingPunct="0"/>
              <a:r>
                <a:rPr lang="ru-RU" sz="1600" b="1" dirty="0" smtClean="0">
                  <a:solidFill>
                    <a:schemeClr val="bg1"/>
                  </a:solidFill>
                </a:rPr>
                <a:t>диагностика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71701" name="AutoShape 21"/>
            <p:cNvSpPr>
              <a:spLocks noChangeArrowheads="1"/>
            </p:cNvSpPr>
            <p:nvPr/>
          </p:nvSpPr>
          <p:spPr bwMode="auto">
            <a:xfrm>
              <a:off x="-117" y="3168"/>
              <a:ext cx="6002" cy="33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</a:rPr>
                <a:t>Английский для малышей. Шишкова И.А., Вербовская М.Е./Под. ред. Бонк Н.А. </a:t>
              </a:r>
              <a:endParaRPr lang="en-US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</a:endParaRPr>
            </a:p>
          </p:txBody>
        </p:sp>
        <p:sp>
          <p:nvSpPr>
            <p:cNvPr id="71702" name="Text Box 22"/>
            <p:cNvSpPr txBox="1">
              <a:spLocks noChangeArrowheads="1"/>
            </p:cNvSpPr>
            <p:nvPr/>
          </p:nvSpPr>
          <p:spPr bwMode="gray">
            <a:xfrm>
              <a:off x="627" y="1662"/>
              <a:ext cx="976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 dirty="0" smtClean="0">
                  <a:solidFill>
                    <a:schemeClr val="bg1"/>
                  </a:solidFill>
                </a:rPr>
                <a:t>Говорение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71703" name="Text Box 23"/>
            <p:cNvSpPr txBox="1">
              <a:spLocks noChangeArrowheads="1"/>
            </p:cNvSpPr>
            <p:nvPr/>
          </p:nvSpPr>
          <p:spPr bwMode="gray">
            <a:xfrm>
              <a:off x="4199" y="1708"/>
              <a:ext cx="765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 dirty="0" smtClean="0">
                  <a:solidFill>
                    <a:schemeClr val="bg1"/>
                  </a:solidFill>
                </a:rPr>
                <a:t>Лексика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71705" name="Text Box 25"/>
            <p:cNvSpPr txBox="1">
              <a:spLocks noChangeArrowheads="1"/>
            </p:cNvSpPr>
            <p:nvPr/>
          </p:nvSpPr>
          <p:spPr bwMode="gray">
            <a:xfrm>
              <a:off x="478" y="2030"/>
              <a:ext cx="1196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 dirty="0" smtClean="0">
                  <a:solidFill>
                    <a:schemeClr val="bg1"/>
                  </a:solidFill>
                </a:rPr>
                <a:t>Аудирование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71706" name="Text Box 26"/>
            <p:cNvSpPr txBox="1">
              <a:spLocks noChangeArrowheads="1"/>
            </p:cNvSpPr>
            <p:nvPr/>
          </p:nvSpPr>
          <p:spPr bwMode="gray">
            <a:xfrm>
              <a:off x="4000" y="2030"/>
              <a:ext cx="1240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b="1" dirty="0" smtClean="0">
                  <a:solidFill>
                    <a:schemeClr val="bg1"/>
                  </a:solidFill>
                </a:rPr>
                <a:t>Фонетика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714356"/>
            <a:ext cx="7848600" cy="285752"/>
          </a:xfrm>
        </p:spPr>
        <p:txBody>
          <a:bodyPr/>
          <a:lstStyle/>
          <a:p>
            <a:r>
              <a:rPr lang="ru-RU" sz="2400" b="1" dirty="0" smtClean="0">
                <a:latin typeface="+mn-lt"/>
              </a:rPr>
              <a:t>Результаты диагностики</a:t>
            </a:r>
            <a:endParaRPr lang="en-US" sz="2400" b="1" dirty="0"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6201615"/>
              </p:ext>
            </p:extLst>
          </p:nvPr>
        </p:nvGraphicFramePr>
        <p:xfrm>
          <a:off x="500034" y="1500174"/>
          <a:ext cx="8229600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Эмоциональная заинтересованность</a:t>
            </a:r>
            <a:endParaRPr lang="en-US" dirty="0">
              <a:latin typeface="+mn-lt"/>
            </a:endParaRPr>
          </a:p>
        </p:txBody>
      </p:sp>
      <p:graphicFrame>
        <p:nvGraphicFramePr>
          <p:cNvPr id="55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9034739"/>
              </p:ext>
            </p:extLst>
          </p:nvPr>
        </p:nvGraphicFramePr>
        <p:xfrm>
          <a:off x="428596" y="1857364"/>
          <a:ext cx="8229600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Овал 5"/>
          <p:cNvSpPr/>
          <p:nvPr/>
        </p:nvSpPr>
        <p:spPr>
          <a:xfrm>
            <a:off x="4500562" y="5072074"/>
            <a:ext cx="1214446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60%</a:t>
            </a:r>
            <a:endParaRPr lang="ru-RU" sz="2400" b="1" dirty="0"/>
          </a:p>
        </p:txBody>
      </p:sp>
      <p:sp>
        <p:nvSpPr>
          <p:cNvPr id="7" name="Овал 6"/>
          <p:cNvSpPr/>
          <p:nvPr/>
        </p:nvSpPr>
        <p:spPr>
          <a:xfrm>
            <a:off x="6858016" y="5072074"/>
            <a:ext cx="1214446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100%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611560" y="656692"/>
            <a:ext cx="792088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11760" y="1916832"/>
            <a:ext cx="475252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Количество детей 6-7 лет: 58 челове</a:t>
            </a:r>
            <a:r>
              <a:rPr lang="ru-RU" dirty="0" smtClean="0"/>
              <a:t>к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656692"/>
            <a:ext cx="7920880" cy="93610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476672"/>
            <a:ext cx="7848600" cy="954360"/>
          </a:xfrm>
        </p:spPr>
        <p:txBody>
          <a:bodyPr/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Уровень удовлетворенность родителей по вопросам реализации программы «Занимательный английский»</a:t>
            </a:r>
            <a:endParaRPr lang="ru-RU" sz="20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395536" y="2996953"/>
            <a:ext cx="396044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Количество запросов: 18 ч. -31%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95536" y="4257092"/>
            <a:ext cx="3960440" cy="1188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Количество детей, посещающих занятия: 18ч. – 31%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517232"/>
            <a:ext cx="3960440" cy="13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96953"/>
            <a:ext cx="3960439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687" y="4181340"/>
            <a:ext cx="3960439" cy="118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517232"/>
            <a:ext cx="3960439" cy="125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99592" y="5852194"/>
            <a:ext cx="3291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Уровень удовлетворенности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родителей: 82%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2348880"/>
            <a:ext cx="1899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2013 год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452320" y="2348880"/>
            <a:ext cx="1736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2014 год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724128" y="35370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816494" y="3140968"/>
            <a:ext cx="2715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Количество запросов: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43 ч. – 74%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80114" y="4437112"/>
            <a:ext cx="2952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Количество детей, посещающих занятия: 43ч. – 74%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80112" y="5661248"/>
            <a:ext cx="2952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Уровень удовлетворенности родителей: 100%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2324970" y="3957328"/>
            <a:ext cx="220585" cy="350747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881" y="5352788"/>
            <a:ext cx="2857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907" y="3957328"/>
            <a:ext cx="2857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907" y="5352787"/>
            <a:ext cx="2857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WordArt 5"/>
          <p:cNvSpPr>
            <a:spLocks noChangeArrowheads="1" noChangeShapeType="1" noTextEdit="1"/>
          </p:cNvSpPr>
          <p:nvPr/>
        </p:nvSpPr>
        <p:spPr bwMode="gray">
          <a:xfrm>
            <a:off x="1928794" y="1500174"/>
            <a:ext cx="5583259" cy="6334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89803" dir="2700000" algn="ctr" rotWithShape="0">
                    <a:schemeClr val="tx2">
                      <a:alpha val="50000"/>
                    </a:schemeClr>
                  </a:outerShdw>
                </a:effectLst>
                <a:latin typeface="Arial"/>
                <a:cs typeface="Arial"/>
              </a:rPr>
              <a:t>Спасибо</a:t>
            </a:r>
            <a:r>
              <a:rPr lang="en-US" sz="36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89803" dir="2700000" algn="ctr" rotWithShape="0">
                    <a:schemeClr val="tx2">
                      <a:alpha val="50000"/>
                    </a:schemeClr>
                  </a:outerShdw>
                </a:effectLst>
                <a:latin typeface="Arial"/>
                <a:cs typeface="Arial"/>
              </a:rPr>
              <a:t>!</a:t>
            </a:r>
            <a:endParaRPr lang="ru-RU" sz="3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89803" dir="2700000" algn="ctr" rotWithShape="0">
                  <a:schemeClr val="tx2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WordArt 5"/>
          <p:cNvSpPr>
            <a:spLocks noChangeArrowheads="1" noChangeShapeType="1" noTextEdit="1"/>
          </p:cNvSpPr>
          <p:nvPr/>
        </p:nvSpPr>
        <p:spPr bwMode="gray">
          <a:xfrm>
            <a:off x="1714480" y="4786322"/>
            <a:ext cx="5583259" cy="6334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endParaRPr lang="ru-RU" sz="3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89803" dir="2700000" algn="ctr" rotWithShape="0">
                  <a:schemeClr val="tx2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428736"/>
            <a:ext cx="9143272" cy="5162677"/>
            <a:chOff x="160" y="1159"/>
            <a:chExt cx="5439" cy="2982"/>
          </a:xfrm>
        </p:grpSpPr>
        <p:sp>
          <p:nvSpPr>
            <p:cNvPr id="79876" name="AutoShape 4"/>
            <p:cNvSpPr>
              <a:spLocks noChangeArrowheads="1"/>
            </p:cNvSpPr>
            <p:nvPr/>
          </p:nvSpPr>
          <p:spPr bwMode="gray">
            <a:xfrm>
              <a:off x="3772" y="1774"/>
              <a:ext cx="1827" cy="2347"/>
            </a:xfrm>
            <a:prstGeom prst="chevron">
              <a:avLst>
                <a:gd name="adj" fmla="val 16468"/>
              </a:avLst>
            </a:prstGeom>
            <a:solidFill>
              <a:schemeClr val="accent2"/>
            </a:soli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wrap="square" anchor="ctr">
              <a:spAutoFit/>
            </a:bodyPr>
            <a:lstStyle/>
            <a:p>
              <a:endParaRPr lang="ru-RU" dirty="0" smtClean="0"/>
            </a:p>
            <a:p>
              <a:r>
                <a:rPr lang="ru-RU" sz="1600" dirty="0" smtClean="0"/>
                <a:t>Внедрение в образовательную деятельность ДОУ дополнительной модифицирован-ной программы по обучению английскому языку детей</a:t>
              </a:r>
            </a:p>
            <a:p>
              <a:r>
                <a:rPr lang="ru-RU" sz="1600" dirty="0" smtClean="0"/>
                <a:t> 6-7 лет «Занимательный английский»</a:t>
              </a:r>
            </a:p>
            <a:p>
              <a:endParaRPr lang="ru-RU" sz="1600" dirty="0" smtClean="0"/>
            </a:p>
            <a:p>
              <a:endParaRPr lang="ru-RU" sz="1600" dirty="0" smtClean="0"/>
            </a:p>
            <a:p>
              <a:endParaRPr lang="ru-RU" sz="1600" dirty="0"/>
            </a:p>
          </p:txBody>
        </p:sp>
        <p:sp>
          <p:nvSpPr>
            <p:cNvPr id="79877" name="AutoShape 5"/>
            <p:cNvSpPr>
              <a:spLocks noChangeArrowheads="1"/>
            </p:cNvSpPr>
            <p:nvPr/>
          </p:nvSpPr>
          <p:spPr bwMode="gray">
            <a:xfrm>
              <a:off x="1895" y="2097"/>
              <a:ext cx="2141" cy="2044"/>
            </a:xfrm>
            <a:prstGeom prst="chevron">
              <a:avLst>
                <a:gd name="adj" fmla="val 17842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2">
                  <a:lumMod val="75000"/>
                </a:schemeClr>
              </a:solidFill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marL="342900" indent="-342900"/>
              <a:endParaRPr lang="ru-RU" sz="1600" dirty="0" smtClean="0">
                <a:solidFill>
                  <a:schemeClr val="tx1">
                    <a:lumMod val="75000"/>
                  </a:schemeClr>
                </a:solidFill>
              </a:endParaRPr>
            </a:p>
            <a:p>
              <a:pPr marL="342900" indent="-342900"/>
              <a:r>
                <a:rPr lang="ru-RU" sz="1600" dirty="0" smtClean="0">
                  <a:solidFill>
                    <a:schemeClr val="tx1">
                      <a:lumMod val="75000"/>
                    </a:schemeClr>
                  </a:solidFill>
                </a:rPr>
                <a:t>Формирование иноязычных устноречевых навыков и умений, рассматриваемых в тесной связи с процессом социализации ребёнка и развитием его познавательных способностей</a:t>
              </a:r>
            </a:p>
            <a:p>
              <a:pPr marL="342900" indent="-342900"/>
              <a:endParaRPr lang="ru-RU" sz="1600" dirty="0" smtClean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9878" name="AutoShape 6"/>
            <p:cNvSpPr>
              <a:spLocks noChangeArrowheads="1"/>
            </p:cNvSpPr>
            <p:nvPr/>
          </p:nvSpPr>
          <p:spPr bwMode="gray">
            <a:xfrm>
              <a:off x="160" y="1802"/>
              <a:ext cx="1997" cy="2320"/>
            </a:xfrm>
            <a:prstGeom prst="chevron">
              <a:avLst>
                <a:gd name="adj" fmla="val 17842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wrap="square" anchor="ctr">
              <a:spAutoFit/>
            </a:bodyPr>
            <a:lstStyle/>
            <a:p>
              <a:endParaRPr lang="ru-RU" sz="1100" dirty="0" smtClean="0"/>
            </a:p>
            <a:p>
              <a:pPr>
                <a:buFontTx/>
                <a:buChar char="-"/>
              </a:pPr>
              <a:r>
                <a:rPr lang="ru-RU" sz="1200" b="1" dirty="0" smtClean="0"/>
                <a:t>Перспективность обучения иностранным языкам в плане  совершенствования личности ребёнка, его гуманитарного развития и приобщения к общекультурным ценностям;</a:t>
              </a:r>
            </a:p>
            <a:p>
              <a:pPr>
                <a:buFontTx/>
                <a:buChar char="-"/>
              </a:pPr>
              <a:r>
                <a:rPr lang="ru-RU" sz="1200" b="1" dirty="0" smtClean="0"/>
                <a:t>Обеспечение преемственности на ступенях дошкольного и начального образования </a:t>
              </a:r>
            </a:p>
            <a:p>
              <a:r>
                <a:rPr lang="ru-RU" sz="1100" b="1" dirty="0"/>
                <a:t>- Удовлетворение потребности (запросов) родителей в реализации программ дополнительного образования (изучение английского языка);</a:t>
              </a:r>
            </a:p>
            <a:p>
              <a:endParaRPr lang="ru-RU" sz="1100" dirty="0" smtClean="0"/>
            </a:p>
            <a:p>
              <a:endParaRPr lang="ru-RU" sz="1100" dirty="0"/>
            </a:p>
          </p:txBody>
        </p:sp>
        <p:sp>
          <p:nvSpPr>
            <p:cNvPr id="79879" name="AutoShape 7"/>
            <p:cNvSpPr>
              <a:spLocks noChangeArrowheads="1"/>
            </p:cNvSpPr>
            <p:nvPr/>
          </p:nvSpPr>
          <p:spPr bwMode="gray">
            <a:xfrm>
              <a:off x="372" y="1159"/>
              <a:ext cx="1391" cy="413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eaLnBrk="0" hangingPunct="0"/>
              <a:r>
                <a:rPr lang="ru-RU" sz="2000" b="1" dirty="0" smtClean="0">
                  <a:solidFill>
                    <a:schemeClr val="tx1">
                      <a:lumMod val="75000"/>
                    </a:schemeClr>
                  </a:solidFill>
                </a:rPr>
                <a:t>Актуальность</a:t>
              </a:r>
              <a:endParaRPr lang="en-US" sz="2000" b="1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9880" name="AutoShape 8"/>
            <p:cNvSpPr>
              <a:spLocks noChangeArrowheads="1"/>
            </p:cNvSpPr>
            <p:nvPr/>
          </p:nvSpPr>
          <p:spPr bwMode="gray">
            <a:xfrm>
              <a:off x="2167" y="1440"/>
              <a:ext cx="1296" cy="362"/>
            </a:xfrm>
            <a:prstGeom prst="roundRect">
              <a:avLst>
                <a:gd name="adj" fmla="val 50000"/>
              </a:avLst>
            </a:prstGeom>
            <a:ln w="28575"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2000" b="1" dirty="0" smtClean="0">
                  <a:solidFill>
                    <a:schemeClr val="tx1">
                      <a:lumMod val="75000"/>
                    </a:schemeClr>
                  </a:solidFill>
                </a:rPr>
                <a:t>Проблемы</a:t>
              </a:r>
              <a:endParaRPr lang="en-US" sz="2000" b="1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79881" name="AutoShape 9"/>
            <p:cNvSpPr>
              <a:spLocks noChangeArrowheads="1"/>
            </p:cNvSpPr>
            <p:nvPr/>
          </p:nvSpPr>
          <p:spPr bwMode="gray">
            <a:xfrm>
              <a:off x="3857" y="1200"/>
              <a:ext cx="1296" cy="36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ru-RU" sz="2000" b="1" dirty="0" smtClean="0">
                  <a:solidFill>
                    <a:schemeClr val="tx1">
                      <a:lumMod val="75000"/>
                    </a:schemeClr>
                  </a:solidFill>
                </a:rPr>
                <a:t>Решение</a:t>
              </a:r>
              <a:endParaRPr lang="en-US" sz="2000" b="1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0" y="785794"/>
            <a:ext cx="9144000" cy="1143008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0" y="2000240"/>
            <a:ext cx="4286280" cy="4643470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2000240"/>
            <a:ext cx="4357718" cy="4643470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8715436" cy="1000132"/>
          </a:xfrm>
        </p:spPr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Цель программы «Занимательный английский»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– развитие у детей 6-7 лет  общеязыковых способностей, умения использовать изученный лексико-грамматический материал в естественных ситуациях общения.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</a:b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928803"/>
            <a:ext cx="4352956" cy="4643470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1. 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Ознакомление с основными звуками фонетического строя и развитие артикуляционного аппарата.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2. Формирование навыков понимания элементарных языковых явлений и умения сопоставлять простые целостные конструкции как блок на родном языке в сравнении с изучаемым языком.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3. Развитие коммуникативных умений и навыков.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4.Воспитание и развитие личности ребенка посредством приобщения к культуре англоязычных стран с помощью детского фольклора.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5. Ознакомить детей с несложной лексикой, доступной и соответствующей их уровню развития.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2000240"/>
            <a:ext cx="4286280" cy="4572032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Ожидаемые результаты:</a:t>
            </a:r>
          </a:p>
          <a:p>
            <a:pPr lvl="0"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Дети произносят короткие фразы на английском языке и знают  30-50 слов.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Понимают на слух иноязычную речь, однократно предъявляемую педагогом; строят и произносят простое предложение.</a:t>
            </a:r>
          </a:p>
          <a:p>
            <a:pPr lvl="0"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Сформированы навыки общения, готовности к совместной деятельности со взрослыми и сверстниками.</a:t>
            </a:r>
          </a:p>
          <a:p>
            <a:pPr lvl="0"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Сформированы элементарные знания о культуре англоязычных стран .</a:t>
            </a:r>
          </a:p>
          <a:p>
            <a:pPr lvl="0"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Владеют речевыми образцами (с глаголами </a:t>
            </a:r>
          </a:p>
          <a:p>
            <a:pPr lvl="0"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 be,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в настоящем, прошедшем  и будущем времени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3286116" y="1714488"/>
            <a:ext cx="500066" cy="571504"/>
          </a:xfrm>
          <a:prstGeom prst="down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071934" y="4000504"/>
            <a:ext cx="714380" cy="500066"/>
          </a:xfrm>
          <a:prstGeom prst="right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AutoShape 3"/>
          <p:cNvSpPr>
            <a:spLocks noChangeArrowheads="1"/>
          </p:cNvSpPr>
          <p:nvPr/>
        </p:nvSpPr>
        <p:spPr bwMode="auto">
          <a:xfrm>
            <a:off x="5643570" y="3357562"/>
            <a:ext cx="3000396" cy="228601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8613" name="AutoShape 5"/>
          <p:cNvSpPr>
            <a:spLocks noChangeArrowheads="1"/>
          </p:cNvSpPr>
          <p:nvPr/>
        </p:nvSpPr>
        <p:spPr bwMode="auto">
          <a:xfrm>
            <a:off x="600486" y="3263830"/>
            <a:ext cx="2938490" cy="3500438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8615" name="Freeform 7"/>
          <p:cNvSpPr>
            <a:spLocks/>
          </p:cNvSpPr>
          <p:nvPr/>
        </p:nvSpPr>
        <p:spPr bwMode="gray">
          <a:xfrm rot="19689352">
            <a:off x="3426041" y="2700915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616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617" name="Freeform 9"/>
          <p:cNvSpPr>
            <a:spLocks/>
          </p:cNvSpPr>
          <p:nvPr/>
        </p:nvSpPr>
        <p:spPr bwMode="gray">
          <a:xfrm rot="1477638" flipH="1">
            <a:off x="4718139" y="2703489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00034" y="1428736"/>
            <a:ext cx="3357586" cy="1587513"/>
            <a:chOff x="1997" y="1314"/>
            <a:chExt cx="1889" cy="1009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8620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21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8622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8623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8624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8625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68626" name="Text Box 18"/>
          <p:cNvSpPr txBox="1">
            <a:spLocks noChangeArrowheads="1"/>
          </p:cNvSpPr>
          <p:nvPr/>
        </p:nvSpPr>
        <p:spPr bwMode="auto">
          <a:xfrm>
            <a:off x="1000100" y="1643050"/>
            <a:ext cx="242889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Направления </a:t>
            </a:r>
          </a:p>
          <a:p>
            <a:pPr algn="ctr" eaLnBrk="0" hangingPunct="0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работы 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55576" y="3429000"/>
            <a:ext cx="25717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коммуникативных навыков.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Закрепление  и совершенствование  словарного запаса;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Взаимодействие с родителями по вопросам вовлечения в образовательный процесс.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Group 10"/>
          <p:cNvGrpSpPr>
            <a:grpSpLocks/>
          </p:cNvGrpSpPr>
          <p:nvPr/>
        </p:nvGrpSpPr>
        <p:grpSpPr bwMode="auto">
          <a:xfrm>
            <a:off x="5071754" y="1428738"/>
            <a:ext cx="3354704" cy="1643072"/>
            <a:chOff x="1904" y="1314"/>
            <a:chExt cx="1981" cy="964"/>
          </a:xfrm>
        </p:grpSpPr>
        <p:grpSp>
          <p:nvGrpSpPr>
            <p:cNvPr id="46" name="Group 11"/>
            <p:cNvGrpSpPr>
              <a:grpSpLocks/>
            </p:cNvGrpSpPr>
            <p:nvPr/>
          </p:nvGrpSpPr>
          <p:grpSpPr bwMode="auto">
            <a:xfrm>
              <a:off x="1904" y="1359"/>
              <a:ext cx="1981" cy="919"/>
              <a:chOff x="1879" y="982"/>
              <a:chExt cx="2020" cy="937"/>
            </a:xfrm>
          </p:grpSpPr>
          <p:sp>
            <p:nvSpPr>
              <p:cNvPr id="51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8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" name="Oval 13"/>
              <p:cNvSpPr>
                <a:spLocks noChangeArrowheads="1"/>
              </p:cNvSpPr>
              <p:nvPr/>
            </p:nvSpPr>
            <p:spPr bwMode="gray">
              <a:xfrm>
                <a:off x="1879" y="982"/>
                <a:ext cx="2000" cy="89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7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8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9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0" name="Oval 17"/>
            <p:cNvSpPr>
              <a:spLocks noChangeArrowheads="1"/>
            </p:cNvSpPr>
            <p:nvPr/>
          </p:nvSpPr>
          <p:spPr bwMode="gray">
            <a:xfrm>
              <a:off x="2284" y="1344"/>
              <a:ext cx="1306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horz" wrap="none" anchor="ctr"/>
            <a:lstStyle/>
            <a:p>
              <a:r>
                <a:rPr lang="ru-RU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Принципы </a:t>
              </a:r>
            </a:p>
            <a:p>
              <a:pPr algn="ctr"/>
              <a:r>
                <a:rPr lang="ru-RU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работы</a:t>
              </a:r>
              <a:endParaRPr lang="ru-RU" sz="2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5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79438"/>
            <a:ext cx="8534400" cy="563562"/>
          </a:xfrm>
        </p:spPr>
        <p:txBody>
          <a:bodyPr/>
          <a:lstStyle/>
          <a:p>
            <a:r>
              <a:rPr lang="ru-RU" dirty="0" smtClean="0">
                <a:latin typeface="+mn-lt"/>
                <a:cs typeface="Times New Roman" pitchFamily="18" charset="0"/>
              </a:rPr>
              <a:t>Программа «Занимательный английский»</a:t>
            </a:r>
            <a:endParaRPr lang="en-US" sz="1800" dirty="0">
              <a:latin typeface="+mn-lt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857884" y="3571876"/>
            <a:ext cx="2571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 Межпредметная связь;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 Гарантированная результативность;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 Дифференциация содержания.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83568" y="1700808"/>
            <a:ext cx="8280920" cy="9738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642918"/>
            <a:ext cx="7848600" cy="285752"/>
          </a:xfrm>
        </p:spPr>
        <p:txBody>
          <a:bodyPr/>
          <a:lstStyle/>
          <a:p>
            <a:r>
              <a:rPr lang="ru-RU" sz="2400" b="1" dirty="0" smtClean="0">
                <a:latin typeface="+mn-lt"/>
              </a:rPr>
              <a:t>Основы построения программы 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«Занимательный английский»</a:t>
            </a:r>
            <a:endParaRPr lang="en-US" sz="2400" b="1" dirty="0">
              <a:latin typeface="+mn-lt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539553" y="2338387"/>
            <a:ext cx="7920880" cy="4519613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en-US" b="1" dirty="0"/>
          </a:p>
          <a:p>
            <a:pPr lvl="1">
              <a:lnSpc>
                <a:spcPct val="80000"/>
              </a:lnSpc>
            </a:pPr>
            <a:endParaRPr lang="ru-RU" sz="2400" dirty="0" smtClean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Учебно-методический комплект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И. А.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Шишковой,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М. Е.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Вербовской «Английский для малышей»  под ред.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Н. А.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Бонк (М.: ООО «Издательство «Росмэн – Пресс», 2004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).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lnSpc>
                <a:spcPct val="80000"/>
              </a:lnSpc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«Программа обучению английскому языку детей дошкольного возраста», автор –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М.Н.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Евсеева (М.: изд. «Панорама», 2006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).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lnSpc>
                <a:spcPct val="80000"/>
              </a:lnSpc>
            </a:pPr>
            <a:r>
              <a:rPr lang="ru-RU" sz="2000" b="1" dirty="0"/>
              <a:t>Земченкова </a:t>
            </a:r>
            <a:r>
              <a:rPr lang="ru-RU" sz="2000" b="1" dirty="0" smtClean="0"/>
              <a:t>Т.В., </a:t>
            </a:r>
            <a:r>
              <a:rPr lang="ru-RU" sz="2000" b="1" dirty="0"/>
              <a:t>Английский для дошкольников: Старшая и подготовительная группы (М.:ВАКО, 2008)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lnSpc>
                <a:spcPct val="80000"/>
              </a:lnSpc>
              <a:buNone/>
            </a:pPr>
            <a:endParaRPr 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23528" y="1335832"/>
            <a:ext cx="8640960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</a:rPr>
              <a:t>Теоретическими основами разработки программы являются:</a:t>
            </a:r>
          </a:p>
          <a:p>
            <a:pPr lvl="0" algn="ctr"/>
            <a:r>
              <a:rPr lang="ru-RU" dirty="0" smtClean="0">
                <a:solidFill>
                  <a:srgbClr val="000000"/>
                </a:solidFill>
                <a:latin typeface="+mn-lt"/>
                <a:ea typeface="Times New Roman" pitchFamily="18" charset="0"/>
              </a:rPr>
              <a:t>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</a:rPr>
              <a:t>сследования Л.С.Выготского, Д.Б.Эльконина,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</a:rPr>
              <a:t> пе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</a:rPr>
              <a:t>дагогов  Б.Н. Аванесова, Н.Т. Терехова</a:t>
            </a:r>
            <a:r>
              <a:rPr lang="ru-RU" dirty="0" smtClean="0">
                <a:latin typeface="+mn-lt"/>
              </a:rPr>
              <a:t>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</a:rPr>
              <a:t> 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</a:rPr>
              <a:t>об использовании игровых средств</a:t>
            </a:r>
            <a:r>
              <a:rPr kumimoji="0" lang="ru-RU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</a:rPr>
              <a:t> </a:t>
            </a:r>
            <a:r>
              <a:rPr kumimoji="0" lang="ru-RU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</a:rPr>
              <a:t>при обучении детей дошкольного возраста иностранному языку</a:t>
            </a:r>
            <a:r>
              <a:rPr lang="ru-RU" dirty="0" smtClean="0">
                <a:solidFill>
                  <a:srgbClr val="000000"/>
                </a:solidFill>
                <a:latin typeface="+mn-lt"/>
                <a:ea typeface="Times New Roman" pitchFamily="18" charset="0"/>
              </a:rPr>
              <a:t>; учебное пособие И.Л.Шолпо </a:t>
            </a:r>
          </a:p>
          <a:p>
            <a:pPr lvl="0" algn="ctr"/>
            <a:r>
              <a:rPr lang="ru-RU" dirty="0" smtClean="0">
                <a:solidFill>
                  <a:srgbClr val="000000"/>
                </a:solidFill>
                <a:latin typeface="+mn-lt"/>
                <a:ea typeface="Times New Roman" pitchFamily="18" charset="0"/>
              </a:rPr>
              <a:t>«Как научить детей говорить по-английски»</a:t>
            </a:r>
            <a:endParaRPr kumimoji="0" lang="ru-RU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ea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AutoShape 3"/>
          <p:cNvSpPr>
            <a:spLocks noChangeArrowheads="1"/>
          </p:cNvSpPr>
          <p:nvPr/>
        </p:nvSpPr>
        <p:spPr bwMode="auto">
          <a:xfrm>
            <a:off x="5643570" y="3252788"/>
            <a:ext cx="3000396" cy="3520524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8613" name="AutoShape 5"/>
          <p:cNvSpPr>
            <a:spLocks noChangeArrowheads="1"/>
          </p:cNvSpPr>
          <p:nvPr/>
        </p:nvSpPr>
        <p:spPr bwMode="auto">
          <a:xfrm>
            <a:off x="571472" y="3214686"/>
            <a:ext cx="2938490" cy="3558626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8615" name="Freeform 7"/>
          <p:cNvSpPr>
            <a:spLocks/>
          </p:cNvSpPr>
          <p:nvPr/>
        </p:nvSpPr>
        <p:spPr bwMode="gray">
          <a:xfrm rot="19689352">
            <a:off x="3426041" y="2700915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616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617" name="Freeform 9"/>
          <p:cNvSpPr>
            <a:spLocks/>
          </p:cNvSpPr>
          <p:nvPr/>
        </p:nvSpPr>
        <p:spPr bwMode="gray">
          <a:xfrm rot="1477638" flipH="1">
            <a:off x="4718139" y="2703489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00034" y="1428736"/>
            <a:ext cx="3357586" cy="1587513"/>
            <a:chOff x="1997" y="1314"/>
            <a:chExt cx="1889" cy="1009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8620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8621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8622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8623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8624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8625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68626" name="Text Box 18"/>
          <p:cNvSpPr txBox="1">
            <a:spLocks noChangeArrowheads="1"/>
          </p:cNvSpPr>
          <p:nvPr/>
        </p:nvSpPr>
        <p:spPr bwMode="auto">
          <a:xfrm>
            <a:off x="1000100" y="1785926"/>
            <a:ext cx="242889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Нововведение</a:t>
            </a: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071754" y="1428738"/>
            <a:ext cx="3354704" cy="1643072"/>
            <a:chOff x="1904" y="1314"/>
            <a:chExt cx="1981" cy="964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1904" y="1359"/>
              <a:ext cx="1981" cy="919"/>
              <a:chOff x="1879" y="982"/>
              <a:chExt cx="2020" cy="937"/>
            </a:xfrm>
          </p:grpSpPr>
          <p:sp>
            <p:nvSpPr>
              <p:cNvPr id="51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8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2" name="Oval 13"/>
              <p:cNvSpPr>
                <a:spLocks noChangeArrowheads="1"/>
              </p:cNvSpPr>
              <p:nvPr/>
            </p:nvSpPr>
            <p:spPr bwMode="gray">
              <a:xfrm>
                <a:off x="1879" y="982"/>
                <a:ext cx="2000" cy="89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7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8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9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0" name="Oval 17"/>
            <p:cNvSpPr>
              <a:spLocks noChangeArrowheads="1"/>
            </p:cNvSpPr>
            <p:nvPr/>
          </p:nvSpPr>
          <p:spPr bwMode="gray">
            <a:xfrm>
              <a:off x="2284" y="1356"/>
              <a:ext cx="1323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horz" wrap="none" anchor="ctr"/>
            <a:lstStyle/>
            <a:p>
              <a:r>
                <a:rPr lang="ru-RU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Практическая</a:t>
              </a:r>
            </a:p>
            <a:p>
              <a:r>
                <a:rPr lang="ru-RU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 значимость</a:t>
              </a:r>
              <a:endParaRPr lang="ru-RU" sz="20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53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579438"/>
            <a:ext cx="8286776" cy="563562"/>
          </a:xfrm>
        </p:spPr>
        <p:txBody>
          <a:bodyPr/>
          <a:lstStyle/>
          <a:p>
            <a:r>
              <a:rPr lang="ru-RU" dirty="0" smtClean="0">
                <a:latin typeface="+mn-lt"/>
                <a:cs typeface="Times New Roman" pitchFamily="18" charset="0"/>
              </a:rPr>
              <a:t>Программа «Занимательный английский»</a:t>
            </a:r>
            <a:endParaRPr lang="en-US" sz="1800" dirty="0">
              <a:latin typeface="+mn-lt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940152" y="3356992"/>
            <a:ext cx="25717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Разработка конспектов занятий.</a:t>
            </a:r>
          </a:p>
          <a:p>
            <a:pPr marL="457200" indent="-457200">
              <a:buAutoNum type="arabicPeriod" startAt="2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Создание базы фольклорного материала.</a:t>
            </a:r>
          </a:p>
          <a:p>
            <a:pPr marL="457200" indent="-457200">
              <a:buAutoNum type="arabicPeriod" startAt="2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Разработка  электронных игр.</a:t>
            </a:r>
          </a:p>
          <a:p>
            <a:pPr marL="457200" indent="-457200">
              <a:buAutoNum type="arabicPeriod" startAt="2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Формирование портфолио дошкольника.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1472" y="3214686"/>
            <a:ext cx="27600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- Организация занятий с активным применением интерактивной доски,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документ-камеры, использование электронных игр на занятиях;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- Организация взаимодействия с родителями через сайт ДОУ.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Электронные игры по темам </a:t>
            </a:r>
            <a:br>
              <a:rPr lang="ru-RU" sz="2000" dirty="0" smtClean="0"/>
            </a:br>
            <a:r>
              <a:rPr lang="ru-RU" sz="2000" dirty="0" smtClean="0"/>
              <a:t>«Наши праздники» и «Цвета и фигуры»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ФОТО и ВИДЕО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3" t="2688" r="16492" b="6990"/>
          <a:stretch/>
        </p:blipFill>
        <p:spPr bwMode="auto">
          <a:xfrm>
            <a:off x="4609951" y="3573016"/>
            <a:ext cx="3924000" cy="30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148064" y="4077072"/>
            <a:ext cx="1944216" cy="288032"/>
          </a:xfrm>
          <a:prstGeom prst="rect">
            <a:avLst/>
          </a:prstGeom>
          <a:solidFill>
            <a:srgbClr val="3BCB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8 дед мороз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1412776"/>
            <a:ext cx="4468389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Занятия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1026" name="Picture 2" descr="C:\Documents and Settings\user\Рабочий стол\ПЕД ДЕБЮТ ГИЛЬМАНОВА Л,К,\фотографии Л.К\IMG_82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290" y="4250251"/>
            <a:ext cx="3330146" cy="246631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  <p:pic>
        <p:nvPicPr>
          <p:cNvPr id="1027" name="Picture 3" descr="C:\Documents and Settings\user\Рабочий стол\ПЕД ДЕБЮТ ГИЛЬМАНОВА Л,К,\фотографии Л.К\IMG_8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4590" y="1916832"/>
            <a:ext cx="3024336" cy="226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user\Рабочий стол\ПЕД ДЕБЮТ ГИЛЬМАНОВА Л,К,\фото занятия\IMG_83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70874"/>
            <a:ext cx="288143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Лиля\Desktop\Для ПД-2014\фото занятия\IMG_8385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123" y="3933056"/>
            <a:ext cx="3176401" cy="2382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558" y="4087200"/>
            <a:ext cx="3200400" cy="2792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 descr="C:\Users\User\Desktop\през фото\SDC100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61301" y="1606739"/>
            <a:ext cx="3266688" cy="2155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+mn-lt"/>
                <a:cs typeface="Times New Roman" pitchFamily="18" charset="0"/>
              </a:rPr>
              <a:t>Этапы реализации программы</a:t>
            </a:r>
            <a:endParaRPr lang="en-US" sz="1800" dirty="0">
              <a:latin typeface="+mn-lt"/>
              <a:cs typeface="Times New Roman" pitchFamily="18" charset="0"/>
            </a:endParaRPr>
          </a:p>
        </p:txBody>
      </p:sp>
      <p:sp>
        <p:nvSpPr>
          <p:cNvPr id="88067" name="Freeform 3"/>
          <p:cNvSpPr>
            <a:spLocks/>
          </p:cNvSpPr>
          <p:nvPr/>
        </p:nvSpPr>
        <p:spPr bwMode="gray">
          <a:xfrm>
            <a:off x="5073650" y="1219200"/>
            <a:ext cx="1466850" cy="1155700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90980"/>
                  <a:invGamma/>
                  <a:alpha val="32001"/>
                </a:schemeClr>
              </a:gs>
              <a:gs pos="100000">
                <a:schemeClr val="hlink"/>
              </a:gs>
            </a:gsLst>
            <a:lin ang="0" scaled="1"/>
          </a:gra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68" name="AutoShape 4"/>
          <p:cNvSpPr>
            <a:spLocks noChangeArrowheads="1"/>
          </p:cNvSpPr>
          <p:nvPr/>
        </p:nvSpPr>
        <p:spPr bwMode="auto">
          <a:xfrm>
            <a:off x="3424238" y="2652713"/>
            <a:ext cx="2576522" cy="3133741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069" name="AutoShape 5"/>
          <p:cNvSpPr>
            <a:spLocks noChangeArrowheads="1"/>
          </p:cNvSpPr>
          <p:nvPr/>
        </p:nvSpPr>
        <p:spPr bwMode="gray">
          <a:xfrm>
            <a:off x="4071933" y="2357430"/>
            <a:ext cx="1071571" cy="44450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072" name="AutoShape 8"/>
          <p:cNvSpPr>
            <a:spLocks noChangeArrowheads="1"/>
          </p:cNvSpPr>
          <p:nvPr/>
        </p:nvSpPr>
        <p:spPr bwMode="auto">
          <a:xfrm>
            <a:off x="6286512" y="2285992"/>
            <a:ext cx="2295525" cy="2214578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073" name="AutoShape 9"/>
          <p:cNvSpPr>
            <a:spLocks noChangeArrowheads="1"/>
          </p:cNvSpPr>
          <p:nvPr/>
        </p:nvSpPr>
        <p:spPr bwMode="gray">
          <a:xfrm>
            <a:off x="7000892" y="1928802"/>
            <a:ext cx="1000132" cy="43816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076" name="Freeform 12"/>
          <p:cNvSpPr>
            <a:spLocks/>
          </p:cNvSpPr>
          <p:nvPr/>
        </p:nvSpPr>
        <p:spPr bwMode="gray">
          <a:xfrm>
            <a:off x="2357422" y="1785926"/>
            <a:ext cx="1466850" cy="1157288"/>
          </a:xfrm>
          <a:custGeom>
            <a:avLst/>
            <a:gdLst/>
            <a:ahLst/>
            <a:cxnLst>
              <a:cxn ang="0">
                <a:pos x="0" y="774"/>
              </a:cxn>
              <a:cxn ang="0">
                <a:pos x="2" y="770"/>
              </a:cxn>
              <a:cxn ang="0">
                <a:pos x="8" y="754"/>
              </a:cxn>
              <a:cxn ang="0">
                <a:pos x="16" y="730"/>
              </a:cxn>
              <a:cxn ang="0">
                <a:pos x="32" y="698"/>
              </a:cxn>
              <a:cxn ang="0">
                <a:pos x="50" y="660"/>
              </a:cxn>
              <a:cxn ang="0">
                <a:pos x="76" y="618"/>
              </a:cxn>
              <a:cxn ang="0">
                <a:pos x="106" y="574"/>
              </a:cxn>
              <a:cxn ang="0">
                <a:pos x="142" y="528"/>
              </a:cxn>
              <a:cxn ang="0">
                <a:pos x="186" y="482"/>
              </a:cxn>
              <a:cxn ang="0">
                <a:pos x="236" y="438"/>
              </a:cxn>
              <a:cxn ang="0">
                <a:pos x="294" y="398"/>
              </a:cxn>
              <a:cxn ang="0">
                <a:pos x="360" y="360"/>
              </a:cxn>
              <a:cxn ang="0">
                <a:pos x="426" y="332"/>
              </a:cxn>
              <a:cxn ang="0">
                <a:pos x="488" y="314"/>
              </a:cxn>
              <a:cxn ang="0">
                <a:pos x="544" y="304"/>
              </a:cxn>
              <a:cxn ang="0">
                <a:pos x="594" y="300"/>
              </a:cxn>
              <a:cxn ang="0">
                <a:pos x="638" y="300"/>
              </a:cxn>
              <a:cxn ang="0">
                <a:pos x="678" y="304"/>
              </a:cxn>
              <a:cxn ang="0">
                <a:pos x="710" y="312"/>
              </a:cxn>
              <a:cxn ang="0">
                <a:pos x="736" y="320"/>
              </a:cxn>
              <a:cxn ang="0">
                <a:pos x="754" y="326"/>
              </a:cxn>
              <a:cxn ang="0">
                <a:pos x="766" y="332"/>
              </a:cxn>
              <a:cxn ang="0">
                <a:pos x="770" y="334"/>
              </a:cxn>
              <a:cxn ang="0">
                <a:pos x="680" y="476"/>
              </a:cxn>
              <a:cxn ang="0">
                <a:pos x="982" y="370"/>
              </a:cxn>
              <a:cxn ang="0">
                <a:pos x="912" y="0"/>
              </a:cxn>
              <a:cxn ang="0">
                <a:pos x="854" y="150"/>
              </a:cxn>
              <a:cxn ang="0">
                <a:pos x="850" y="148"/>
              </a:cxn>
              <a:cxn ang="0">
                <a:pos x="838" y="142"/>
              </a:cxn>
              <a:cxn ang="0">
                <a:pos x="822" y="134"/>
              </a:cxn>
              <a:cxn ang="0">
                <a:pos x="798" y="126"/>
              </a:cxn>
              <a:cxn ang="0">
                <a:pos x="768" y="120"/>
              </a:cxn>
              <a:cxn ang="0">
                <a:pos x="732" y="114"/>
              </a:cxn>
              <a:cxn ang="0">
                <a:pos x="692" y="110"/>
              </a:cxn>
              <a:cxn ang="0">
                <a:pos x="646" y="110"/>
              </a:cxn>
              <a:cxn ang="0">
                <a:pos x="596" y="116"/>
              </a:cxn>
              <a:cxn ang="0">
                <a:pos x="540" y="126"/>
              </a:cxn>
              <a:cxn ang="0">
                <a:pos x="482" y="146"/>
              </a:cxn>
              <a:cxn ang="0">
                <a:pos x="422" y="172"/>
              </a:cxn>
              <a:cxn ang="0">
                <a:pos x="356" y="210"/>
              </a:cxn>
              <a:cxn ang="0">
                <a:pos x="290" y="258"/>
              </a:cxn>
              <a:cxn ang="0">
                <a:pos x="230" y="310"/>
              </a:cxn>
              <a:cxn ang="0">
                <a:pos x="178" y="364"/>
              </a:cxn>
              <a:cxn ang="0">
                <a:pos x="136" y="422"/>
              </a:cxn>
              <a:cxn ang="0">
                <a:pos x="100" y="480"/>
              </a:cxn>
              <a:cxn ang="0">
                <a:pos x="72" y="536"/>
              </a:cxn>
              <a:cxn ang="0">
                <a:pos x="48" y="590"/>
              </a:cxn>
              <a:cxn ang="0">
                <a:pos x="30" y="640"/>
              </a:cxn>
              <a:cxn ang="0">
                <a:pos x="18" y="684"/>
              </a:cxn>
              <a:cxn ang="0">
                <a:pos x="8" y="722"/>
              </a:cxn>
              <a:cxn ang="0">
                <a:pos x="4" y="750"/>
              </a:cxn>
              <a:cxn ang="0">
                <a:pos x="0" y="768"/>
              </a:cxn>
              <a:cxn ang="0">
                <a:pos x="0" y="774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gray">
          <a:xfrm>
            <a:off x="4429124" y="2428868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8078" name="Text Box 14"/>
          <p:cNvSpPr txBox="1">
            <a:spLocks noChangeArrowheads="1"/>
          </p:cNvSpPr>
          <p:nvPr/>
        </p:nvSpPr>
        <p:spPr bwMode="gray">
          <a:xfrm>
            <a:off x="7286644" y="1928802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FFFFFF"/>
                </a:solidFill>
              </a:rPr>
              <a:t>3</a:t>
            </a:r>
            <a:endParaRPr lang="en-US" b="1" dirty="0">
              <a:solidFill>
                <a:srgbClr val="FFFFFF"/>
              </a:solidFill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857224" y="3071810"/>
            <a:ext cx="2295525" cy="3071336"/>
            <a:chOff x="576" y="1695"/>
            <a:chExt cx="1446" cy="2235"/>
          </a:xfrm>
        </p:grpSpPr>
        <p:sp>
          <p:nvSpPr>
            <p:cNvPr id="88080" name="AutoShape 16"/>
            <p:cNvSpPr>
              <a:spLocks noChangeArrowheads="1"/>
            </p:cNvSpPr>
            <p:nvPr/>
          </p:nvSpPr>
          <p:spPr bwMode="auto">
            <a:xfrm>
              <a:off x="576" y="1942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tx1">
                  <a:lumMod val="40000"/>
                  <a:lumOff val="6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081" name="AutoShape 17"/>
            <p:cNvSpPr>
              <a:spLocks noChangeArrowheads="1"/>
            </p:cNvSpPr>
            <p:nvPr/>
          </p:nvSpPr>
          <p:spPr bwMode="gray">
            <a:xfrm>
              <a:off x="990" y="1695"/>
              <a:ext cx="630" cy="338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>
                  <a:lumMod val="40000"/>
                  <a:lumOff val="60000"/>
                </a:schemeClr>
              </a:solidFill>
              <a:round/>
              <a:headEnd/>
              <a:tailEnd/>
            </a:ln>
            <a:effectLst>
              <a:innerShdw blurRad="114300">
                <a:prstClr val="black"/>
              </a:inn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084" name="Text Box 20"/>
            <p:cNvSpPr txBox="1">
              <a:spLocks noChangeArrowheads="1"/>
            </p:cNvSpPr>
            <p:nvPr/>
          </p:nvSpPr>
          <p:spPr bwMode="gray">
            <a:xfrm>
              <a:off x="1215" y="1755"/>
              <a:ext cx="197" cy="23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algn="ctr">
              <a:solidFill>
                <a:schemeClr val="tx1">
                  <a:lumMod val="40000"/>
                  <a:lumOff val="6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b="1" dirty="0" smtClean="0">
                  <a:solidFill>
                    <a:schemeClr val="bg1"/>
                  </a:solidFill>
                </a:rPr>
                <a:t>1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8087" name="Text Box 23"/>
          <p:cNvSpPr txBox="1">
            <a:spLocks noChangeArrowheads="1"/>
          </p:cNvSpPr>
          <p:nvPr/>
        </p:nvSpPr>
        <p:spPr bwMode="auto">
          <a:xfrm>
            <a:off x="6019800" y="2352675"/>
            <a:ext cx="21336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en-US" sz="20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ctr" eaLnBrk="0" hangingPunc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142976" y="3214686"/>
            <a:ext cx="18573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endParaRPr lang="ru-RU" sz="20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ctr" eaLnBrk="0" hangingPunct="0"/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</a:rPr>
              <a:t>(сентябрь 2013г.) диагностика, начало обучения</a:t>
            </a:r>
            <a:endParaRPr lang="en-US" sz="2000" b="1" dirty="0">
              <a:solidFill>
                <a:schemeClr val="tx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00430" y="3000372"/>
            <a:ext cx="24288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</a:rPr>
              <a:t>(октябрь 2013г. – апрель 2014г.)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</a:rPr>
              <a:t>Реализация программы. </a:t>
            </a:r>
          </a:p>
          <a:p>
            <a:pPr algn="ctr"/>
            <a:endParaRPr lang="ru-RU" sz="20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72264" y="2714620"/>
            <a:ext cx="17145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</a:rPr>
              <a:t>(апрель 2014г.) Подведение итогов </a:t>
            </a:r>
            <a:endParaRPr lang="ru-RU" sz="20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дачная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1179</TotalTime>
  <Words>669</Words>
  <Application>Microsoft Office PowerPoint</Application>
  <PresentationFormat>Экран (4:3)</PresentationFormat>
  <Paragraphs>134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удачная</vt:lpstr>
      <vt:lpstr>Реализация программы дополнительного образования по обучению английскому языку  дошкольников 6-7 лет  “Funny English” («Занимательный английский»)</vt:lpstr>
      <vt:lpstr>Презентация PowerPoint</vt:lpstr>
      <vt:lpstr>Цель программы «Занимательный английский»  – развитие у детей 6-7 лет  общеязыковых способностей, умения использовать изученный лексико-грамматический материал в естественных ситуациях общения. </vt:lpstr>
      <vt:lpstr>Программа «Занимательный английский»</vt:lpstr>
      <vt:lpstr>Основы построения программы  «Занимательный английский»</vt:lpstr>
      <vt:lpstr>Программа «Занимательный английский»</vt:lpstr>
      <vt:lpstr>Электронные игры по темам  «Наши праздники» и «Цвета и фигуры»</vt:lpstr>
      <vt:lpstr>Занятия</vt:lpstr>
      <vt:lpstr>Этапы реализации программы</vt:lpstr>
      <vt:lpstr>Календарно-тематическое планирование</vt:lpstr>
      <vt:lpstr>Диагностика освоения детьми 6-7 лет программного материала</vt:lpstr>
      <vt:lpstr>Результаты диагностики</vt:lpstr>
      <vt:lpstr>Эмоциональная заинтересованность</vt:lpstr>
      <vt:lpstr> Уровень удовлетворенность родителей по вопросам реализации программы «Занимательный английский»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Admin</dc:creator>
  <cp:lastModifiedBy>Administrator</cp:lastModifiedBy>
  <cp:revision>139</cp:revision>
  <dcterms:created xsi:type="dcterms:W3CDTF">2013-11-23T16:03:12Z</dcterms:created>
  <dcterms:modified xsi:type="dcterms:W3CDTF">2015-09-28T17:42:00Z</dcterms:modified>
</cp:coreProperties>
</file>