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75" r:id="rId5"/>
    <p:sldId id="319" r:id="rId6"/>
    <p:sldId id="258" r:id="rId7"/>
    <p:sldId id="276" r:id="rId8"/>
    <p:sldId id="259" r:id="rId9"/>
    <p:sldId id="260" r:id="rId10"/>
    <p:sldId id="278" r:id="rId11"/>
    <p:sldId id="281" r:id="rId12"/>
    <p:sldId id="280" r:id="rId13"/>
    <p:sldId id="283" r:id="rId14"/>
    <p:sldId id="284" r:id="rId15"/>
    <p:sldId id="286" r:id="rId16"/>
    <p:sldId id="287" r:id="rId17"/>
    <p:sldId id="288" r:id="rId18"/>
    <p:sldId id="296" r:id="rId19"/>
    <p:sldId id="289" r:id="rId20"/>
    <p:sldId id="291" r:id="rId21"/>
    <p:sldId id="292" r:id="rId22"/>
    <p:sldId id="294" r:id="rId23"/>
    <p:sldId id="304" r:id="rId24"/>
    <p:sldId id="308" r:id="rId25"/>
    <p:sldId id="295" r:id="rId26"/>
    <p:sldId id="298" r:id="rId27"/>
    <p:sldId id="315" r:id="rId28"/>
    <p:sldId id="316" r:id="rId29"/>
    <p:sldId id="318" r:id="rId30"/>
    <p:sldId id="317" r:id="rId31"/>
    <p:sldId id="299" r:id="rId32"/>
    <p:sldId id="300" r:id="rId33"/>
    <p:sldId id="309" r:id="rId34"/>
    <p:sldId id="301" r:id="rId35"/>
    <p:sldId id="305" r:id="rId36"/>
    <p:sldId id="307" r:id="rId37"/>
    <p:sldId id="306" r:id="rId38"/>
    <p:sldId id="312" r:id="rId39"/>
    <p:sldId id="310" r:id="rId40"/>
    <p:sldId id="311" r:id="rId41"/>
    <p:sldId id="313" r:id="rId42"/>
    <p:sldId id="274" r:id="rId43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socobraz.ru/images/4/44/%D0%9A%D0%B0%D1%80%D1%82%D0%B0%D0%A0%D0%BE%D0%B4%D0%B8%D0%BD%D0%B0.gif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esktop\фото к Малой родине\Новая папка 333\DSCN13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900" i="1" dirty="0" smtClean="0">
                <a:solidFill>
                  <a:srgbClr val="FF0000"/>
                </a:solidFill>
                <a:latin typeface="Times New Roman" pitchFamily="18" charset="0"/>
              </a:rPr>
              <a:t>Моя малая</a:t>
            </a:r>
            <a:br>
              <a:rPr lang="ru-RU" sz="49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900" i="1" dirty="0" smtClean="0">
                <a:solidFill>
                  <a:srgbClr val="FF0000"/>
                </a:solidFill>
                <a:latin typeface="Times New Roman" pitchFamily="18" charset="0"/>
              </a:rPr>
              <a:t>    Родина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700" i="1" dirty="0" smtClean="0">
                <a:solidFill>
                  <a:schemeClr val="bg1"/>
                </a:solidFill>
                <a:latin typeface="Times New Roman" pitchFamily="18" charset="0"/>
              </a:rPr>
              <a:t>Проект </a:t>
            </a:r>
            <a:br>
              <a:rPr lang="ru-RU" sz="2700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700" i="1" dirty="0" smtClean="0">
                <a:solidFill>
                  <a:schemeClr val="bg1"/>
                </a:solidFill>
                <a:latin typeface="Times New Roman" pitchFamily="18" charset="0"/>
              </a:rPr>
              <a:t>к  уроку «Окружающий мир» </a:t>
            </a:r>
            <a:br>
              <a:rPr lang="ru-RU" sz="2700" i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700" i="1" dirty="0" smtClean="0">
                <a:solidFill>
                  <a:schemeClr val="bg1"/>
                </a:solidFill>
                <a:latin typeface="Times New Roman" pitchFamily="18" charset="0"/>
              </a:rPr>
              <a:t>по теме: «Моя малая родина»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42876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</a:rPr>
              <a:t>Содержание: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28662" y="1357298"/>
            <a:ext cx="7143800" cy="4500594"/>
          </a:xfrm>
        </p:spPr>
        <p:txBody>
          <a:bodyPr/>
          <a:lstStyle/>
          <a:p>
            <a:pPr marL="514350" indent="-514350" algn="l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</a:rPr>
              <a:t> 1. станция </a:t>
            </a:r>
            <a:r>
              <a:rPr lang="ru-RU" sz="3200" b="1" i="1" dirty="0" err="1" smtClean="0">
                <a:solidFill>
                  <a:srgbClr val="0070C0"/>
                </a:solidFill>
                <a:latin typeface="Times New Roman" pitchFamily="18" charset="0"/>
              </a:rPr>
              <a:t>Вековка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  <a:p>
            <a:pPr marL="514350" indent="-514350" algn="just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</a:rPr>
              <a:t>а) село;</a:t>
            </a:r>
          </a:p>
          <a:p>
            <a:pPr marL="514350" indent="-514350" algn="just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</a:rPr>
              <a:t>б) детский сад;</a:t>
            </a:r>
          </a:p>
          <a:p>
            <a:pPr marL="514350" indent="-514350" algn="just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</a:rPr>
              <a:t>в) школа;</a:t>
            </a:r>
          </a:p>
          <a:p>
            <a:pPr marL="514350" indent="-514350" algn="just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</a:rPr>
              <a:t>г) окрестности</a:t>
            </a:r>
          </a:p>
          <a:p>
            <a:pPr marL="514350" indent="-514350"/>
            <a:endParaRPr lang="ru-RU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980728"/>
            <a:ext cx="8229600" cy="101951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 чего начинается Родина?..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14744" y="1928802"/>
            <a:ext cx="5143536" cy="4714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 чего начинается Родина?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 картинки в твоем букваре,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 хороших и верных товарищей,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Живущих в соседнем дворе.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А может, она начинается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 той песни, что пела нам мать,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 того, что в любых испытаниях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У нас никому не отнять…</a:t>
            </a:r>
          </a:p>
          <a:p>
            <a:endParaRPr lang="ru-RU" dirty="0"/>
          </a:p>
        </p:txBody>
      </p:sp>
      <p:pic>
        <p:nvPicPr>
          <p:cNvPr id="7" name="Рисунок 6" descr="Изображение:КартаРодина.gif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786058"/>
            <a:ext cx="3786214" cy="19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Найди на карте?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0160"/>
            <a:ext cx="9144000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188640"/>
            <a:ext cx="999576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58072" cy="107157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FFFF00"/>
                </a:solidFill>
              </a:rPr>
              <a:t>    </a:t>
            </a:r>
            <a:r>
              <a:rPr lang="de-DE" sz="2200" i="1" dirty="0" smtClean="0">
                <a:solidFill>
                  <a:srgbClr val="FFFF00"/>
                </a:solidFill>
              </a:rPr>
              <a:t>В моем сердце уголок найдётся</a:t>
            </a:r>
            <a:br>
              <a:rPr lang="de-DE" sz="2200" i="1" dirty="0" smtClean="0">
                <a:solidFill>
                  <a:srgbClr val="FFFF00"/>
                </a:solidFill>
              </a:rPr>
            </a:br>
            <a:r>
              <a:rPr lang="de-DE" sz="2200" i="1" dirty="0" smtClean="0">
                <a:solidFill>
                  <a:srgbClr val="FFFF00"/>
                </a:solidFill>
              </a:rPr>
              <a:t>    </a:t>
            </a:r>
            <a:r>
              <a:rPr lang="ru-RU" sz="2200" i="1" dirty="0" smtClean="0">
                <a:solidFill>
                  <a:srgbClr val="FFFF00"/>
                </a:solidFill>
              </a:rPr>
              <a:t>Для тебя, любимый край родной,</a:t>
            </a: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de-DE" sz="2200" i="1" dirty="0" smtClean="0">
                <a:solidFill>
                  <a:srgbClr val="FFFF00"/>
                </a:solidFill>
              </a:rPr>
              <a:t>           </a:t>
            </a:r>
            <a:r>
              <a:rPr lang="ru-RU" sz="2200" i="1" dirty="0" smtClean="0">
                <a:solidFill>
                  <a:srgbClr val="FFFF00"/>
                </a:solidFill>
              </a:rPr>
              <a:t>        </a:t>
            </a:r>
            <a:r>
              <a:rPr lang="de-DE" sz="2200" i="1" dirty="0" err="1" smtClean="0">
                <a:solidFill>
                  <a:srgbClr val="FFFF00"/>
                </a:solidFill>
              </a:rPr>
              <a:t>Ведь</a:t>
            </a:r>
            <a:r>
              <a:rPr lang="de-DE" sz="2200" i="1" dirty="0" smtClean="0">
                <a:solidFill>
                  <a:srgbClr val="FFFF00"/>
                </a:solidFill>
              </a:rPr>
              <a:t> не зря ты малой родиной зовёшься,</a:t>
            </a:r>
            <a:br>
              <a:rPr lang="de-DE" sz="2200" i="1" dirty="0" smtClean="0">
                <a:solidFill>
                  <a:srgbClr val="FFFF00"/>
                </a:solidFill>
              </a:rPr>
            </a:br>
            <a:r>
              <a:rPr lang="de-DE" sz="2200" i="1" dirty="0" smtClean="0">
                <a:solidFill>
                  <a:srgbClr val="FFFF00"/>
                </a:solidFill>
              </a:rPr>
              <a:t>     </a:t>
            </a:r>
            <a:r>
              <a:rPr lang="de-DE" sz="2200" i="1" dirty="0" err="1" smtClean="0">
                <a:solidFill>
                  <a:srgbClr val="FFFF00"/>
                </a:solidFill>
              </a:rPr>
              <a:t>Ты</a:t>
            </a:r>
            <a:r>
              <a:rPr lang="de-DE" sz="2200" i="1" dirty="0" smtClean="0">
                <a:solidFill>
                  <a:srgbClr val="FFFF00"/>
                </a:solidFill>
              </a:rPr>
              <a:t> в душе всегда, всегда со мной!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Оля\Desktop\фото к Малой родине\Новая папка 333\DSCN1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214554"/>
            <a:ext cx="67866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Вековка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Вековка</a:t>
            </a:r>
            <a:r>
              <a:rPr lang="ru-RU" sz="2400" dirty="0" smtClean="0">
                <a:solidFill>
                  <a:schemeClr val="bg1"/>
                </a:solidFill>
              </a:rPr>
              <a:t> – железнодорожная станция в Гусь-Хрустальном районе Владимирской области. Расположена в 16 км к юго-востоку от г. Гусь-Хрустальный. Население пристанционного поселка составляет 0,9 тыс. чел. (2010).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История </a:t>
            </a:r>
            <a:r>
              <a:rPr lang="ru-RU" sz="3200" dirty="0" err="1" smtClean="0">
                <a:solidFill>
                  <a:srgbClr val="FF0000"/>
                </a:solidFill>
              </a:rPr>
              <a:t>Вековки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Поселение </a:t>
            </a:r>
            <a:r>
              <a:rPr lang="ru-RU" sz="2400" dirty="0" err="1" smtClean="0">
                <a:solidFill>
                  <a:schemeClr val="bg1"/>
                </a:solidFill>
              </a:rPr>
              <a:t>Вековка</a:t>
            </a:r>
            <a:r>
              <a:rPr lang="ru-RU" sz="2400" dirty="0" smtClean="0">
                <a:solidFill>
                  <a:schemeClr val="bg1"/>
                </a:solidFill>
              </a:rPr>
              <a:t> известно с 1803, когда владельцами «стекольной империи», дворянами-промышленниками </a:t>
            </a:r>
            <a:r>
              <a:rPr lang="ru-RU" sz="2400" dirty="0" err="1" smtClean="0">
                <a:solidFill>
                  <a:schemeClr val="bg1"/>
                </a:solidFill>
              </a:rPr>
              <a:t>Мальцовыми</a:t>
            </a:r>
            <a:r>
              <a:rPr lang="ru-RU" sz="2400" dirty="0" smtClean="0">
                <a:solidFill>
                  <a:schemeClr val="bg1"/>
                </a:solidFill>
              </a:rPr>
              <a:t>, здесь был основан стекольный завод (действовал до середины 19 в.). Свое название деревня получила от протекающей в 3 км к северо-западу р. </a:t>
            </a:r>
            <a:r>
              <a:rPr lang="ru-RU" sz="2400" dirty="0" err="1" smtClean="0">
                <a:solidFill>
                  <a:schemeClr val="bg1"/>
                </a:solidFill>
              </a:rPr>
              <a:t>Вековка</a:t>
            </a:r>
            <a:r>
              <a:rPr lang="ru-RU" sz="2400" dirty="0" smtClean="0">
                <a:solidFill>
                  <a:schemeClr val="bg1"/>
                </a:solidFill>
              </a:rPr>
              <a:t> (левый приток р. Гусь). Название реки произошло от глагола «вековать» (проводить всю жизнь, проживать свой век; обычно в одних и тех же условиях, в одном положении и т.п.). В 1912 рядом с дер. </a:t>
            </a:r>
            <a:r>
              <a:rPr lang="ru-RU" sz="2400" dirty="0" err="1" smtClean="0">
                <a:solidFill>
                  <a:schemeClr val="bg1"/>
                </a:solidFill>
              </a:rPr>
              <a:t>Вековка</a:t>
            </a:r>
            <a:r>
              <a:rPr lang="ru-RU" sz="2400" dirty="0" smtClean="0">
                <a:solidFill>
                  <a:schemeClr val="bg1"/>
                </a:solidFill>
              </a:rPr>
              <a:t> в связи с открытием движения по железнодорожной магистрали Люберцы – Муром – Арзамас был создан одноименный разъезд, ставший в 1986 станцией.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0" y="0"/>
            <a:ext cx="9505056" cy="939527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Старый Вокзал</a:t>
            </a:r>
            <a:endParaRPr lang="ru-RU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20441"/>
            <a:ext cx="7236296" cy="543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3174" y="285729"/>
            <a:ext cx="3857652" cy="1500198"/>
          </a:xfrm>
        </p:spPr>
        <p:txBody>
          <a:bodyPr/>
          <a:lstStyle/>
          <a:p>
            <a:pPr algn="dist"/>
            <a:r>
              <a:rPr lang="ru-RU" b="1" dirty="0" smtClean="0">
                <a:solidFill>
                  <a:srgbClr val="FF0000"/>
                </a:solidFill>
              </a:rPr>
              <a:t>В любую погоду!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264</TotalTime>
  <Words>98</Words>
  <Application>Microsoft Office PowerPoint</Application>
  <PresentationFormat>Экран (4:3)</PresentationFormat>
  <Paragraphs>24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Апекс</vt:lpstr>
      <vt:lpstr>Моя малая     Родина Проект  к  уроку «Окружающий мир»  по теме: «Моя малая родина» </vt:lpstr>
      <vt:lpstr>Содержание: </vt:lpstr>
      <vt:lpstr>С чего начинается Родина?.. </vt:lpstr>
      <vt:lpstr>Найди на карте?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    В моем сердце уголок найдётся     Для тебя, любимый край родной,                    Ведь не зря ты малой родиной зовёшься,      Ты в душе всегда, всегда со мной!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Анюта</cp:lastModifiedBy>
  <cp:revision>42</cp:revision>
  <dcterms:modified xsi:type="dcterms:W3CDTF">2015-09-24T15:48:13Z</dcterms:modified>
</cp:coreProperties>
</file>