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1" r:id="rId4"/>
    <p:sldId id="273" r:id="rId5"/>
    <p:sldId id="274" r:id="rId6"/>
    <p:sldId id="275" r:id="rId7"/>
    <p:sldId id="270" r:id="rId8"/>
    <p:sldId id="276" r:id="rId9"/>
    <p:sldId id="277" r:id="rId10"/>
    <p:sldId id="278" r:id="rId11"/>
    <p:sldId id="272" r:id="rId12"/>
    <p:sldId id="279" r:id="rId13"/>
    <p:sldId id="280" r:id="rId14"/>
    <p:sldId id="281" r:id="rId15"/>
    <p:sldId id="285" r:id="rId16"/>
    <p:sldId id="286" r:id="rId17"/>
    <p:sldId id="287" r:id="rId18"/>
    <p:sldId id="288" r:id="rId19"/>
    <p:sldId id="289" r:id="rId20"/>
    <p:sldId id="291" r:id="rId21"/>
    <p:sldId id="290" r:id="rId22"/>
    <p:sldId id="292" r:id="rId23"/>
    <p:sldId id="293" r:id="rId24"/>
    <p:sldId id="283" r:id="rId25"/>
    <p:sldId id="294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E0C312"/>
    <a:srgbClr val="00CCFF"/>
    <a:srgbClr val="000000"/>
    <a:srgbClr val="FFFF00"/>
    <a:srgbClr val="9CA806"/>
    <a:srgbClr val="6600CC"/>
    <a:srgbClr val="FF9900"/>
    <a:srgbClr val="FF0000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72F9-3C89-473A-855B-C328EFBD5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86F0-74C9-48DE-9815-DDCB73D4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09CF9-57EF-40DD-A3D1-104003900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1D2A-6E52-4854-AEBE-234426E6D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C16BD-DDF6-4B87-A720-CBB0DAA56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1F36-3522-41AA-98D6-42BE57925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A219-5384-4A3D-9FB7-4CDC01881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68BD4-501F-4612-986F-D79347AD9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CE2F-9F46-4B0D-846E-E0E16B090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871F-9041-4016-9DF5-655BF03F3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lum bright="-18000" contrast="-2000"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41CB0EE-1B49-41AE-822F-2E51648A6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85720" y="1071546"/>
            <a:ext cx="8640763" cy="22320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>
            <a:sp3d extrusionH="57150">
              <a:bevelT w="57150" h="38100" prst="artDeco"/>
            </a:sp3d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ИНДИВИДУАЛЬНЫЕ БЕСЕДЫ С РОДИТЕЛЯМИ.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СТЕНДЫ, КОНСУЛЬТАЦИИ ДЛЯ РОДИТЕЛЕЙ.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КОНСУЛЬТАЦИИ ДЛЯ ВОСПИТАТЕЛЕЙ.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СОТРУДНИЧЕСТВО С РДК, ФИЛАРМОНИЕЙ, ТЕАТРОМ ДРАМЫ.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5720" y="4214818"/>
            <a:ext cx="8642350" cy="23764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>
            <a:sp3d extrusionH="57150">
              <a:bevelT w="57150" h="38100" prst="artDeco"/>
            </a:sp3d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ИСПОЛЬЗОВАНИЕ В РАБОТЕ ПРОГРАММ Н.Ф. СОРОКИНОЙ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,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Л.Г.  МИЛАНОВИЧ </a:t>
            </a:r>
            <a:endParaRPr lang="ru-RU" sz="2000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pPr marL="342900" indent="-342900" algn="l"/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«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ТЕАТР-ТВОРЧЕСТВО-ДЕТИ»;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А.Е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. НТИПИНОЙ «ТЕАТРАЛИЗОВАННАЯ ДЕЯТЕЛЬНОСТЬ </a:t>
            </a:r>
          </a:p>
          <a:p>
            <a:pPr marL="342900" indent="-342900" algn="l"/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В 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ДЕТСКОМ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САДУ»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ПОИСК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МУЗЫКАЛЬНЫХ ПРОИЗВЕДЕНИЙ ДЛЯ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АРАНЖИРОВКИ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ТЕАТРАЛЬНЫХ </a:t>
            </a:r>
            <a:endParaRPr lang="ru-RU" sz="2000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pPr marL="342900" indent="-342900" algn="l"/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ПРЕДСТАВЛЕНИЙ.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ИЗУЧЕНИЕ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РУССКИХ НАРОДНЫХ ИГР.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071934" y="214290"/>
            <a:ext cx="862014" cy="78579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  <a:alpha val="57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071934" y="3357562"/>
            <a:ext cx="862014" cy="78579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  <a:alpha val="57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14282" y="357166"/>
            <a:ext cx="878687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ru-RU" sz="4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         </a:t>
            </a:r>
            <a:r>
              <a:rPr lang="ru-RU" sz="4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Дошкольное учреждение</a:t>
            </a:r>
          </a:p>
          <a:p>
            <a:pPr algn="r"/>
            <a:endParaRPr lang="ru-RU" sz="1400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Занятия </a:t>
            </a:r>
            <a:r>
              <a:rPr lang="ru-RU" sz="28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театральной деятельностью помогают развивать интересы и способности ребёнка, способствуют проявлению любознательности, усвоению новой информации и новых способов действия, развитию ассоциативного мышления, требуют от ребёнка волевых черт характера: целеустремлённости и решительности, трудолюбия, систематичности в работе. </a:t>
            </a:r>
          </a:p>
        </p:txBody>
      </p:sp>
      <p:pic>
        <p:nvPicPr>
          <p:cNvPr id="9221" name="Picture 5" descr="http://www.kinotalantino.ru/uploads/posts/2014-07/thumbs/1405549978_img_3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5072098" cy="338139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0034" y="500042"/>
            <a:ext cx="80645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 eaLnBrk="0" hangingPunct="0"/>
            <a:r>
              <a:rPr lang="ru-RU" sz="28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      </a:t>
            </a:r>
            <a:r>
              <a:rPr lang="ru-RU" sz="28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Театрализованная деятельность </a:t>
            </a:r>
            <a:r>
              <a:rPr lang="ru-RU" sz="28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– это мостик, который помогает детям попасть в их дальнейшую взрослую жизнь и сформировать положительный опыт восприятия окружающей действительности.</a:t>
            </a:r>
          </a:p>
        </p:txBody>
      </p:sp>
      <p:pic>
        <p:nvPicPr>
          <p:cNvPr id="4" name="Picture 2" descr="http://www.maam.ru/upload/blogs/b17392cff6af9cfe38ff1591dafcaa7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71744"/>
            <a:ext cx="5387987" cy="40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0" name="Rectangle 50"/>
          <p:cNvSpPr>
            <a:spLocks noChangeArrowheads="1"/>
          </p:cNvSpPr>
          <p:nvPr/>
        </p:nvSpPr>
        <p:spPr bwMode="auto">
          <a:xfrm>
            <a:off x="3887788" y="3403600"/>
            <a:ext cx="2052637" cy="8001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/>
            <a:r>
              <a:rPr lang="en-US" sz="4000" i="1" dirty="0" err="1">
                <a:solidFill>
                  <a:srgbClr val="E0C312"/>
                </a:solidFill>
                <a:effectLst/>
                <a:latin typeface="Gabriola" pitchFamily="82" charset="0"/>
                <a:cs typeface="Times New Roman" pitchFamily="18" charset="0"/>
              </a:rPr>
              <a:t>Ребенок</a:t>
            </a:r>
            <a:r>
              <a:rPr lang="en-US" sz="4000" i="1" dirty="0">
                <a:solidFill>
                  <a:srgbClr val="E0C312"/>
                </a:solidFill>
                <a:effectLst/>
                <a:latin typeface="Gabriola" pitchFamily="82" charset="0"/>
                <a:cs typeface="Times New Roman" pitchFamily="18" charset="0"/>
              </a:rPr>
              <a:t> </a:t>
            </a:r>
            <a:endParaRPr lang="en-US" sz="4000" i="1" dirty="0">
              <a:solidFill>
                <a:srgbClr val="E0C312"/>
              </a:solidFill>
              <a:effectLst/>
              <a:latin typeface="Gabriola" pitchFamily="82" charset="0"/>
            </a:endParaRPr>
          </a:p>
        </p:txBody>
      </p:sp>
      <p:sp>
        <p:nvSpPr>
          <p:cNvPr id="61489" name="Rectangle 49"/>
          <p:cNvSpPr>
            <a:spLocks noChangeArrowheads="1"/>
          </p:cNvSpPr>
          <p:nvPr/>
        </p:nvSpPr>
        <p:spPr bwMode="auto">
          <a:xfrm>
            <a:off x="4716463" y="1916113"/>
            <a:ext cx="2143125" cy="86995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Знакомство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с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основами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актерского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мастерства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8" name="Rectangle 48"/>
          <p:cNvSpPr>
            <a:spLocks noChangeArrowheads="1"/>
          </p:cNvSpPr>
          <p:nvPr/>
        </p:nvSpPr>
        <p:spPr bwMode="auto">
          <a:xfrm>
            <a:off x="2627312" y="1916112"/>
            <a:ext cx="1944688" cy="869946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i="1" dirty="0" err="1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Знакомство</a:t>
            </a:r>
            <a:r>
              <a:rPr lang="en-US" sz="1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основами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драматизации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7" name="Rectangle 47"/>
          <p:cNvSpPr>
            <a:spLocks noChangeArrowheads="1"/>
          </p:cNvSpPr>
          <p:nvPr/>
        </p:nvSpPr>
        <p:spPr bwMode="auto">
          <a:xfrm>
            <a:off x="2516188" y="4816475"/>
            <a:ext cx="1714500" cy="1133475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Знакомство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с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основами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кукольного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театра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6" name="Rectangle 46"/>
          <p:cNvSpPr>
            <a:spLocks noChangeArrowheads="1"/>
          </p:cNvSpPr>
          <p:nvPr/>
        </p:nvSpPr>
        <p:spPr bwMode="auto">
          <a:xfrm>
            <a:off x="5145088" y="4816475"/>
            <a:ext cx="1714500" cy="1112855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1400" i="1" dirty="0" err="1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Самостоятельная</a:t>
            </a:r>
            <a:r>
              <a:rPr lang="en-US" sz="1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</a:t>
            </a:r>
            <a:r>
              <a:rPr lang="ru-RU" sz="1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.</a:t>
            </a:r>
            <a:r>
              <a:rPr lang="en-US" sz="1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деятельность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5" name="Rectangle 45"/>
          <p:cNvSpPr>
            <a:spLocks noChangeArrowheads="1"/>
          </p:cNvSpPr>
          <p:nvPr/>
        </p:nvSpPr>
        <p:spPr bwMode="auto">
          <a:xfrm>
            <a:off x="3857620" y="6021388"/>
            <a:ext cx="1785950" cy="647700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Праздники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развлечения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4" name="AutoShape 44"/>
          <p:cNvSpPr>
            <a:spLocks noChangeArrowheads="1"/>
          </p:cNvSpPr>
          <p:nvPr/>
        </p:nvSpPr>
        <p:spPr bwMode="auto">
          <a:xfrm>
            <a:off x="7286644" y="1071546"/>
            <a:ext cx="1714500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/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Игровые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движения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>
            <a:off x="7286644" y="1714488"/>
            <a:ext cx="1714500" cy="5540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Выразительное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чтение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7286644" y="2428868"/>
            <a:ext cx="1714512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/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Мимика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1" name="AutoShape 41"/>
          <p:cNvSpPr>
            <a:spLocks noChangeArrowheads="1"/>
          </p:cNvSpPr>
          <p:nvPr/>
        </p:nvSpPr>
        <p:spPr bwMode="auto">
          <a:xfrm>
            <a:off x="7286644" y="3071810"/>
            <a:ext cx="1714500" cy="5715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/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Выразительность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движений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7429500" y="5949950"/>
            <a:ext cx="1571656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Рассказывание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сказок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7429500" y="5013325"/>
            <a:ext cx="1571656" cy="7207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Игры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-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драматизации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80" name="AutoShape 40"/>
          <p:cNvSpPr>
            <a:spLocks noChangeArrowheads="1"/>
          </p:cNvSpPr>
          <p:nvPr/>
        </p:nvSpPr>
        <p:spPr bwMode="auto">
          <a:xfrm>
            <a:off x="7429500" y="4076700"/>
            <a:ext cx="1571656" cy="7207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/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Постановка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спектаклей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79" name="AutoShape 39"/>
          <p:cNvSpPr>
            <a:spLocks noChangeArrowheads="1"/>
          </p:cNvSpPr>
          <p:nvPr/>
        </p:nvSpPr>
        <p:spPr bwMode="auto">
          <a:xfrm>
            <a:off x="142844" y="2928934"/>
            <a:ext cx="1857387" cy="9556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Поиск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выразительных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средств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78" name="AutoShape 38"/>
          <p:cNvSpPr>
            <a:spLocks noChangeArrowheads="1"/>
          </p:cNvSpPr>
          <p:nvPr/>
        </p:nvSpPr>
        <p:spPr bwMode="auto">
          <a:xfrm>
            <a:off x="142844" y="1628775"/>
            <a:ext cx="1857388" cy="11525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Роль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костюмов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декораций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предметного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окружения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77" name="AutoShape 37"/>
          <p:cNvSpPr>
            <a:spLocks noChangeArrowheads="1"/>
          </p:cNvSpPr>
          <p:nvPr/>
        </p:nvSpPr>
        <p:spPr bwMode="auto">
          <a:xfrm>
            <a:off x="142844" y="1052513"/>
            <a:ext cx="1822481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/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Импровизация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42844" y="5857892"/>
            <a:ext cx="1857388" cy="8366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i="1" dirty="0" err="1">
                <a:solidFill>
                  <a:srgbClr val="E0C312"/>
                </a:solidFill>
                <a:latin typeface="Gabriola" pitchFamily="82" charset="0"/>
                <a:cs typeface="Times New Roman" pitchFamily="18" charset="0"/>
              </a:rPr>
              <a:t>Интонация</a:t>
            </a:r>
            <a:r>
              <a:rPr lang="en-US" sz="1400" i="1" dirty="0">
                <a:solidFill>
                  <a:srgbClr val="E0C312"/>
                </a:solidFill>
                <a:latin typeface="Gabriola" pitchFamily="82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характер</a:t>
            </a:r>
            <a:r>
              <a:rPr lang="en-US" sz="1400" i="1" dirty="0">
                <a:solidFill>
                  <a:srgbClr val="E0C312"/>
                </a:solidFill>
                <a:latin typeface="Gabriola" pitchFamily="82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E0C312"/>
                </a:solidFill>
                <a:latin typeface="Gabriola" pitchFamily="82" charset="0"/>
                <a:cs typeface="Times New Roman" pitchFamily="18" charset="0"/>
              </a:rPr>
              <a:t>куклы</a:t>
            </a:r>
            <a:endParaRPr lang="en-US" sz="1400" i="1" dirty="0">
              <a:solidFill>
                <a:srgbClr val="E0C312"/>
              </a:solidFill>
              <a:latin typeface="Gabriola" pitchFamily="82" charset="0"/>
            </a:endParaRP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42844" y="4857760"/>
            <a:ext cx="1857388" cy="863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Работа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над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моторикой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рук</a:t>
            </a:r>
            <a:r>
              <a:rPr lang="en-US" sz="1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и </a:t>
            </a:r>
            <a:r>
              <a:rPr lang="en-US" sz="14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пальцев</a:t>
            </a:r>
            <a:endParaRPr lang="en-US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76" name="AutoShape 36"/>
          <p:cNvSpPr>
            <a:spLocks noChangeArrowheads="1"/>
          </p:cNvSpPr>
          <p:nvPr/>
        </p:nvSpPr>
        <p:spPr bwMode="auto">
          <a:xfrm>
            <a:off x="142844" y="4071942"/>
            <a:ext cx="1857388" cy="6556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>
            <a:sp3d extrusionH="57150">
              <a:bevelT w="57150" h="38100" prst="artDeco"/>
            </a:sp3d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6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Игровые</a:t>
            </a:r>
            <a:r>
              <a:rPr lang="en-US" sz="16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движения</a:t>
            </a:r>
            <a:endParaRPr lang="en-US" sz="16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 flipV="1">
            <a:off x="5474974" y="2857495"/>
            <a:ext cx="97158" cy="452434"/>
          </a:xfrm>
          <a:prstGeom prst="line">
            <a:avLst/>
          </a:prstGeom>
          <a:noFill/>
          <a:ln w="47625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ru-RU"/>
          </a:p>
        </p:txBody>
      </p:sp>
      <p:sp>
        <p:nvSpPr>
          <p:cNvPr id="61491" name="Rectangle 51"/>
          <p:cNvSpPr>
            <a:spLocks noChangeArrowheads="1"/>
          </p:cNvSpPr>
          <p:nvPr/>
        </p:nvSpPr>
        <p:spPr bwMode="auto">
          <a:xfrm>
            <a:off x="428596" y="142852"/>
            <a:ext cx="835824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eaLnBrk="0" hangingPunct="0"/>
            <a:r>
              <a:rPr lang="ru-RU" sz="23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МОДЕЛЬ РАЗВИТИЯ ТВОРЧЕСКОЙ АКТИВНОСТИ ДОШКОЛЬНИКОВ</a:t>
            </a:r>
          </a:p>
          <a:p>
            <a:pPr eaLnBrk="0" hangingPunct="0"/>
            <a:r>
              <a:rPr lang="ru-RU" sz="23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(по программе Н.Ф. Сорокиной и Л.Г. </a:t>
            </a:r>
            <a:r>
              <a:rPr lang="ru-RU" sz="2300" b="1" i="1" dirty="0" err="1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Миланович</a:t>
            </a:r>
            <a:r>
              <a:rPr lang="ru-RU" sz="23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 «Театр – творчество – дети»)</a:t>
            </a:r>
            <a:endParaRPr lang="ru-RU" sz="23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  <a:p>
            <a:pPr eaLnBrk="0" hangingPunct="0"/>
            <a:endParaRPr lang="ru-RU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4376" name="Rectangle 67"/>
          <p:cNvSpPr>
            <a:spLocks noChangeArrowheads="1"/>
          </p:cNvSpPr>
          <p:nvPr/>
        </p:nvSpPr>
        <p:spPr bwMode="auto">
          <a:xfrm>
            <a:off x="1588" y="1058863"/>
            <a:ext cx="184150" cy="71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1100"/>
              <a:t/>
            </a:r>
            <a:br>
              <a:rPr lang="ru-RU" sz="1100"/>
            </a:br>
            <a:endParaRPr lang="ru-RU" sz="1200">
              <a:cs typeface="Times New Roman" pitchFamily="18" charset="0"/>
            </a:endParaRPr>
          </a:p>
          <a:p>
            <a:pPr algn="l" eaLnBrk="0" hangingPunct="0"/>
            <a:endParaRPr lang="ru-RU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 flipH="1" flipV="1">
            <a:off x="4214810" y="2857496"/>
            <a:ext cx="71438" cy="452434"/>
          </a:xfrm>
          <a:prstGeom prst="line">
            <a:avLst/>
          </a:prstGeom>
          <a:noFill/>
          <a:ln w="47625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ru-RU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5429256" y="4286256"/>
            <a:ext cx="428628" cy="476260"/>
          </a:xfrm>
          <a:prstGeom prst="line">
            <a:avLst/>
          </a:prstGeom>
          <a:noFill/>
          <a:ln w="47625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ru-RU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 flipH="1">
            <a:off x="4000496" y="4286256"/>
            <a:ext cx="428628" cy="428628"/>
          </a:xfrm>
          <a:prstGeom prst="line">
            <a:avLst/>
          </a:prstGeom>
          <a:noFill/>
          <a:ln w="47625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>
            <a:off x="4072728" y="5071280"/>
            <a:ext cx="1571636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none"/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2071670" y="5286388"/>
            <a:ext cx="357190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2000232" y="2285992"/>
            <a:ext cx="500066" cy="15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2071670" y="2857496"/>
            <a:ext cx="428628" cy="42862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2071670" y="6000768"/>
            <a:ext cx="357190" cy="28575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6200000" flipV="1">
            <a:off x="2071670" y="4357694"/>
            <a:ext cx="357190" cy="35719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6929454" y="2143116"/>
            <a:ext cx="285752" cy="14287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 flipH="1">
            <a:off x="6858016" y="2928934"/>
            <a:ext cx="428628" cy="28575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6893735" y="1464455"/>
            <a:ext cx="357190" cy="28575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6200000" flipV="1">
            <a:off x="2035951" y="1393017"/>
            <a:ext cx="500066" cy="42862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6929454" y="2571744"/>
            <a:ext cx="285752" cy="7143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6929454" y="4429132"/>
            <a:ext cx="428628" cy="35719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6929454" y="5357826"/>
            <a:ext cx="428628" cy="95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6929454" y="6000768"/>
            <a:ext cx="428628" cy="35719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00034" y="428604"/>
            <a:ext cx="8143932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 eaLnBrk="0" hangingPunct="0"/>
            <a:r>
              <a:rPr lang="ru-RU" sz="28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 </a:t>
            </a:r>
            <a:r>
              <a:rPr lang="ru-RU" sz="28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является одной из самых ярких красочных и доступных восприятию </a:t>
            </a:r>
            <a:r>
              <a:rPr lang="ru-RU" sz="28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ребенка </a:t>
            </a:r>
            <a:r>
              <a:rPr lang="ru-RU" sz="28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сфер искусства. Он развивает воображение и фантазию, способствует творческому развитию ребенка и формированию базиса его личностной культуры. </a:t>
            </a:r>
          </a:p>
        </p:txBody>
      </p:sp>
      <p:pic>
        <p:nvPicPr>
          <p:cNvPr id="4" name="Picture 4" descr="http://ped-kopilka.ru/upload/blogs/1437_981ac4eda1fc8b62944383a0c0e85259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43182"/>
            <a:ext cx="5897675" cy="393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39395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ru-RU" sz="4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Школа</a:t>
            </a:r>
          </a:p>
          <a:p>
            <a:pPr algn="r"/>
            <a:endParaRPr lang="ru-RU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  <a:p>
            <a:pPr algn="just"/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настоящее время огромное значение уделяется развитию личности школьников, раскрытию их индивидуальности, творческих способностей, таланта. Начальная школа – это фундамент развития личности, а театрализованная деятельность – ступенька в этом развитии. Занятия театрализованной деятельностью позволяют воспитать образованного, культурного человека, научить ребёнка не бояться трудностей, а преодолевать их, быть самостоятельным, свободным человеком, стремиться к самосовершенствованию. </a:t>
            </a:r>
          </a:p>
        </p:txBody>
      </p:sp>
      <p:pic>
        <p:nvPicPr>
          <p:cNvPr id="3" name="Picture 2" descr="http://www.teatr-benefis.ru/wp-content/uploads/2013/08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972" y="3643314"/>
            <a:ext cx="4822028" cy="32146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8674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ru-RU" sz="3200" b="1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Педагогические </a:t>
            </a:r>
            <a:r>
              <a:rPr lang="ru-RU" sz="32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цели:</a:t>
            </a:r>
            <a:endParaRPr lang="ru-RU" sz="32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Развитие выразительной речи и навыков театрально-исполнительской деятельности;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Создание атмосферы творчества;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Социально-эмоциональное развитие детей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</a:p>
          <a:p>
            <a:pPr algn="l"/>
            <a:endParaRPr lang="ru-RU" sz="2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l"/>
            <a:r>
              <a:rPr lang="ru-RU" sz="3200" b="1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Задачи</a:t>
            </a:r>
            <a:r>
              <a:rPr lang="ru-RU" sz="32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Создать условия для реализации творческих способностей учащихся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Способствовать формированию речевой деятельности учащихся, умений и навыков правильной речи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endParaRPr lang="ru-RU" sz="2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28596" y="285728"/>
            <a:ext cx="8286776" cy="45243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В школе возможно 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азработать программу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 для развития актерского мастерства детей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 , которая была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 бы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рассчитана на старшее звено начальной школы – 3, 4 классы, так как в этом возрасте дети уже могут самостоятельно создавать произведения собственного сочинения: сказки, рассказы, пьесы, стихи, – а также раскрыть придуманный образ на сцене, конечно, при поддержке родителей и педагогов.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Работа  в подобного рода театральной студии могла бы быть рассчитана на учебный год. Занятия проводятся один раз в неделю,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 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родолжительностью в 1 час.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Программу стоит  разработать из двух учебных разделов, направленных на:</a:t>
            </a:r>
          </a:p>
          <a:p>
            <a:pPr lvl="1" algn="just" eaLnBrk="0" hangingPunct="0">
              <a:buFont typeface="Wingdings" pitchFamily="2" charset="2"/>
              <a:buChar char="Ø"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развитие коммуникативных способностей</a:t>
            </a:r>
          </a:p>
          <a:p>
            <a:pPr lvl="1" algn="just" eaLnBrk="0" hangingPunct="0">
              <a:buFont typeface="Wingdings" pitchFamily="2" charset="2"/>
              <a:buChar char="Ø"/>
            </a:pP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азвитие познавательных способностей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00034" y="357166"/>
            <a:ext cx="8215370" cy="19389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/>
              </a:rPr>
              <a:t>Развитые коммуникативные умения предполагают способность человека в разных ситуациях общения эффективно осуществлять речевую деятельность, то есть говорить и слушать других. Это помогает установлению контакта между людьми, поддержанию общения, доброжелательности, облегчает взаимопонимание.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00034" y="2143116"/>
            <a:ext cx="3071834" cy="41549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S Mincho" pitchFamily="49" charset="-128"/>
                <a:cs typeface="HelveticaNeue" charset="0"/>
              </a:rPr>
              <a:t>В основе обучения лежит принцип освоения и познания окружающей действительности через сценический образ. Речевое поведение в каждом случае определено ролевой позицией. Во время занятий дети учатся правильно говорить, развивают свои голосовые данные.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3492" name="Picture 4" descr="http://festobzor.ru/uploads/files/teatr_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5260783" cy="39496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86808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ru-RU" sz="4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Доп. Образование</a:t>
            </a:r>
          </a:p>
          <a:p>
            <a:pPr algn="just"/>
            <a:endParaRPr lang="ru-RU" sz="1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just"/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Актерское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мастерство в современном мире перестало быть профессиональным инструментом актеров. Ведь в основе искусства игры лежит техника освобождения от зажимов, которая позволяет перевоплощаться в своего героя, оставаясь при этом самим собой. Уроки актерского мастерства для детей, как это ни парадоксально звучит учат ребенка «не играть», быть самим собой.</a:t>
            </a:r>
          </a:p>
        </p:txBody>
      </p:sp>
      <p:pic>
        <p:nvPicPr>
          <p:cNvPr id="4" name="Picture 2" descr="http://nadasuge.ru/system/assets/photos/000/041/727/original/theater-center-1.jpg?1428389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777624"/>
            <a:ext cx="4910449" cy="382776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1472" y="1285860"/>
            <a:ext cx="785818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>
              <a:tabLst>
                <a:tab pos="5486400" algn="l"/>
              </a:tabLst>
            </a:pPr>
            <a:r>
              <a:rPr lang="ru-RU" sz="32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“Театр – искусство прекрасное. Оно облагораживает, воспитывает человека. Тот, кто любит театр по настоящему, всегда уносит из него запас мудрости и доброты”.</a:t>
            </a:r>
            <a:endParaRPr lang="ru-RU" sz="32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  <a:p>
            <a:pPr algn="r">
              <a:tabLst>
                <a:tab pos="5486400" algn="l"/>
              </a:tabLst>
            </a:pPr>
            <a:r>
              <a:rPr lang="ru-RU" sz="32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К.С. Станиславский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14393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 сегодняшний день существует множество видов доп. образования направленных на развитие актерского мастерства у детей (школы актерского мастерства, детские центры, тренинги и т.д.). Выбор огромен, и что выбрать из этого списка решают сами родители. </a:t>
            </a:r>
          </a:p>
          <a:p>
            <a:pPr algn="just"/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Спектакли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в которых играют 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дети на начальном этапе являются набором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психологических моделей. 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Оказываясь подобных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 игровых ситуациях, ребенок, под чутким руководством педагога, формирует у себя определенную модель поведения, которую можно с успехом применять и в повседневной жизни.</a:t>
            </a:r>
          </a:p>
        </p:txBody>
      </p:sp>
      <p:pic>
        <p:nvPicPr>
          <p:cNvPr id="71682" name="Picture 2" descr="http://kidsmusicalplanet.ru/images/stories/catalog/pict/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429000"/>
            <a:ext cx="4714908" cy="317077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7249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Что такое уроки актерского мастерства для детей?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Это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возможность с самого раннего возраста погрузиться в яркий, загадочный и неповторимый мир сцены.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Это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наилучший способ выявления и развития творческих способностей Вашего ребенка.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Это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способ овладеть азами актерского мастерства еще будучи школьником для успешного поступления в училище или вуз.</a:t>
            </a:r>
          </a:p>
        </p:txBody>
      </p:sp>
      <p:pic>
        <p:nvPicPr>
          <p:cNvPr id="67588" name="Picture 4" descr="http://videoforme.ru/wp-content/uploads/2013/04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48000"/>
            <a:ext cx="5715000" cy="3810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7249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Одной из главных задач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 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курсов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актерского мастерства – не сделать новичка профессиональным актером (актеров в институте учат годами), а научить быть свободным, раскованным, искренним в разных обстоятельствах. В процессе занятий по актерскому мастерству 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педагоги работают над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мышечной свободой. Упражнения во время занятий в актерской школе похожи на игру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но игру, направленную на результат.</a:t>
            </a:r>
            <a:endParaRPr lang="ru-RU" sz="24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70658" name="Picture 2" descr="http://teatr.irbis-dance.ru/var/custom/5ww4v5xi2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858180" cy="424163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7929618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Обучение детей 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может включать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 себя: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Уроки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актерского мастерства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Уроки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сценической речи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Уроки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сценического движения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Хореографию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 пластику тела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Уроки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вокала и работу над голосом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Постановку 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сценок, театральных зарисовок, этюдов и мини-пьес</a:t>
            </a:r>
          </a:p>
          <a:p>
            <a:pPr algn="just"/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 </a:t>
            </a:r>
          </a:p>
          <a:p>
            <a:pPr algn="just"/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Регулярные занятия 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 направленные на развитие актерского мастерства,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 способствуют формированию и развитию коммуникативных навыков и творческих способностей. </a:t>
            </a:r>
            <a:r>
              <a:rPr lang="ru-RU" sz="24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Занятия</a:t>
            </a:r>
            <a:r>
              <a:rPr lang="ru-RU" sz="24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 помогут правильно сделать первые шаги тем, кто уже ребенком мечтает стать настоящим артистом, хочет научиться создавать образы и овладеть искусством перевоплощения.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42910" y="1714488"/>
            <a:ext cx="77755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2800" i="1" smtClean="0">
                <a:solidFill>
                  <a:srgbClr val="E0C312"/>
                </a:solidFill>
                <a:latin typeface="Gabriola" pitchFamily="82" charset="0"/>
                <a:cs typeface="Times New Roman" pitchFamily="18" charset="0"/>
              </a:rPr>
              <a:t>Актерское мастерство </a:t>
            </a:r>
            <a:r>
              <a:rPr lang="ru-RU" sz="2800" i="1" smtClean="0">
                <a:solidFill>
                  <a:srgbClr val="E0C312"/>
                </a:solidFill>
                <a:latin typeface="Gabriola" pitchFamily="82" charset="0"/>
                <a:cs typeface="Times New Roman" pitchFamily="18" charset="0"/>
              </a:rPr>
              <a:t>приобщает </a:t>
            </a:r>
            <a:r>
              <a:rPr lang="ru-RU" sz="2800" i="1" dirty="0">
                <a:solidFill>
                  <a:srgbClr val="E0C312"/>
                </a:solidFill>
                <a:latin typeface="Gabriola" pitchFamily="82" charset="0"/>
                <a:cs typeface="Times New Roman" pitchFamily="18" charset="0"/>
              </a:rPr>
              <a:t>детей к литературному, драматическому и театральному искусству, у детей формируется представление о работе артистов, режиссёра, театрального художника, дети начинают понимать, что над любым спектаклем трудится весь коллектив, и он приносит радость и творцам и зрителям.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928802"/>
            <a:ext cx="91440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0" cap="none" spc="0" normalizeH="0" baseline="0" noProof="0" smtClean="0">
                <a:ln>
                  <a:noFill/>
                </a:ln>
                <a:solidFill>
                  <a:srgbClr val="E0C312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Спасибо за внимание</a:t>
            </a:r>
            <a:endParaRPr kumimoji="0" lang="ru-RU" sz="6600" b="0" i="1" u="none" strike="noStrike" kern="0" cap="none" spc="0" normalizeH="0" baseline="0" noProof="0" dirty="0" smtClean="0">
              <a:ln>
                <a:noFill/>
              </a:ln>
              <a:solidFill>
                <a:srgbClr val="E0C312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7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Театральная деятельность</a:t>
            </a:r>
            <a:endParaRPr lang="ru-RU" sz="4700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900113" y="1916113"/>
            <a:ext cx="76327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ru-RU" sz="28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- это самый распространённый вид детского творчества, она понятна и близка ребёнку. Участвуя в ней, дети знакомятся через музыку, образы, звуки, краски с окружающим миром, а правильно поставленные вопросы заставляют детей думать, анализировать, делать выводы и обобщения. Творчество помогает совершенствовать самого себя в духовной сфере, свою речь, развивать свои чувства, эмоции.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7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188" y="1557338"/>
            <a:ext cx="7924800" cy="40687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>
              <a:buFontTx/>
              <a:buNone/>
            </a:pPr>
            <a:r>
              <a:rPr lang="ru-RU" sz="2800" dirty="0" smtClean="0"/>
              <a:t>         </a:t>
            </a:r>
            <a:r>
              <a:rPr lang="ru-RU" sz="28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Сегодня широко решается проблема образования и воспитания детей, усложняются задачи, стоящие перед педагогами. Очень важной остаётся задача приобщения детей к театральной деятельности с самого раннего детства, ко всем видам детского театра, что, безусловно, поможет повысить культуру ребёнка, сформировать духовно развитую личность, поможет активизировать творческий потенциал.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7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Цель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7924800" cy="40687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>
              <a:buNone/>
            </a:pPr>
            <a:r>
              <a:rPr lang="ru-RU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Формирование у детей речевых навыков, умения изображать, подражать и выражать своё отношение к персонажу с помощью мимики, интонации, голоса. Учить детей чувствовать себя уверенно на сцене и при большой зрительской аудитории.</a:t>
            </a:r>
            <a:endParaRPr lang="ru-RU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u="sng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u="sng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7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Задачи</a:t>
            </a:r>
            <a:br>
              <a:rPr lang="ru-RU" sz="47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</a:br>
            <a:endParaRPr lang="ru-RU" sz="4700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924800" cy="40687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Развивать у детей актёрские способности</a:t>
            </a: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Развивать память, речевой слух, внимание</a:t>
            </a: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Умение передавать при помощи интонации настроение персонажей</a:t>
            </a: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Обогащать словарный запас и лексику через чтение русских – народных сказок и сказок других народов</a:t>
            </a: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Формировать произносительные и подражательные навыки</a:t>
            </a: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Развивать психические, эмоциональные, творческие качества, их фантазии, способность к социальному взаимодействию, умению играть, работать вместе, находить и устанавливать контакт с партнёром, реагировать на его желание</a:t>
            </a: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Раскрепощение ребенка</a:t>
            </a:r>
          </a:p>
          <a:p>
            <a:pPr>
              <a:buFont typeface="Wingdings" pitchFamily="2" charset="2"/>
              <a:buChar char="Ø"/>
            </a:pPr>
            <a:r>
              <a:rPr lang="ru-RU" sz="25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Совершенствование артистических навыков детей</a:t>
            </a:r>
          </a:p>
          <a:p>
            <a:pPr>
              <a:buFont typeface="Wingdings" pitchFamily="2" charset="2"/>
              <a:buChar char="Ø"/>
            </a:pPr>
            <a:endParaRPr lang="ru-RU" sz="2500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84213" y="1484313"/>
            <a:ext cx="79200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just"/>
            <a:r>
              <a:rPr lang="ru-RU" sz="28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  Волевая регуляция раскрывается в развитии чувства пространства (мизансцены), движений (жест, мимика, пантомима), когда необходимо выразить состояние души персонажа. У ребёнка развивается интуиция, смекалка и изобретательность, умение комбинировать образы, способность к импровизации. Частые выступления на сцене перед зрителями способствуют реализации творческих сил и духовных потребностей ребёнка, раскрепощению и повышению самооценки.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2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cs typeface="Times New Roman" pitchFamily="18" charset="0"/>
              </a:rPr>
              <a:t>РАЗВИТИЕ АРТИСТИЧЕСКИХ СПОСОБНОСТЕЙ ДЕТЕЙ ЧЕРЕЗ ТЕАТРАЛЬНУЮ ДЕЯТЕЛЬНОСТЬ</a:t>
            </a:r>
            <a:r>
              <a:rPr lang="ru-RU" sz="32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.</a:t>
            </a:r>
          </a:p>
        </p:txBody>
      </p:sp>
      <p:sp>
        <p:nvSpPr>
          <p:cNvPr id="3" name="AutoShape 36"/>
          <p:cNvSpPr>
            <a:spLocks noChangeArrowheads="1"/>
          </p:cNvSpPr>
          <p:nvPr/>
        </p:nvSpPr>
        <p:spPr bwMode="auto">
          <a:xfrm>
            <a:off x="357158" y="2071678"/>
            <a:ext cx="8501122" cy="26654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47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>
            <a:sp3d extrusionH="57150">
              <a:bevelT w="57150" h="38100" prst="artDeco"/>
            </a:sp3d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ПОСЛЕДОВАТЕЛЬНОЕ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ЗНАКОМСТВО ДЕТЕЙ С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РАЗЛИЧНЫМИ 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ВИДАМИ ТЕАТРА.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ПОЭТАПНОЕ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ОСВОЕНИЕ ДЕТЬМИ РАЗЛИЧНЫХ ВИДОВ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ТВОРЧЕСТВА.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СОВЕРШЕНСТВОВАНИЕ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АРТИСТИЧЕСКИХ НАВЫКОВ ДЕТЕЙ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ПОСРЕДСТВОМ </a:t>
            </a:r>
          </a:p>
          <a:p>
            <a:pPr marL="342900" indent="-342900" algn="l"/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ПЕРЕЖИВАНИЯ И ВОПЛОЩЕНИЯ ОБРАЗА  В </a:t>
            </a: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СКАЗКАХ.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000496" y="5072074"/>
            <a:ext cx="1223963" cy="981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  <a:alpha val="57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71472" y="857232"/>
            <a:ext cx="7858180" cy="24479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>
            <a:sp3d extrusionH="57150">
              <a:bevelT w="57150" h="38100" prst="artDeco"/>
            </a:sp3d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ИНСЦЕНИРОВКА ПЕСЕН.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ТЕАТРАЛЬНЫЕ ЭТЮДЫ.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РАЗВЛЕЧЕНИЯ, УТРЕННИКИ.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СКАЗКИ, ТЕАТРАЛИЗОВАННЫЕ ПРЕДСТАВЛЕНИЯ.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ИГРЫ-ИНСЕНИРОВКИ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71472" y="4143380"/>
            <a:ext cx="7777162" cy="18716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57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>
            <a:sp3d extrusionH="57150">
              <a:bevelT w="57150" h="38100" prst="artDeco"/>
            </a:sp3d>
          </a:bodyPr>
          <a:lstStyle/>
          <a:p>
            <a:pPr marL="342900" indent="-342900" algn="l">
              <a:buFont typeface="Wingdings" pitchFamily="2" charset="2"/>
              <a:buChar char="Ø"/>
            </a:pPr>
            <a:endParaRPr lang="ru-RU" sz="2000" i="1" dirty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СОЗДАНИЕ </a:t>
            </a:r>
            <a:r>
              <a:rPr lang="ru-RU" sz="20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ТЕАТРАЛЬНОГО КОЛЛЕКТИВА.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ИЗГОТОВЛЕНИЕ </a:t>
            </a:r>
            <a:r>
              <a:rPr lang="ru-RU" sz="20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ШИРМЫ, ДЕКОРАЦИЙ, КОСТЮМОВ </a:t>
            </a:r>
            <a:r>
              <a:rPr lang="ru-RU" sz="2000" b="1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С ПРИВЛЕЧЕНИЕМ </a:t>
            </a:r>
            <a:endParaRPr lang="ru-RU" sz="2000" b="1" i="1" dirty="0" smtClean="0">
              <a:solidFill>
                <a:srgbClr val="E0C3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pPr marL="342900" indent="-342900" algn="l"/>
            <a:r>
              <a:rPr lang="ru-RU" sz="20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РОДИТЕЛЕЙ</a:t>
            </a:r>
            <a:r>
              <a:rPr lang="ru-RU" sz="20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ПРИОБРЕТЕНИЕ </a:t>
            </a:r>
            <a:r>
              <a:rPr lang="ru-RU" sz="2000" b="1" i="1" dirty="0">
                <a:solidFill>
                  <a:srgbClr val="E0C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КУКОЛ, КОСТЮМОВ ДЛЯ ТЕАТРА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/>
            <a:endParaRPr lang="ru-RU" dirty="0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857620" y="142852"/>
            <a:ext cx="857256" cy="6937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857620" y="3357562"/>
            <a:ext cx="857256" cy="6937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786182" y="6164263"/>
            <a:ext cx="857256" cy="6937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Шоу'">
  <a:themeElements>
    <a:clrScheme name="Office Theme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1073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оформления 'Шоу'</vt:lpstr>
      <vt:lpstr>Слайд 1</vt:lpstr>
      <vt:lpstr>Слайд 2</vt:lpstr>
      <vt:lpstr>Театральная деятельность</vt:lpstr>
      <vt:lpstr>Актуальность</vt:lpstr>
      <vt:lpstr>Цель</vt:lpstr>
      <vt:lpstr> Задачи </vt:lpstr>
      <vt:lpstr>Слайд 7</vt:lpstr>
      <vt:lpstr>РАЗВИТИЕ АРТИСТИЧЕСКИХ СПОСОБНОСТЕЙ ДЕТЕЙ ЧЕРЕЗ ТЕАТРАЛЬНУЮ ДЕЯТЕЛЬНОСТЬ.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ЮПИТЕР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«Театрально-игровая деятельность детей»</dc:title>
  <dc:creator>ДОКТОР</dc:creator>
  <cp:lastModifiedBy>Admin</cp:lastModifiedBy>
  <cp:revision>100</cp:revision>
  <dcterms:created xsi:type="dcterms:W3CDTF">2009-09-20T20:09:12Z</dcterms:created>
  <dcterms:modified xsi:type="dcterms:W3CDTF">2015-05-25T13:54:52Z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TC100690501049</vt:lpwstr>
  </property>
</Properties>
</file>