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7"/>
  </p:notesMasterIdLst>
  <p:sldIdLst>
    <p:sldId id="256" r:id="rId2"/>
    <p:sldId id="258" r:id="rId3"/>
    <p:sldId id="260" r:id="rId4"/>
    <p:sldId id="262" r:id="rId5"/>
    <p:sldId id="263" r:id="rId6"/>
    <p:sldId id="265" r:id="rId7"/>
    <p:sldId id="266" r:id="rId8"/>
    <p:sldId id="267" r:id="rId9"/>
    <p:sldId id="268" r:id="rId10"/>
    <p:sldId id="284" r:id="rId11"/>
    <p:sldId id="269" r:id="rId12"/>
    <p:sldId id="270" r:id="rId13"/>
    <p:sldId id="271" r:id="rId14"/>
    <p:sldId id="272" r:id="rId15"/>
    <p:sldId id="273" r:id="rId16"/>
    <p:sldId id="280" r:id="rId17"/>
    <p:sldId id="281" r:id="rId18"/>
    <p:sldId id="274" r:id="rId19"/>
    <p:sldId id="282" r:id="rId20"/>
    <p:sldId id="275" r:id="rId21"/>
    <p:sldId id="276" r:id="rId22"/>
    <p:sldId id="283" r:id="rId23"/>
    <p:sldId id="277" r:id="rId24"/>
    <p:sldId id="278" r:id="rId25"/>
    <p:sldId id="279" r:id="rId26"/>
  </p:sldIdLst>
  <p:sldSz cx="9144000" cy="5143500" type="screen16x9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62" autoAdjust="0"/>
    <p:restoredTop sz="87664" autoAdjust="0"/>
  </p:normalViewPr>
  <p:slideViewPr>
    <p:cSldViewPr>
      <p:cViewPr varScale="1">
        <p:scale>
          <a:sx n="81" d="100"/>
          <a:sy n="81" d="100"/>
        </p:scale>
        <p:origin x="-948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7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A8ADFD5B-A66C-449C-B6E8-FB716D07777D}" type="datetimeFigureOut">
              <a:rPr/>
              <a:pPr/>
              <a:t>6/30/2006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CA5D3BF3-D352-46FC-8343-31F56E6730EA}" type="slidenum">
              <a:rPr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lang="ru-RU" sz="2800">
                <a:solidFill>
                  <a:srgbClr val="FFFFFF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 eaLnBrk="1" latinLnBrk="0" hangingPunct="1">
              <a:defRPr kumimoji="0" lang="ru-RU"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kumimoji="0" lang="ru-RU">
                <a:solidFill>
                  <a:srgbClr val="FFFFFF"/>
                </a:solidFill>
              </a:rPr>
              <a:pPr algn="ctr"/>
              <a:t>11.11.2015</a:t>
            </a:fld>
            <a:endParaRPr kumimoji="0" lang="ru-RU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ru-RU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kumimoji="0" lang="ru-RU">
                <a:solidFill>
                  <a:schemeClr val="tx2"/>
                </a:solidFill>
              </a:rPr>
              <a:pPr/>
              <a:t>‹#›</a:t>
            </a:fld>
            <a:endParaRPr kumimoji="0" lang="ru-RU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 eaLnBrk="1" latinLnBrk="0" hangingPunct="1">
              <a:defRPr kumimoji="0" lang="ru-RU" cap="all" baseline="0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/>
              <a:pPr/>
              <a:t>6/30/2006</a:t>
            </a:fld>
            <a:endParaRPr kumimoji="0" lang="ru-RU" dirty="0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 dirty="0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 dirty="0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 eaLnBrk="1" latinLnBrk="0" hangingPunct="1">
              <a:buNone/>
              <a:defRPr kumimoji="0" lang="ru-RU" sz="28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ru-RU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ru-RU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 eaLnBrk="1" latinLnBrk="0" hangingPunct="1">
              <a:buNone/>
              <a:defRPr kumimoji="0" lang="ru-RU"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rPr/>
              <a:pPr/>
              <a:t>6/30/2006</a:t>
            </a:fld>
            <a:endParaRPr kumimoji="0" lang="ru-RU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 eaLnBrk="1" latinLnBrk="0" hangingPunct="1">
              <a:defRPr kumimoji="0" lang="ru-RU"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ru-RU" sz="2400" b="1">
                <a:solidFill>
                  <a:srgbClr val="FFFFFF"/>
                </a:solidFill>
              </a:rPr>
              <a:pPr algn="ctr"/>
              <a:t>‹#›</a:t>
            </a:fld>
            <a:endParaRPr kumimoji="0" lang="ru-RU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kumimoji="0"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/>
              <a:pPr/>
              <a:t>6/30/2006</a:t>
            </a:fld>
            <a:endParaRPr kumimoji="0" lang="ru-RU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ru-RU" dirty="0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 eaLnBrk="1" latinLnBrk="0" hangingPunct="1">
              <a:defRPr kumimoji="0" lang="ru-RU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/>
              <a:pPr/>
              <a:t>6/30/2006</a:t>
            </a:fld>
            <a:endParaRPr kumimoji="0" lang="ru-RU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ru-RU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ru-RU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ru-RU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rPr/>
              <a:pPr/>
              <a:t>6/30/2006</a:t>
            </a:fld>
            <a:endParaRPr kumimoji="0"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rPr/>
              <a:pPr/>
              <a:t>6/30/2006</a:t>
            </a:fld>
            <a:endParaRPr kumimoji="0"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kumimoji="0" lang="ru-RU">
                <a:solidFill>
                  <a:schemeClr val="tx2"/>
                </a:solidFill>
              </a:rPr>
              <a:pPr/>
              <a:t>‹#›</a:t>
            </a:fld>
            <a:endParaRPr kumimoji="0"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 eaLnBrk="1" latinLnBrk="0" hangingPunct="1">
              <a:buNone/>
              <a:defRPr kumimoji="0" lang="ru-RU" sz="4200" b="0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rPr/>
              <a:pPr/>
              <a:t>6/30/2006</a:t>
            </a:fld>
            <a:endParaRPr kumimoji="0"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eaLnBrk="1" latinLnBrk="0" hangingPunct="1">
              <a:spcAft>
                <a:spcPts val="1000"/>
              </a:spcAft>
              <a:buNone/>
              <a:defRPr kumimoji="0" lang="ru-RU" sz="1800"/>
            </a:lvl1pPr>
            <a:lvl2pPr eaLnBrk="1" latinLnBrk="0" hangingPunct="1">
              <a:buNone/>
              <a:defRPr kumimoji="0" lang="ru-RU" sz="1200"/>
            </a:lvl2pPr>
            <a:lvl3pPr eaLnBrk="1" latinLnBrk="0" hangingPunct="1">
              <a:buNone/>
              <a:defRPr kumimoji="0" lang="ru-RU" sz="1000"/>
            </a:lvl3pPr>
            <a:lvl4pPr eaLnBrk="1" latinLnBrk="0" hangingPunct="1">
              <a:buNone/>
              <a:defRPr kumimoji="0" lang="ru-RU" sz="900"/>
            </a:lvl4pPr>
            <a:lvl5pPr eaLnBrk="1" latinLnBrk="0" hangingPunct="1">
              <a:buNone/>
              <a:defRPr kumimoji="0" lang="ru-RU" sz="9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 eaLnBrk="1" latinLnBrk="0" hangingPunct="1">
              <a:buNone/>
              <a:defRPr kumimoji="0" lang="ru-RU"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ru-RU" sz="1700"/>
            </a:lvl1pPr>
            <a:lvl2pPr eaLnBrk="1" latinLnBrk="0" hangingPunct="1">
              <a:buFontTx/>
              <a:buNone/>
              <a:defRPr kumimoji="0" lang="ru-RU" sz="1200"/>
            </a:lvl2pPr>
            <a:lvl3pPr eaLnBrk="1" latinLnBrk="0" hangingPunct="1">
              <a:buFontTx/>
              <a:buNone/>
              <a:defRPr kumimoji="0" lang="ru-RU" sz="1000"/>
            </a:lvl3pPr>
            <a:lvl4pPr eaLnBrk="1" latinLnBrk="0" hangingPunct="1">
              <a:buFontTx/>
              <a:buNone/>
              <a:defRPr kumimoji="0" lang="ru-RU" sz="900"/>
            </a:lvl4pPr>
            <a:lvl5pPr eaLnBrk="1" latinLnBrk="0" hangingPunct="1">
              <a:buFontTx/>
              <a:buNone/>
              <a:defRPr kumimoji="0" lang="ru-RU" sz="9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 eaLnBrk="1" latinLnBrk="0" hangingPunct="1">
              <a:buNone/>
              <a:defRPr kumimoji="0" lang="ru-RU" sz="2800" b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rPr/>
              <a:pPr/>
              <a:t>6/30/2006</a:t>
            </a:fld>
            <a:endParaRPr kumimoji="0" lang="ru-RU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 eaLnBrk="1" latinLnBrk="0" hangingPunct="1">
              <a:defRPr kumimoji="0" lang="ru-RU" sz="2800"/>
            </a:lvl1pPr>
            <a:extLst/>
          </a:lstStyle>
          <a:p>
            <a:pPr algn="ctr"/>
            <a:fld id="{8F82E0A0-C266-4798-8C8F-B9F91E9DA37E}" type="slidenum">
              <a:rPr kumimoji="0" lang="ru-RU" sz="2800" b="1">
                <a:solidFill>
                  <a:srgbClr val="FFFFFF"/>
                </a:solidFill>
              </a:rPr>
              <a:pPr algn="ctr"/>
              <a:t>‹#›</a:t>
            </a:fld>
            <a:endParaRPr kumimoji="0" lang="ru-RU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kumimoji="0"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lang="ru-RU"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/>
              <a:pPr/>
              <a:t>6/30/2006</a:t>
            </a:fld>
            <a:endParaRPr kumimoji="0" lang="ru-RU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ru-RU"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ru-RU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lang="ru-RU"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lang="ru-RU"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lang="ru-RU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ru-RU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lang="ru-RU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44;&#1080;&#1072;&#1085;&#1072;\Downloads\Penie_ptic-relaksiruyucshaya_muzyka_pod_penie_ptic(vmusice.net)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dirty="0" smtClean="0"/>
              <a:t>ПРОЕКТ</a:t>
            </a:r>
            <a:br>
              <a:rPr lang="ru-RU" dirty="0" smtClean="0"/>
            </a:br>
            <a:r>
              <a:rPr lang="ru-RU" dirty="0" smtClean="0"/>
              <a:t>«ПТИЦЫ – НАШИ ДРУЗЬЯ»</a:t>
            </a:r>
            <a:endParaRPr lang="ru-RU" dirty="0"/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>
            <a:extLst/>
          </a:lstStyle>
          <a:p>
            <a:r>
              <a:rPr lang="ru-RU" dirty="0" smtClean="0"/>
              <a:t>Воспитатель: Беляева Ю.Н.</a:t>
            </a:r>
            <a:endParaRPr lang="ru-RU" dirty="0"/>
          </a:p>
        </p:txBody>
      </p:sp>
      <p:pic>
        <p:nvPicPr>
          <p:cNvPr id="6" name="Penie_ptic-relaksiruyucshaya_muzyka_pod_penie_ptic(vmusice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screen"/>
          <a:stretch>
            <a:fillRect/>
          </a:stretch>
        </p:blipFill>
        <p:spPr>
          <a:xfrm>
            <a:off x="4419600" y="241935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7">
                <p:cTn id="7" repeatCount="10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AM_3055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4786314" cy="5143500"/>
          </a:xfrm>
          <a:prstGeom prst="rect">
            <a:avLst/>
          </a:prstGeom>
        </p:spPr>
      </p:pic>
      <p:pic>
        <p:nvPicPr>
          <p:cNvPr id="3" name="Рисунок 2" descr="SAM_3056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714876" y="0"/>
            <a:ext cx="4429124" cy="51435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Подвижные 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«</a:t>
            </a:r>
            <a:r>
              <a:rPr lang="ru-RU" sz="2000" dirty="0" smtClean="0"/>
              <a:t>Снегири», «Воробушки и кот», «Птички и птенчики», «Найди свое гнездо»,  «Совушка», «Воробушки и автомобиль», игрушки - каталки для прогулки «Птицы»</a:t>
            </a:r>
            <a:endParaRPr lang="ru-RU" sz="2000" dirty="0"/>
          </a:p>
        </p:txBody>
      </p:sp>
      <p:pic>
        <p:nvPicPr>
          <p:cNvPr id="4" name="Рисунок 3" descr="iZ5CYEXMC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000232" y="2285998"/>
            <a:ext cx="4572032" cy="2428892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Познавательная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Тема: «Зимующие птицы»</a:t>
            </a:r>
          </a:p>
          <a:p>
            <a:pPr>
              <a:buNone/>
            </a:pPr>
            <a:r>
              <a:rPr lang="ru-RU" dirty="0" smtClean="0"/>
              <a:t>Цели: </a:t>
            </a:r>
            <a:r>
              <a:rPr lang="ru-RU" sz="2400" dirty="0" smtClean="0"/>
              <a:t>рассказать детям о зимующих птицах, объяснить причину их перелетов, учить отвечать на вопросы полными ответами, способствовать воспитанию заботливого отношения к птицам.</a:t>
            </a:r>
            <a:endParaRPr lang="ru-RU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Беседы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«Как живут наши пернатые друзья зимой», «Кто заботиться о птицах», «Пользу или вред приносят птицы», «Меню птиц» «Как дети с родителями заботятся о птицах зимой».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Решение проблемной ситуации: «Что может произойти, если не подкармливать птиц зимой»</a:t>
            </a:r>
            <a:endParaRPr lang="ru-RU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Наблюдение за птицами зимой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Наблюдение за зимующими птицами, наблюдение за вороной, наблюдение за воробьем, наблюдение птичьих следов на снегу.</a:t>
            </a:r>
            <a:endParaRPr lang="ru-RU" dirty="0"/>
          </a:p>
        </p:txBody>
      </p:sp>
      <p:pic>
        <p:nvPicPr>
          <p:cNvPr id="4" name="Рисунок 3" descr="iK6236M0X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143108" y="2857502"/>
            <a:ext cx="4714908" cy="2285998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Труд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Изготовление кормушки, подкормка птиц</a:t>
            </a:r>
            <a:endParaRPr lang="ru-RU" dirty="0"/>
          </a:p>
        </p:txBody>
      </p:sp>
      <p:pic>
        <p:nvPicPr>
          <p:cNvPr id="4" name="Рисунок 3" descr="iG0QU85KZ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000232" y="2000246"/>
            <a:ext cx="4643470" cy="2643206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SAM_3058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429784" cy="51435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AM_306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358346" cy="51435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Коммуникация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dirty="0" smtClean="0"/>
              <a:t>Чтение рассказов: И.Тургенева «Воробей», М.Горького «Воробьишко» Н.Рубцова «Ворона», В.Бианки «Лесные домики», Соколов Н.Л. «Любите и охраняйте птиц», Н.Пришвин «Гости», Н.Пивоварова «Разговор с сорокой» ,Сухомлинского «О чем плачет синичка»и т.д.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Заучивание и чтение стихотворений о зимующих птицах; обсуждение пословиц; поговорок; отгадывание загадок; рассматривание иллюстраций с изображением птиц.</a:t>
            </a:r>
            <a:endParaRPr lang="ru-RU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AM_3057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1123950"/>
          </a:xfrm>
        </p:spPr>
        <p:txBody>
          <a:bodyPr>
            <a:normAutofit/>
          </a:bodyPr>
          <a:lstStyle>
            <a:extLst/>
          </a:lstStyle>
          <a:p>
            <a:r>
              <a:rPr lang="ru-RU" dirty="0" smtClean="0"/>
              <a:t>ПРОБЛЕМА:</a:t>
            </a:r>
            <a:endParaRPr lang="ru-RU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3886200" cy="3200400"/>
          </a:xfrm>
        </p:spPr>
        <p:txBody>
          <a:bodyPr anchor="ctr">
            <a:normAutofit lnSpcReduction="10000"/>
          </a:bodyPr>
          <a:lstStyle>
            <a:extLst/>
          </a:lstStyle>
          <a:p>
            <a:pPr marL="274320" lvl="1"/>
            <a:r>
              <a:rPr lang="ru-RU" sz="2500" dirty="0" smtClean="0"/>
              <a:t>Недостаточные представления детей о зимующих птицах;</a:t>
            </a:r>
          </a:p>
          <a:p>
            <a:pPr marL="274320" lvl="1"/>
            <a:r>
              <a:rPr lang="ru-RU" sz="2500" dirty="0" smtClean="0"/>
              <a:t>Отсутствует представление о том, как беречь, ухаживать, не причинять вреда птицам.</a:t>
            </a:r>
            <a:endParaRPr lang="ru-RU" sz="2500" dirty="0"/>
          </a:p>
        </p:txBody>
      </p:sp>
      <p:pic>
        <p:nvPicPr>
          <p:cNvPr id="7" name="Содержимое 6" descr="SAM_3096.JPG"/>
          <p:cNvPicPr>
            <a:picLocks noGrp="1" noChangeAspect="1"/>
          </p:cNvPicPr>
          <p:nvPr>
            <p:ph sz="quarter" idx="14"/>
          </p:nvPr>
        </p:nvPicPr>
        <p:blipFill>
          <a:blip r:embed="rId3" cstate="screen"/>
          <a:stretch>
            <a:fillRect/>
          </a:stretch>
        </p:blipFill>
        <p:spPr>
          <a:xfrm>
            <a:off x="4845050" y="1529556"/>
            <a:ext cx="3886200" cy="291465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Художественное творчество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sz="2400" dirty="0" smtClean="0"/>
              <a:t>Рисование: «Синички»</a:t>
            </a:r>
          </a:p>
          <a:p>
            <a:pPr>
              <a:buNone/>
            </a:pPr>
            <a:r>
              <a:rPr lang="ru-RU" sz="2400" dirty="0" smtClean="0"/>
              <a:t>Цель: развивать интерес и положительное отношение к нетрадиционной технике рисования – ладошками.</a:t>
            </a:r>
          </a:p>
          <a:p>
            <a:r>
              <a:rPr lang="ru-RU" sz="2400" dirty="0" smtClean="0"/>
              <a:t>Лепка из пластилина: «кормушки для птиц»</a:t>
            </a:r>
          </a:p>
          <a:p>
            <a:pPr>
              <a:buNone/>
            </a:pPr>
            <a:r>
              <a:rPr lang="ru-RU" sz="2400" dirty="0" smtClean="0"/>
              <a:t>Цель: учить </a:t>
            </a:r>
          </a:p>
          <a:p>
            <a:r>
              <a:rPr lang="ru-RU" sz="2400" dirty="0" smtClean="0"/>
              <a:t>Аппликация: «Снегирь» </a:t>
            </a:r>
          </a:p>
          <a:p>
            <a:r>
              <a:rPr lang="ru-RU" sz="2400" dirty="0" smtClean="0"/>
              <a:t>Цель: учить передавать особенности строения птиц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Музыка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Аудиозапись: «Голоса птиц», Музыкально – дидактическая игра «Угадай чей голос»</a:t>
            </a:r>
            <a:endParaRPr lang="ru-RU" dirty="0"/>
          </a:p>
        </p:txBody>
      </p:sp>
      <p:pic>
        <p:nvPicPr>
          <p:cNvPr id="4" name="Рисунок 3" descr="iXQ23ZRN3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000232" y="2500312"/>
            <a:ext cx="4857784" cy="2214578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AM_3079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286908" cy="5143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Работа с родителями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Консультации для родителей: «Как и из чего можно сделать кормушку для птиц»</a:t>
            </a:r>
          </a:p>
          <a:p>
            <a:r>
              <a:rPr lang="ru-RU" dirty="0" smtClean="0"/>
              <a:t>Индивидуальные беседы: «Обсуждаете ли вы дома с ребенком тему проекта»</a:t>
            </a:r>
            <a:endParaRPr lang="ru-RU" dirty="0"/>
          </a:p>
        </p:txBody>
      </p:sp>
      <p:pic>
        <p:nvPicPr>
          <p:cNvPr id="4" name="Рисунок 3" descr="iN4YM1Z6D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00034" y="3286130"/>
            <a:ext cx="3571900" cy="1857370"/>
          </a:xfrm>
          <a:prstGeom prst="rect">
            <a:avLst/>
          </a:prstGeom>
        </p:spPr>
      </p:pic>
      <p:pic>
        <p:nvPicPr>
          <p:cNvPr id="6" name="Рисунок 5" descr="iSTVEMBM4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572000" y="3214692"/>
            <a:ext cx="3643338" cy="1928808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3 этап - заключительный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Подведение итогов реализации проекта</a:t>
            </a:r>
          </a:p>
          <a:p>
            <a:r>
              <a:rPr lang="ru-RU" dirty="0" smtClean="0"/>
              <a:t>Проведение итогового мероприятия «Покормите птиц зимой»</a:t>
            </a:r>
          </a:p>
          <a:p>
            <a:r>
              <a:rPr lang="ru-RU" dirty="0" smtClean="0"/>
              <a:t>Выставка работ детского творчества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реализации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sz="2400" dirty="0" smtClean="0"/>
              <a:t>Расширен кругозор детей о зимующих птицах</a:t>
            </a:r>
          </a:p>
          <a:p>
            <a:r>
              <a:rPr lang="ru-RU" sz="2400" dirty="0" smtClean="0"/>
              <a:t>Улучшилась предметно – развивающая среда</a:t>
            </a:r>
          </a:p>
          <a:p>
            <a:r>
              <a:rPr lang="ru-RU" sz="2400" dirty="0" smtClean="0"/>
              <a:t>У детей сформировалась тяга к любознательности, творческие способности, познавательная активность, коммуникативные навыки</a:t>
            </a:r>
          </a:p>
          <a:p>
            <a:r>
              <a:rPr lang="ru-RU" sz="2400" dirty="0" smtClean="0"/>
              <a:t>Воспитанники и их родители приняли активное участие в оказании помощи птицам в трудных </a:t>
            </a:r>
            <a:r>
              <a:rPr lang="ru-RU" sz="2400" smtClean="0"/>
              <a:t>зимних условиях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Узнавать птицу, называть части тела;</a:t>
            </a:r>
          </a:p>
          <a:p>
            <a:r>
              <a:rPr lang="ru-RU" sz="2400" dirty="0" smtClean="0"/>
              <a:t>Формирование экологических знаний о зимующих птицах и ответственного, бережного отношения к ним.</a:t>
            </a:r>
            <a:endParaRPr lang="ru-RU" sz="2400" dirty="0"/>
          </a:p>
        </p:txBody>
      </p:sp>
      <p:pic>
        <p:nvPicPr>
          <p:cNvPr id="7" name="Рисунок 6" descr="iOOJHYO1Q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000364" y="2786064"/>
            <a:ext cx="3143272" cy="178595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algn="ctr"/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6" name="Rectangle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>
            <a:extLst/>
          </a:lstStyle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Развивать элементарные представления о птицах;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Расширить кругозор детей о зимующих птицах;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Формирование умений: наблюдать, сравнивать, анализировать и отражать результаты наблюдений в разных видах творческой деятельности;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Развивать познавательную активность, мышление, воображение, коммуникативные навыки;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Привлечь воспитанников и родителей к помощи птицам в трудных зимних условиях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Этапы реализации проекта</a:t>
            </a:r>
            <a:endParaRPr lang="ru-RU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4419600" y="1428750"/>
            <a:ext cx="4495800" cy="3505200"/>
          </a:xfrm>
        </p:spPr>
        <p:txBody>
          <a:bodyPr>
            <a:normAutofit/>
          </a:bodyPr>
          <a:lstStyle>
            <a:extLst/>
          </a:lstStyle>
          <a:p>
            <a:pPr marL="274320"/>
            <a:r>
              <a:rPr lang="ru-RU" smtClean="0"/>
              <a:t>1этап –подготовительный</a:t>
            </a:r>
          </a:p>
          <a:p>
            <a:pPr marL="274320"/>
            <a:r>
              <a:rPr lang="ru-RU" smtClean="0"/>
              <a:t>2 этап – основной (практический)</a:t>
            </a:r>
          </a:p>
          <a:p>
            <a:pPr marL="274320"/>
            <a:r>
              <a:rPr lang="ru-RU" smtClean="0"/>
              <a:t>3 этап - заключительный</a:t>
            </a:r>
            <a:endParaRPr lang="ru-RU" dirty="0"/>
          </a:p>
        </p:txBody>
      </p:sp>
      <p:pic>
        <p:nvPicPr>
          <p:cNvPr id="6" name="Рисунок 5" descr="iQ8Y2BWSB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642910" y="1500180"/>
            <a:ext cx="3286148" cy="3286148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 этап - подготовительный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Подобрать методическую литературу по теме;</a:t>
            </a:r>
          </a:p>
          <a:p>
            <a:r>
              <a:rPr lang="ru-RU" dirty="0" smtClean="0"/>
              <a:t>Создание необходимых условий для реализации проекта</a:t>
            </a:r>
          </a:p>
          <a:p>
            <a:r>
              <a:rPr lang="ru-RU" dirty="0" smtClean="0"/>
              <a:t>Перспективное планирование проекта</a:t>
            </a:r>
          </a:p>
          <a:p>
            <a:r>
              <a:rPr lang="ru-RU" dirty="0" smtClean="0"/>
              <a:t>Разработка и накопление методических материалов по проблеме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этап – основной (практический)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Внедрение в воспитательно-образовательный процесс эффективных методов и приемов по расширению знаний дошкольников о птицах, зимующих птицах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 задание родителям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Рекомендации на совместные прогулки</a:t>
            </a:r>
          </a:p>
          <a:p>
            <a:r>
              <a:rPr lang="ru-RU" dirty="0" smtClean="0"/>
              <a:t>Совместно с ребенком сделать кормушку</a:t>
            </a:r>
          </a:p>
          <a:p>
            <a:r>
              <a:rPr lang="ru-RU" dirty="0" smtClean="0"/>
              <a:t>Не забывать подсыпать корм в кормушку</a:t>
            </a:r>
          </a:p>
          <a:p>
            <a:r>
              <a:rPr lang="ru-RU" dirty="0" smtClean="0"/>
              <a:t>Заучивание стихотворений о зимующих птицах</a:t>
            </a:r>
          </a:p>
          <a:p>
            <a:r>
              <a:rPr lang="ru-RU" dirty="0" smtClean="0"/>
              <a:t>Чтение детям рассказов и сказок про птиц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Содержание работы в процессе реализации проекта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dirty="0" smtClean="0"/>
              <a:t>Игровая деятельность:</a:t>
            </a:r>
          </a:p>
          <a:p>
            <a:pPr algn="just">
              <a:buNone/>
            </a:pPr>
            <a:r>
              <a:rPr lang="ru-RU" sz="2400" dirty="0" smtClean="0"/>
              <a:t>«Назови ласково», </a:t>
            </a:r>
            <a:r>
              <a:rPr lang="ru-RU" sz="2400" dirty="0" err="1" smtClean="0"/>
              <a:t>пазлы</a:t>
            </a:r>
            <a:r>
              <a:rPr lang="ru-RU" sz="2400" dirty="0" smtClean="0"/>
              <a:t> «Птицы», «</a:t>
            </a:r>
            <a:r>
              <a:rPr lang="ru-RU" sz="2400" dirty="0" err="1" smtClean="0"/>
              <a:t>Зоолото</a:t>
            </a:r>
            <a:r>
              <a:rPr lang="ru-RU" sz="2400" dirty="0" smtClean="0"/>
              <a:t>», «Знаешь ли ты птиц»,  «Птицы», «Кто где живет»,«Назови птицу», «Кто как кричит», «Зимующие птицы» «Разрезные картинки».</a:t>
            </a:r>
          </a:p>
          <a:p>
            <a:pPr algn="ctr">
              <a:buNone/>
            </a:pPr>
            <a:r>
              <a:rPr lang="ru-RU" sz="2400" dirty="0" smtClean="0"/>
              <a:t>Сюжетно – ролевые игры:</a:t>
            </a:r>
          </a:p>
          <a:p>
            <a:pPr algn="ctr">
              <a:buNone/>
            </a:pPr>
            <a:r>
              <a:rPr lang="ru-RU" sz="2400" dirty="0" smtClean="0"/>
              <a:t>«Птичий двор», «Птичья столовая», «Птица с птенчиками»</a:t>
            </a:r>
          </a:p>
          <a:p>
            <a:pPr algn="ctr">
              <a:buNone/>
            </a:pPr>
            <a:r>
              <a:rPr lang="ru-RU" sz="2400" dirty="0" smtClean="0"/>
              <a:t>Театрализация:</a:t>
            </a:r>
          </a:p>
          <a:p>
            <a:pPr algn="ctr">
              <a:buNone/>
            </a:pPr>
            <a:r>
              <a:rPr lang="ru-RU" sz="2400" dirty="0" smtClean="0"/>
              <a:t>«Где обедал воробей», «Курочка Ряба»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Presentation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667</Words>
  <Application>Microsoft Office PowerPoint</Application>
  <PresentationFormat>Экран (16:9)</PresentationFormat>
  <Paragraphs>81</Paragraphs>
  <Slides>25</Slides>
  <Notes>5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WidescreenPresentation</vt:lpstr>
      <vt:lpstr>ПРОЕКТ «ПТИЦЫ – НАШИ ДРУЗЬЯ»</vt:lpstr>
      <vt:lpstr>ПРОБЛЕМА:</vt:lpstr>
      <vt:lpstr>ЦЕЛЬ:</vt:lpstr>
      <vt:lpstr>ЗАДАЧИ:</vt:lpstr>
      <vt:lpstr>Этапы реализации проекта</vt:lpstr>
      <vt:lpstr>1 этап - подготовительный</vt:lpstr>
      <vt:lpstr>2 этап – основной (практический)</vt:lpstr>
      <vt:lpstr>Домашнее  задание родителям</vt:lpstr>
      <vt:lpstr>Содержание работы в процессе реализации проекта</vt:lpstr>
      <vt:lpstr>Слайд 10</vt:lpstr>
      <vt:lpstr>Подвижные игры</vt:lpstr>
      <vt:lpstr>Познавательная деятельность</vt:lpstr>
      <vt:lpstr>Беседы</vt:lpstr>
      <vt:lpstr>Наблюдение за птицами зимой</vt:lpstr>
      <vt:lpstr>Труд </vt:lpstr>
      <vt:lpstr>Слайд 16</vt:lpstr>
      <vt:lpstr>Слайд 17</vt:lpstr>
      <vt:lpstr>Коммуникация </vt:lpstr>
      <vt:lpstr>Слайд 19</vt:lpstr>
      <vt:lpstr>Художественное творчество </vt:lpstr>
      <vt:lpstr>Музыка </vt:lpstr>
      <vt:lpstr>Слайд 22</vt:lpstr>
      <vt:lpstr>Работа с родителями</vt:lpstr>
      <vt:lpstr>3 этап - заключительный</vt:lpstr>
      <vt:lpstr>Результаты реализации проекта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2014-01-18T19:15:33Z</dcterms:created>
  <dcterms:modified xsi:type="dcterms:W3CDTF">2015-11-11T18:52:54Z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