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8"/>
  </p:notesMasterIdLst>
  <p:sldIdLst>
    <p:sldId id="269" r:id="rId2"/>
    <p:sldId id="270" r:id="rId3"/>
    <p:sldId id="260" r:id="rId4"/>
    <p:sldId id="256" r:id="rId5"/>
    <p:sldId id="258" r:id="rId6"/>
    <p:sldId id="257" r:id="rId7"/>
    <p:sldId id="259" r:id="rId8"/>
    <p:sldId id="262" r:id="rId9"/>
    <p:sldId id="263" r:id="rId10"/>
    <p:sldId id="264" r:id="rId11"/>
    <p:sldId id="261" r:id="rId12"/>
    <p:sldId id="265" r:id="rId13"/>
    <p:sldId id="266" r:id="rId14"/>
    <p:sldId id="272" r:id="rId15"/>
    <p:sldId id="267" r:id="rId16"/>
    <p:sldId id="271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50000"/>
      </a:spcBef>
      <a:spcAft>
        <a:spcPct val="0"/>
      </a:spcAft>
      <a:defRPr sz="6600" b="1" kern="1200">
        <a:solidFill>
          <a:srgbClr val="000000"/>
        </a:solidFill>
        <a:latin typeface="Monotype Corsiva" pitchFamily="66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6600" b="1" kern="1200">
        <a:solidFill>
          <a:srgbClr val="000000"/>
        </a:solidFill>
        <a:latin typeface="Monotype Corsiva" pitchFamily="66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6600" b="1" kern="1200">
        <a:solidFill>
          <a:srgbClr val="000000"/>
        </a:solidFill>
        <a:latin typeface="Monotype Corsiva" pitchFamily="66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6600" b="1" kern="1200">
        <a:solidFill>
          <a:srgbClr val="000000"/>
        </a:solidFill>
        <a:latin typeface="Monotype Corsiva" pitchFamily="66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6600" b="1" kern="1200">
        <a:solidFill>
          <a:srgbClr val="000000"/>
        </a:solidFill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6600" b="1" kern="1200">
        <a:solidFill>
          <a:srgbClr val="000000"/>
        </a:solidFill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6600" b="1" kern="1200">
        <a:solidFill>
          <a:srgbClr val="000000"/>
        </a:solidFill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6600" b="1" kern="1200">
        <a:solidFill>
          <a:srgbClr val="000000"/>
        </a:solidFill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6600" b="1" kern="1200">
        <a:solidFill>
          <a:srgbClr val="000000"/>
        </a:solidFill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ACEF5"/>
    <a:srgbClr val="000000"/>
    <a:srgbClr val="0000CC"/>
    <a:srgbClr val="0033CC"/>
    <a:srgbClr val="CC0000"/>
    <a:srgbClr val="CC0066"/>
    <a:srgbClr val="0099CC"/>
    <a:srgbClr val="33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43" autoAdjust="0"/>
    <p:restoredTop sz="94189" autoAdjust="0"/>
  </p:normalViewPr>
  <p:slideViewPr>
    <p:cSldViewPr>
      <p:cViewPr varScale="1">
        <p:scale>
          <a:sx n="74" d="100"/>
          <a:sy n="74" d="100"/>
        </p:scale>
        <p:origin x="-12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116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16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16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116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fld id="{2A4DF956-B45A-422F-8FB0-0A87AF089F11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13" name="Group 21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8194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kumimoji="1" lang="ru-RU" sz="2400" b="0">
                <a:solidFill>
                  <a:schemeClr val="tx1"/>
                </a:solidFill>
                <a:latin typeface="Times New Roman" charset="0"/>
              </a:endParaRPr>
            </a:p>
          </p:txBody>
        </p:sp>
        <p:sp>
          <p:nvSpPr>
            <p:cNvPr id="8195" name="AutoShape 3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kumimoji="1" lang="ru-RU" sz="2400" b="0">
                <a:solidFill>
                  <a:schemeClr val="tx1"/>
                </a:solidFill>
                <a:latin typeface="Times New Roman" charset="0"/>
              </a:endParaRPr>
            </a:p>
          </p:txBody>
        </p:sp>
      </p:grpSp>
      <p:grpSp>
        <p:nvGrpSpPr>
          <p:cNvPr id="8210" name="Group 18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204" name="AutoShape 12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05" name="AutoShape 13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19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8206" name="Rectangle 1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8207" name="Rectangle 1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8209" name="Rectangle 1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703234A3-C76C-458E-ABAA-5CC382476FF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8211" name="AutoShape 1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67F14-4609-4C55-B610-57C1AE7BF49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4763E3-7194-4799-99D5-8BC173E18B6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Media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ультимедиа 3"/>
          <p:cNvSpPr>
            <a:spLocks noGrp="1"/>
          </p:cNvSpPr>
          <p:nvPr>
            <p:ph type="media"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CD30331C-E7B1-4A86-B923-F9B43B865CE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46767D-E711-402C-998C-E9DF1EF88C8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2DC382-87B5-444E-90E2-02D09D1C4F9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1C60A4-3210-4B4B-9327-3A28F468CD4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465043-6621-4410-8984-E62FF6BE996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471B35-F32B-47C8-915A-AB77DBE9916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482BA-415F-49F9-9491-845D1650E25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67F778-D992-4038-87C7-D55F8F8CE67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D6E23D-0759-4F97-8893-C95D6E68260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rgbClr val="FFFF99"/>
            </a:gs>
            <a:gs pos="100000">
              <a:srgbClr val="FACEF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2" name="Group 28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50" name="Group 26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027" name="Rectangle 3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48" name="Freeform 24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</p:grpSp>
        <p:grpSp>
          <p:nvGrpSpPr>
            <p:cNvPr id="1045" name="Group 21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036" name="AutoShape 12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44" name="AutoShape 20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1031" name="AutoShape 7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2600">
                <a:solidFill>
                  <a:schemeClr val="bg1"/>
                </a:solidFill>
                <a:latin typeface="+mn-lt"/>
              </a:defRPr>
            </a:lvl1pPr>
          </a:lstStyle>
          <a:p>
            <a:fld id="{1B82A092-D259-4282-B339-05F39FA6616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Admin\&#1056;&#1072;&#1073;&#1086;&#1095;&#1080;&#1081;%20&#1089;&#1090;&#1086;&#1083;\&#1085;&#1072;&#1096;&#1072;%20&#1096;&#1082;&#1086;&#1083;&#1100;&#1085;&#1072;&#1103;%20&#1089;&#1090;&#1088;&#1072;&#1085;&#1072;.mp3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hyperlink" Target="http://smiles.rc-mir.com/smile.68299.html" TargetMode="Externa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hyperlink" Target="http://smiles.rc-mir.com/smile.68299.html" TargetMode="Externa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smiles.rc-mir.com/smile.99848.html" TargetMode="External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Admin\&#1056;&#1072;&#1073;&#1086;&#1095;&#1080;&#1081;%20&#1089;&#1090;&#1086;&#1083;\&#1077;&#1089;&#1083;&#1080;%20&#1073;%20&#1085;&#1077;%20&#1073;&#1099;&#1083;&#1086;%20&#1096;&#1082;&#1086;&#1083;.mp3" TargetMode="External"/><Relationship Id="rId5" Type="http://schemas.openxmlformats.org/officeDocument/2006/relationships/image" Target="../media/image1.png"/><Relationship Id="rId4" Type="http://schemas.openxmlformats.org/officeDocument/2006/relationships/image" Target="../media/image10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Documents%20and%20Settings\Admin\&#1056;&#1072;&#1073;&#1086;&#1095;&#1080;&#1081;%20&#1089;&#1090;&#1086;&#1083;\&#1055;&#1088;&#1080;&#1093;&#1086;&#1076;&#1080;,%20&#1089;&#1082;&#1072;&#1079;&#1082;&#1072;.mp3" TargetMode="Externa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4.xml"/><Relationship Id="rId1" Type="http://schemas.openxmlformats.org/officeDocument/2006/relationships/audio" Target="../media/audio1.wav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audio" Target="../media/audio2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3.wav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audio" Target="../media/audio6.wav"/><Relationship Id="rId7" Type="http://schemas.openxmlformats.org/officeDocument/2006/relationships/image" Target="../media/image5.gif"/><Relationship Id="rId2" Type="http://schemas.openxmlformats.org/officeDocument/2006/relationships/audio" Target="../media/audio5.wav"/><Relationship Id="rId1" Type="http://schemas.openxmlformats.org/officeDocument/2006/relationships/audio" Target="../media/audio4.wav"/><Relationship Id="rId6" Type="http://schemas.openxmlformats.org/officeDocument/2006/relationships/hyperlink" Target="http://smiles.rc-mir.com/smile.99419.html" TargetMode="External"/><Relationship Id="rId5" Type="http://schemas.openxmlformats.org/officeDocument/2006/relationships/slideLayout" Target="../slideLayouts/slideLayout12.xml"/><Relationship Id="rId10" Type="http://schemas.openxmlformats.org/officeDocument/2006/relationships/image" Target="../media/image1.png"/><Relationship Id="rId4" Type="http://schemas.openxmlformats.org/officeDocument/2006/relationships/audio" Target="../media/audio1.wav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2" name="Text Box 6"/>
          <p:cNvSpPr txBox="1">
            <a:spLocks noChangeArrowheads="1"/>
          </p:cNvSpPr>
          <p:nvPr/>
        </p:nvSpPr>
        <p:spPr bwMode="auto">
          <a:xfrm>
            <a:off x="1115616" y="188640"/>
            <a:ext cx="6696744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8000" dirty="0">
                <a:solidFill>
                  <a:schemeClr val="tx1"/>
                </a:solidFill>
              </a:rPr>
              <a:t>        </a:t>
            </a:r>
            <a:r>
              <a:rPr lang="ru-RU" sz="8000" dirty="0">
                <a:solidFill>
                  <a:srgbClr val="0000CC"/>
                </a:solidFill>
              </a:rPr>
              <a:t>Урок </a:t>
            </a:r>
          </a:p>
          <a:p>
            <a:r>
              <a:rPr lang="ru-RU" sz="8000" dirty="0">
                <a:solidFill>
                  <a:srgbClr val="0000CC"/>
                </a:solidFill>
              </a:rPr>
              <a:t>русского языка</a:t>
            </a:r>
          </a:p>
          <a:p>
            <a:r>
              <a:rPr lang="ru-RU" sz="8000" dirty="0">
                <a:solidFill>
                  <a:srgbClr val="0000CC"/>
                </a:solidFill>
              </a:rPr>
              <a:t>       3 класс</a:t>
            </a:r>
          </a:p>
        </p:txBody>
      </p:sp>
      <p:sp>
        <p:nvSpPr>
          <p:cNvPr id="101383" name="Text Box 7"/>
          <p:cNvSpPr txBox="1">
            <a:spLocks noChangeArrowheads="1"/>
          </p:cNvSpPr>
          <p:nvPr/>
        </p:nvSpPr>
        <p:spPr bwMode="auto">
          <a:xfrm>
            <a:off x="1187450" y="4941888"/>
            <a:ext cx="8208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sz="2400">
              <a:solidFill>
                <a:schemeClr val="tx1"/>
              </a:solidFill>
              <a:latin typeface="Times New Roman" charset="0"/>
            </a:endParaRPr>
          </a:p>
        </p:txBody>
      </p:sp>
      <p:pic>
        <p:nvPicPr>
          <p:cNvPr id="101384" name="наша школьная страна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39200" y="638175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138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1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013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13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13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>
                <p:cTn id="21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138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6023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EE7EE"/>
              </a:clrFrom>
              <a:clrTo>
                <a:srgbClr val="EEE7E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188" y="2205038"/>
            <a:ext cx="2695575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6024" name="Rectangle 8"/>
          <p:cNvSpPr>
            <a:spLocks noChangeArrowheads="1"/>
          </p:cNvSpPr>
          <p:nvPr/>
        </p:nvSpPr>
        <p:spPr bwMode="auto">
          <a:xfrm>
            <a:off x="2627313" y="631825"/>
            <a:ext cx="6516687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3600" dirty="0" smtClean="0">
                <a:latin typeface="Times New Roman" charset="0"/>
              </a:rPr>
              <a:t>Так запомним</a:t>
            </a:r>
            <a:r>
              <a:rPr lang="ru-RU" sz="3600" b="0" dirty="0" smtClean="0">
                <a:solidFill>
                  <a:schemeClr val="tx1"/>
                </a:solidFill>
                <a:latin typeface="Times New Roman" charset="0"/>
              </a:rPr>
              <a:t> — </a:t>
            </a:r>
            <a:r>
              <a:rPr lang="ru-RU" sz="3600" dirty="0" smtClean="0">
                <a:solidFill>
                  <a:srgbClr val="CC0000"/>
                </a:solidFill>
                <a:latin typeface="Times New Roman" charset="0"/>
              </a:rPr>
              <a:t>род мужской</a:t>
            </a:r>
          </a:p>
          <a:p>
            <a:pPr algn="ctr">
              <a:spcBef>
                <a:spcPct val="0"/>
              </a:spcBef>
            </a:pPr>
            <a:r>
              <a:rPr lang="ru-RU" sz="3600" dirty="0" smtClean="0">
                <a:solidFill>
                  <a:srgbClr val="CC0000"/>
                </a:solidFill>
                <a:latin typeface="Times New Roman" charset="0"/>
              </a:rPr>
              <a:t>Гонит </a:t>
            </a:r>
            <a:r>
              <a:rPr lang="ru-RU" sz="3600" dirty="0" smtClean="0">
                <a:latin typeface="Times New Roman" charset="0"/>
              </a:rPr>
              <a:t>Мягкий Знак</a:t>
            </a:r>
            <a:r>
              <a:rPr lang="ru-RU" sz="3600" dirty="0" smtClean="0">
                <a:solidFill>
                  <a:srgbClr val="CC0000"/>
                </a:solidFill>
                <a:latin typeface="Times New Roman" charset="0"/>
              </a:rPr>
              <a:t> метлой.</a:t>
            </a:r>
            <a:endParaRPr lang="ru-RU" sz="3600" b="0" dirty="0" smtClean="0">
              <a:solidFill>
                <a:srgbClr val="CC0000"/>
              </a:solidFill>
              <a:latin typeface="Times New Roman" charset="0"/>
            </a:endParaRPr>
          </a:p>
          <a:p>
            <a:pPr algn="ctr">
              <a:spcBef>
                <a:spcPct val="0"/>
              </a:spcBef>
            </a:pPr>
            <a:endParaRPr lang="ru-RU" sz="3600" b="0" dirty="0">
              <a:solidFill>
                <a:srgbClr val="CC0000"/>
              </a:solidFill>
              <a:latin typeface="Times New Roman" charset="0"/>
            </a:endParaRPr>
          </a:p>
          <a:p>
            <a:pPr algn="ctr">
              <a:spcBef>
                <a:spcPct val="0"/>
              </a:spcBef>
            </a:pPr>
            <a:endParaRPr lang="ru-RU" sz="3600" b="0" dirty="0">
              <a:solidFill>
                <a:srgbClr val="CC0000"/>
              </a:solidFill>
              <a:latin typeface="Times New Roman" charset="0"/>
            </a:endParaRPr>
          </a:p>
          <a:p>
            <a:pPr algn="ctr">
              <a:spcBef>
                <a:spcPct val="0"/>
              </a:spcBef>
            </a:pPr>
            <a:endParaRPr lang="ru-RU" sz="3600" b="0" dirty="0">
              <a:solidFill>
                <a:srgbClr val="CC0000"/>
              </a:solidFill>
              <a:latin typeface="Times New Roman" charset="0"/>
            </a:endParaRPr>
          </a:p>
          <a:p>
            <a:pPr algn="ctr">
              <a:spcBef>
                <a:spcPct val="0"/>
              </a:spcBef>
            </a:pPr>
            <a:endParaRPr lang="ru-RU" sz="3600" b="0" dirty="0">
              <a:solidFill>
                <a:srgbClr val="CC0000"/>
              </a:solidFill>
              <a:latin typeface="Times New Roman" charset="0"/>
            </a:endParaRPr>
          </a:p>
          <a:p>
            <a:pPr algn="ctr">
              <a:spcBef>
                <a:spcPct val="0"/>
              </a:spcBef>
            </a:pPr>
            <a:r>
              <a:rPr lang="ru-RU" sz="3600" dirty="0">
                <a:solidFill>
                  <a:srgbClr val="CC0000"/>
                </a:solidFill>
                <a:latin typeface="Times New Roman" charset="0"/>
              </a:rPr>
              <a:t>Женский</a:t>
            </a:r>
            <a:r>
              <a:rPr lang="ru-RU" sz="3600" b="0" dirty="0">
                <a:solidFill>
                  <a:srgbClr val="CC0000"/>
                </a:solidFill>
                <a:latin typeface="Times New Roman" charset="0"/>
              </a:rPr>
              <a:t> </a:t>
            </a:r>
            <a:r>
              <a:rPr lang="ru-RU" sz="3600" dirty="0">
                <a:solidFill>
                  <a:srgbClr val="CC0000"/>
                </a:solidFill>
                <a:latin typeface="Times New Roman" charset="0"/>
              </a:rPr>
              <a:t>род</a:t>
            </a:r>
            <a:r>
              <a:rPr lang="ru-RU" sz="3600" dirty="0">
                <a:solidFill>
                  <a:schemeClr val="tx1"/>
                </a:solidFill>
                <a:latin typeface="Times New Roman" charset="0"/>
              </a:rPr>
              <a:t> — </a:t>
            </a:r>
            <a:r>
              <a:rPr lang="ru-RU" sz="3600" dirty="0" smtClean="0">
                <a:latin typeface="Times New Roman" charset="0"/>
              </a:rPr>
              <a:t>наоборот,</a:t>
            </a:r>
            <a:endParaRPr lang="ru-RU" sz="3600" dirty="0">
              <a:latin typeface="Times New Roman" charset="0"/>
            </a:endParaRPr>
          </a:p>
          <a:p>
            <a:pPr algn="ctr">
              <a:spcBef>
                <a:spcPct val="0"/>
              </a:spcBef>
            </a:pPr>
            <a:r>
              <a:rPr lang="ru-RU" sz="3600" dirty="0">
                <a:latin typeface="Times New Roman" charset="0"/>
              </a:rPr>
              <a:t>Мягкий Знак</a:t>
            </a:r>
            <a:r>
              <a:rPr lang="ru-RU" sz="3600" dirty="0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ru-RU" sz="3600" dirty="0">
                <a:solidFill>
                  <a:srgbClr val="CC0000"/>
                </a:solidFill>
                <a:latin typeface="Times New Roman" charset="0"/>
              </a:rPr>
              <a:t>в друзья берёт.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60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860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6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860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860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2711" name="Text Box 7"/>
          <p:cNvSpPr txBox="1">
            <a:spLocks noChangeArrowheads="1"/>
          </p:cNvSpPr>
          <p:nvPr/>
        </p:nvSpPr>
        <p:spPr bwMode="auto">
          <a:xfrm>
            <a:off x="0" y="0"/>
            <a:ext cx="91440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4000">
                <a:solidFill>
                  <a:srgbClr val="0000CC"/>
                </a:solidFill>
                <a:latin typeface="Times New Roman" charset="0"/>
              </a:rPr>
              <a:t>Замени словосочетание одним словом.</a:t>
            </a:r>
          </a:p>
          <a:p>
            <a:r>
              <a:rPr lang="ru-RU" sz="4000">
                <a:solidFill>
                  <a:srgbClr val="0000CC"/>
                </a:solidFill>
                <a:latin typeface="Times New Roman" charset="0"/>
              </a:rPr>
              <a:t>Объясни написание слов.</a:t>
            </a:r>
          </a:p>
        </p:txBody>
      </p:sp>
      <p:sp>
        <p:nvSpPr>
          <p:cNvPr id="72712" name="Text Box 8"/>
          <p:cNvSpPr txBox="1">
            <a:spLocks noChangeArrowheads="1"/>
          </p:cNvSpPr>
          <p:nvPr/>
        </p:nvSpPr>
        <p:spPr bwMode="auto">
          <a:xfrm>
            <a:off x="250825" y="1772816"/>
            <a:ext cx="8893175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600" dirty="0">
                <a:latin typeface="Times New Roman" charset="0"/>
              </a:rPr>
              <a:t>1.Близкий приятель, друг.</a:t>
            </a:r>
          </a:p>
          <a:p>
            <a:r>
              <a:rPr lang="ru-RU" sz="3600" dirty="0">
                <a:latin typeface="Times New Roman" charset="0"/>
              </a:rPr>
              <a:t>2</a:t>
            </a:r>
            <a:r>
              <a:rPr lang="ru-RU" sz="3600" dirty="0" smtClean="0">
                <a:latin typeface="Times New Roman" charset="0"/>
              </a:rPr>
              <a:t>.Часть </a:t>
            </a:r>
            <a:r>
              <a:rPr lang="ru-RU" sz="3600" dirty="0">
                <a:latin typeface="Times New Roman" charset="0"/>
              </a:rPr>
              <a:t>суток от вечера до утра.</a:t>
            </a:r>
          </a:p>
          <a:p>
            <a:r>
              <a:rPr lang="ru-RU" sz="3600" dirty="0" smtClean="0">
                <a:latin typeface="Times New Roman" charset="0"/>
              </a:rPr>
              <a:t>3.Двенадцать </a:t>
            </a:r>
            <a:r>
              <a:rPr lang="ru-RU" sz="3600" dirty="0">
                <a:latin typeface="Times New Roman" charset="0"/>
              </a:rPr>
              <a:t>часов ночи, середина ночи.</a:t>
            </a:r>
          </a:p>
          <a:p>
            <a:r>
              <a:rPr lang="ru-RU" sz="3600" dirty="0" smtClean="0">
                <a:latin typeface="Times New Roman" charset="0"/>
              </a:rPr>
              <a:t>4.Молодые </a:t>
            </a:r>
            <a:r>
              <a:rPr lang="ru-RU" sz="3600" dirty="0">
                <a:latin typeface="Times New Roman" charset="0"/>
              </a:rPr>
              <a:t>люди.</a:t>
            </a:r>
          </a:p>
          <a:p>
            <a:r>
              <a:rPr lang="ru-RU" sz="3600" dirty="0" smtClean="0">
                <a:latin typeface="Times New Roman" charset="0"/>
              </a:rPr>
              <a:t>5.Человек</a:t>
            </a:r>
            <a:r>
              <a:rPr lang="ru-RU" sz="3600" dirty="0">
                <a:latin typeface="Times New Roman" charset="0"/>
              </a:rPr>
              <a:t>, лечащий больных.</a:t>
            </a:r>
          </a:p>
          <a:p>
            <a:endParaRPr lang="ru-RU" sz="3600" dirty="0">
              <a:latin typeface="Times New Roman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27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27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27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32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727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727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727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27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27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27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27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27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2268538" y="260350"/>
            <a:ext cx="410368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600">
                <a:solidFill>
                  <a:schemeClr val="tx1"/>
                </a:solidFill>
                <a:latin typeface="Times New Roman" charset="0"/>
              </a:rPr>
              <a:t>       </a:t>
            </a:r>
            <a:r>
              <a:rPr lang="ru-RU" sz="4400">
                <a:solidFill>
                  <a:srgbClr val="0000CC"/>
                </a:solidFill>
                <a:latin typeface="Times New Roman" charset="0"/>
              </a:rPr>
              <a:t>Проверка.</a:t>
            </a:r>
          </a:p>
        </p:txBody>
      </p:sp>
      <p:sp>
        <p:nvSpPr>
          <p:cNvPr id="93192" name="Text Box 8"/>
          <p:cNvSpPr txBox="1">
            <a:spLocks noChangeArrowheads="1"/>
          </p:cNvSpPr>
          <p:nvPr/>
        </p:nvSpPr>
        <p:spPr bwMode="auto">
          <a:xfrm>
            <a:off x="2484438" y="1052513"/>
            <a:ext cx="5473700" cy="8094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4000" dirty="0">
                <a:latin typeface="Times New Roman" charset="0"/>
              </a:rPr>
              <a:t>Товарищ (м.р.),</a:t>
            </a:r>
          </a:p>
          <a:p>
            <a:r>
              <a:rPr lang="ru-RU" sz="4000" dirty="0" smtClean="0">
                <a:latin typeface="Times New Roman" charset="0"/>
              </a:rPr>
              <a:t>ноч</a:t>
            </a:r>
            <a:r>
              <a:rPr lang="ru-RU" sz="4000" dirty="0" smtClean="0">
                <a:solidFill>
                  <a:srgbClr val="CC0000"/>
                </a:solidFill>
                <a:latin typeface="Times New Roman" charset="0"/>
              </a:rPr>
              <a:t>ь</a:t>
            </a:r>
            <a:r>
              <a:rPr lang="ru-RU" sz="4000" dirty="0" smtClean="0">
                <a:latin typeface="Times New Roman" charset="0"/>
              </a:rPr>
              <a:t>        </a:t>
            </a:r>
            <a:r>
              <a:rPr lang="ru-RU" sz="4000" dirty="0">
                <a:latin typeface="Times New Roman" charset="0"/>
              </a:rPr>
              <a:t>(ж.р.),</a:t>
            </a:r>
          </a:p>
          <a:p>
            <a:r>
              <a:rPr lang="ru-RU" sz="4000" dirty="0">
                <a:latin typeface="Times New Roman" charset="0"/>
              </a:rPr>
              <a:t>полноч</a:t>
            </a:r>
            <a:r>
              <a:rPr lang="ru-RU" sz="4000" dirty="0">
                <a:solidFill>
                  <a:srgbClr val="CC0000"/>
                </a:solidFill>
                <a:latin typeface="Times New Roman" charset="0"/>
              </a:rPr>
              <a:t>ь </a:t>
            </a:r>
            <a:r>
              <a:rPr lang="ru-RU" sz="4000" dirty="0">
                <a:latin typeface="Times New Roman" charset="0"/>
              </a:rPr>
              <a:t>(ж.р.),</a:t>
            </a:r>
          </a:p>
          <a:p>
            <a:r>
              <a:rPr lang="ru-RU" sz="4000" dirty="0">
                <a:latin typeface="Times New Roman" charset="0"/>
              </a:rPr>
              <a:t>молодеж</a:t>
            </a:r>
            <a:r>
              <a:rPr lang="ru-RU" sz="4000" dirty="0">
                <a:solidFill>
                  <a:srgbClr val="CC0000"/>
                </a:solidFill>
                <a:latin typeface="Times New Roman" charset="0"/>
              </a:rPr>
              <a:t>ь</a:t>
            </a:r>
            <a:r>
              <a:rPr lang="ru-RU" sz="4000" dirty="0">
                <a:latin typeface="Times New Roman" charset="0"/>
              </a:rPr>
              <a:t> (ж.р.),</a:t>
            </a:r>
          </a:p>
          <a:p>
            <a:r>
              <a:rPr lang="ru-RU" sz="4000" dirty="0">
                <a:latin typeface="Times New Roman" charset="0"/>
              </a:rPr>
              <a:t>врач          (м.р.).</a:t>
            </a:r>
          </a:p>
          <a:p>
            <a:endParaRPr lang="ru-RU" sz="4000" dirty="0">
              <a:latin typeface="Times New Roman" charset="0"/>
            </a:endParaRPr>
          </a:p>
          <a:p>
            <a:endParaRPr lang="ru-RU" sz="4000" dirty="0">
              <a:latin typeface="Times New Roman" charset="0"/>
            </a:endParaRPr>
          </a:p>
          <a:p>
            <a:r>
              <a:rPr lang="ru-RU" sz="4000" dirty="0">
                <a:solidFill>
                  <a:srgbClr val="CC0000"/>
                </a:solidFill>
                <a:latin typeface="Times New Roman" charset="0"/>
              </a:rPr>
              <a:t>       </a:t>
            </a:r>
          </a:p>
          <a:p>
            <a:endParaRPr lang="ru-RU" sz="4000" dirty="0">
              <a:solidFill>
                <a:schemeClr val="tx1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3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3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3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3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9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31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4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31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9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31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4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31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4218" name="Picture 10" descr="0357cbbc37537993b6caa431f1a40c15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817531">
            <a:off x="755650" y="620713"/>
            <a:ext cx="2232025" cy="1933575"/>
          </a:xfrm>
          <a:prstGeom prst="rect">
            <a:avLst/>
          </a:prstGeom>
          <a:noFill/>
        </p:spPr>
      </p:pic>
      <p:sp>
        <p:nvSpPr>
          <p:cNvPr id="94219" name="Text Box 11"/>
          <p:cNvSpPr txBox="1">
            <a:spLocks noChangeArrowheads="1"/>
          </p:cNvSpPr>
          <p:nvPr/>
        </p:nvSpPr>
        <p:spPr bwMode="auto">
          <a:xfrm>
            <a:off x="684213" y="2997200"/>
            <a:ext cx="78486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4400" dirty="0">
                <a:latin typeface="Times New Roman" charset="0"/>
              </a:rPr>
              <a:t>     Прочитаем правило </a:t>
            </a:r>
          </a:p>
          <a:p>
            <a:r>
              <a:rPr lang="ru-RU" sz="4400" dirty="0">
                <a:latin typeface="Times New Roman" charset="0"/>
              </a:rPr>
              <a:t>      в учебнике на стр. </a:t>
            </a:r>
            <a:r>
              <a:rPr lang="ru-RU" sz="4400" dirty="0" smtClean="0">
                <a:latin typeface="Times New Roman" charset="0"/>
              </a:rPr>
              <a:t>13</a:t>
            </a:r>
            <a:endParaRPr lang="ru-RU" sz="4400" dirty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4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4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4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8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94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94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94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7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4459" name="Picture 11" descr="0357cbbc37537993b6caa431f1a40c15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817531">
            <a:off x="0" y="0"/>
            <a:ext cx="2016125" cy="1746250"/>
          </a:xfrm>
          <a:prstGeom prst="rect">
            <a:avLst/>
          </a:prstGeom>
          <a:noFill/>
        </p:spPr>
      </p:pic>
      <p:sp>
        <p:nvSpPr>
          <p:cNvPr id="104460" name="Text Box 12"/>
          <p:cNvSpPr txBox="1">
            <a:spLocks noChangeArrowheads="1"/>
          </p:cNvSpPr>
          <p:nvPr/>
        </p:nvSpPr>
        <p:spPr bwMode="auto">
          <a:xfrm>
            <a:off x="1907704" y="2708920"/>
            <a:ext cx="65532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4000" dirty="0">
                <a:latin typeface="Times New Roman" charset="0"/>
              </a:rPr>
              <a:t>    Выполни упр. </a:t>
            </a:r>
            <a:r>
              <a:rPr lang="ru-RU" sz="4000" dirty="0" smtClean="0">
                <a:latin typeface="Times New Roman" charset="0"/>
              </a:rPr>
              <a:t>18 </a:t>
            </a:r>
            <a:endParaRPr lang="ru-RU" sz="4000" dirty="0">
              <a:latin typeface="Times New Roman" charset="0"/>
            </a:endParaRPr>
          </a:p>
          <a:p>
            <a:r>
              <a:rPr lang="ru-RU" sz="4000" dirty="0">
                <a:latin typeface="Times New Roman" charset="0"/>
              </a:rPr>
              <a:t>      по заданию учебника.</a:t>
            </a:r>
          </a:p>
        </p:txBody>
      </p:sp>
      <p:sp>
        <p:nvSpPr>
          <p:cNvPr id="104461" name="Text Box 13"/>
          <p:cNvSpPr txBox="1">
            <a:spLocks noChangeArrowheads="1"/>
          </p:cNvSpPr>
          <p:nvPr/>
        </p:nvSpPr>
        <p:spPr bwMode="auto">
          <a:xfrm>
            <a:off x="2915816" y="4293096"/>
            <a:ext cx="4103687" cy="176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sz="4400" dirty="0">
              <a:solidFill>
                <a:srgbClr val="0000CC"/>
              </a:solidFill>
              <a:latin typeface="Times New Roman" charset="0"/>
            </a:endParaRPr>
          </a:p>
          <a:p>
            <a:r>
              <a:rPr lang="ru-RU" sz="4400" dirty="0">
                <a:solidFill>
                  <a:srgbClr val="0000CC"/>
                </a:solidFill>
                <a:latin typeface="Times New Roman" charset="0"/>
              </a:rPr>
              <a:t>Проверка</a:t>
            </a:r>
          </a:p>
        </p:txBody>
      </p:sp>
      <p:sp>
        <p:nvSpPr>
          <p:cNvPr id="104462" name="Text Box 14"/>
          <p:cNvSpPr txBox="1">
            <a:spLocks noChangeArrowheads="1"/>
          </p:cNvSpPr>
          <p:nvPr/>
        </p:nvSpPr>
        <p:spPr bwMode="auto">
          <a:xfrm>
            <a:off x="250825" y="3429000"/>
            <a:ext cx="85693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sz="4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04463" name="Text Box 15"/>
          <p:cNvSpPr txBox="1">
            <a:spLocks noChangeArrowheads="1"/>
          </p:cNvSpPr>
          <p:nvPr/>
        </p:nvSpPr>
        <p:spPr bwMode="auto">
          <a:xfrm>
            <a:off x="0" y="2133600"/>
            <a:ext cx="9396413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sz="4000" dirty="0">
              <a:latin typeface="Times New Roman" charset="0"/>
            </a:endParaRPr>
          </a:p>
          <a:p>
            <a:endParaRPr lang="ru-RU" sz="4000" dirty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4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4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4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04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04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04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04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04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04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5239" name="Text Box 7"/>
          <p:cNvSpPr txBox="1">
            <a:spLocks noChangeArrowheads="1"/>
          </p:cNvSpPr>
          <p:nvPr/>
        </p:nvSpPr>
        <p:spPr bwMode="auto">
          <a:xfrm>
            <a:off x="2268538" y="0"/>
            <a:ext cx="410368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600">
                <a:solidFill>
                  <a:schemeClr val="tx1"/>
                </a:solidFill>
                <a:latin typeface="Times New Roman" charset="0"/>
              </a:rPr>
              <a:t>            </a:t>
            </a:r>
            <a:r>
              <a:rPr lang="ru-RU" sz="4400">
                <a:solidFill>
                  <a:srgbClr val="0000CC"/>
                </a:solidFill>
                <a:latin typeface="Times New Roman" charset="0"/>
              </a:rPr>
              <a:t>Вывод</a:t>
            </a:r>
          </a:p>
        </p:txBody>
      </p:sp>
      <p:sp>
        <p:nvSpPr>
          <p:cNvPr id="95240" name="Text Box 8"/>
          <p:cNvSpPr txBox="1">
            <a:spLocks noChangeArrowheads="1"/>
          </p:cNvSpPr>
          <p:nvPr/>
        </p:nvSpPr>
        <p:spPr bwMode="auto">
          <a:xfrm>
            <a:off x="323850" y="620713"/>
            <a:ext cx="8820150" cy="558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600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ru-RU" sz="3600">
                <a:latin typeface="Times New Roman" charset="0"/>
              </a:rPr>
              <a:t>На конце существительных</a:t>
            </a:r>
          </a:p>
          <a:p>
            <a:r>
              <a:rPr lang="ru-RU" sz="3600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ru-RU" sz="3600">
                <a:solidFill>
                  <a:srgbClr val="CC0000"/>
                </a:solidFill>
                <a:latin typeface="Times New Roman" charset="0"/>
              </a:rPr>
              <a:t>женского</a:t>
            </a:r>
            <a:r>
              <a:rPr lang="ru-RU" sz="3600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ru-RU" sz="3600">
                <a:latin typeface="Times New Roman" charset="0"/>
              </a:rPr>
              <a:t>рода  после шипящих </a:t>
            </a:r>
          </a:p>
          <a:p>
            <a:r>
              <a:rPr lang="ru-RU" sz="3600">
                <a:solidFill>
                  <a:srgbClr val="CC0000"/>
                </a:solidFill>
                <a:latin typeface="Times New Roman" charset="0"/>
              </a:rPr>
              <a:t>пишется Ь</a:t>
            </a:r>
            <a:r>
              <a:rPr lang="ru-RU" sz="3600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ru-RU" sz="3600">
                <a:latin typeface="Times New Roman" charset="0"/>
              </a:rPr>
              <a:t>знак.</a:t>
            </a:r>
          </a:p>
          <a:p>
            <a:r>
              <a:rPr lang="ru-RU" sz="3600">
                <a:solidFill>
                  <a:schemeClr val="tx1"/>
                </a:solidFill>
                <a:latin typeface="Times New Roman" charset="0"/>
              </a:rPr>
              <a:t> </a:t>
            </a:r>
          </a:p>
          <a:p>
            <a:r>
              <a:rPr lang="ru-RU" sz="3600">
                <a:latin typeface="Times New Roman" charset="0"/>
              </a:rPr>
              <a:t>На конце существительных</a:t>
            </a:r>
          </a:p>
          <a:p>
            <a:r>
              <a:rPr lang="ru-RU" sz="3600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ru-RU" sz="3600">
                <a:solidFill>
                  <a:srgbClr val="CC0000"/>
                </a:solidFill>
                <a:latin typeface="Times New Roman" charset="0"/>
              </a:rPr>
              <a:t>мужского</a:t>
            </a:r>
            <a:r>
              <a:rPr lang="ru-RU" sz="3600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ru-RU" sz="3600">
                <a:latin typeface="Times New Roman" charset="0"/>
              </a:rPr>
              <a:t>рода после шипящих</a:t>
            </a:r>
          </a:p>
          <a:p>
            <a:r>
              <a:rPr lang="ru-RU" sz="3600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ru-RU" sz="3600">
                <a:solidFill>
                  <a:srgbClr val="CC0000"/>
                </a:solidFill>
                <a:latin typeface="Times New Roman" charset="0"/>
              </a:rPr>
              <a:t>Ь</a:t>
            </a:r>
            <a:r>
              <a:rPr lang="ru-RU" sz="3600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ru-RU" sz="3600">
                <a:latin typeface="Times New Roman" charset="0"/>
              </a:rPr>
              <a:t>знак</a:t>
            </a:r>
            <a:r>
              <a:rPr lang="ru-RU" sz="3600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ru-RU" sz="3600">
                <a:solidFill>
                  <a:srgbClr val="CC0000"/>
                </a:solidFill>
                <a:latin typeface="Times New Roman" charset="0"/>
              </a:rPr>
              <a:t>не пишется.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5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5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5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52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52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52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52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52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952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30" name="Text Box 6"/>
          <p:cNvSpPr txBox="1">
            <a:spLocks noChangeArrowheads="1"/>
          </p:cNvSpPr>
          <p:nvPr/>
        </p:nvSpPr>
        <p:spPr bwMode="auto">
          <a:xfrm>
            <a:off x="250825" y="2349500"/>
            <a:ext cx="8497888" cy="361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dirty="0" smtClean="0">
                <a:solidFill>
                  <a:srgbClr val="0000CC"/>
                </a:solidFill>
              </a:rPr>
              <a:t>Домашнее задание</a:t>
            </a:r>
            <a:endParaRPr lang="ru-RU" dirty="0">
              <a:solidFill>
                <a:srgbClr val="0000CC"/>
              </a:solidFill>
            </a:endParaRPr>
          </a:p>
          <a:p>
            <a:r>
              <a:rPr lang="ru-RU" dirty="0"/>
              <a:t>Повторить правило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/>
              <a:t>на стр.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/>
              <a:t>13.</a:t>
            </a:r>
            <a:endParaRPr lang="ru-RU" dirty="0"/>
          </a:p>
        </p:txBody>
      </p:sp>
      <p:pic>
        <p:nvPicPr>
          <p:cNvPr id="103432" name="Picture 8" descr="f90b4cd7e33e932d6ca63c3b2e00204e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04978">
            <a:off x="6011863" y="0"/>
            <a:ext cx="2868612" cy="2447925"/>
          </a:xfrm>
          <a:prstGeom prst="rect">
            <a:avLst/>
          </a:prstGeom>
          <a:noFill/>
        </p:spPr>
      </p:pic>
      <p:pic>
        <p:nvPicPr>
          <p:cNvPr id="103433" name="если б не было школ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75688" y="638175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343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" dur="80"/>
                                        <p:tgtEl>
                                          <p:spTgt spid="1034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" dur="80"/>
                                        <p:tgtEl>
                                          <p:spTgt spid="1034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80"/>
                                        <p:tgtEl>
                                          <p:spTgt spid="1034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34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343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Text Box 6"/>
          <p:cNvSpPr txBox="1">
            <a:spLocks noChangeArrowheads="1"/>
          </p:cNvSpPr>
          <p:nvPr/>
        </p:nvSpPr>
        <p:spPr bwMode="auto">
          <a:xfrm>
            <a:off x="611188" y="476250"/>
            <a:ext cx="7993062" cy="462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              </a:t>
            </a:r>
            <a:r>
              <a:rPr lang="ru-RU" dirty="0">
                <a:solidFill>
                  <a:srgbClr val="FF0000"/>
                </a:solidFill>
              </a:rPr>
              <a:t>Тема:</a:t>
            </a:r>
          </a:p>
          <a:p>
            <a:r>
              <a:rPr lang="ru-RU" dirty="0">
                <a:solidFill>
                  <a:srgbClr val="0000CC"/>
                </a:solidFill>
              </a:rPr>
              <a:t> «Мягкий знак на конце </a:t>
            </a:r>
            <a:r>
              <a:rPr lang="ru-RU" dirty="0" smtClean="0">
                <a:solidFill>
                  <a:srgbClr val="0000CC"/>
                </a:solidFill>
              </a:rPr>
              <a:t>имён  существительных </a:t>
            </a:r>
            <a:r>
              <a:rPr lang="ru-RU" dirty="0">
                <a:solidFill>
                  <a:srgbClr val="0000CC"/>
                </a:solidFill>
              </a:rPr>
              <a:t>после </a:t>
            </a:r>
            <a:r>
              <a:rPr lang="ru-RU" dirty="0" smtClean="0">
                <a:solidFill>
                  <a:srgbClr val="0000CC"/>
                </a:solidFill>
              </a:rPr>
              <a:t> </a:t>
            </a:r>
            <a:r>
              <a:rPr lang="ru-RU" dirty="0">
                <a:solidFill>
                  <a:srgbClr val="0000CC"/>
                </a:solidFill>
              </a:rPr>
              <a:t>шипящих».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4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4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4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24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24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24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688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713" y="1557338"/>
            <a:ext cx="5915025" cy="340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89" name="Text Box 9"/>
          <p:cNvSpPr txBox="1">
            <a:spLocks noChangeArrowheads="1"/>
          </p:cNvSpPr>
          <p:nvPr/>
        </p:nvSpPr>
        <p:spPr bwMode="auto">
          <a:xfrm>
            <a:off x="1908175" y="5157788"/>
            <a:ext cx="6048375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ru-RU" sz="7200">
                <a:solidFill>
                  <a:srgbClr val="0000CC"/>
                </a:solidFill>
              </a:rPr>
              <a:t>о Мягком Знаке</a:t>
            </a:r>
          </a:p>
        </p:txBody>
      </p:sp>
      <p:sp>
        <p:nvSpPr>
          <p:cNvPr id="71690" name="Text Box 10"/>
          <p:cNvSpPr txBox="1">
            <a:spLocks noChangeArrowheads="1"/>
          </p:cNvSpPr>
          <p:nvPr/>
        </p:nvSpPr>
        <p:spPr bwMode="auto">
          <a:xfrm>
            <a:off x="1908175" y="0"/>
            <a:ext cx="5472113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7200">
                <a:solidFill>
                  <a:srgbClr val="0000CC"/>
                </a:solidFill>
              </a:rPr>
              <a:t>Сказка</a:t>
            </a:r>
          </a:p>
        </p:txBody>
      </p:sp>
      <p:pic>
        <p:nvPicPr>
          <p:cNvPr id="71691" name="Приходи, сказка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169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16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16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716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16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1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6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16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6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6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1691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94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7595" name="Rectangle 11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0"/>
            <a:ext cx="5472113" cy="6858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3600" b="1">
                <a:solidFill>
                  <a:srgbClr val="000000"/>
                </a:solidFill>
                <a:latin typeface="Times New Roman" charset="0"/>
              </a:rPr>
              <a:t>Моя ночЬ,вещЬ и рожЬ,</a:t>
            </a:r>
          </a:p>
          <a:p>
            <a:pPr>
              <a:buFont typeface="Wingdings" pitchFamily="2" charset="2"/>
              <a:buNone/>
            </a:pPr>
            <a:r>
              <a:rPr lang="ru-RU" sz="3600" b="1">
                <a:solidFill>
                  <a:srgbClr val="000000"/>
                </a:solidFill>
                <a:latin typeface="Times New Roman" charset="0"/>
              </a:rPr>
              <a:t>Моя дочЬ, печЬ, брошЬ,</a:t>
            </a:r>
          </a:p>
          <a:p>
            <a:pPr>
              <a:buFont typeface="Wingdings" pitchFamily="2" charset="2"/>
              <a:buNone/>
            </a:pPr>
            <a:r>
              <a:rPr lang="ru-RU" sz="3600" b="1">
                <a:solidFill>
                  <a:srgbClr val="000000"/>
                </a:solidFill>
                <a:latin typeface="Times New Roman" charset="0"/>
              </a:rPr>
              <a:t>Мои дорогие, красивые,</a:t>
            </a:r>
          </a:p>
          <a:p>
            <a:pPr>
              <a:buFont typeface="Wingdings" pitchFamily="2" charset="2"/>
              <a:buNone/>
            </a:pPr>
            <a:r>
              <a:rPr lang="ru-RU" sz="3600" b="1">
                <a:solidFill>
                  <a:srgbClr val="000000"/>
                </a:solidFill>
                <a:latin typeface="Times New Roman" charset="0"/>
              </a:rPr>
              <a:t>Вам нужна моя помощЬ,</a:t>
            </a:r>
          </a:p>
          <a:p>
            <a:pPr>
              <a:buFont typeface="Wingdings" pitchFamily="2" charset="2"/>
              <a:buNone/>
            </a:pPr>
            <a:r>
              <a:rPr lang="ru-RU" sz="3600" b="1">
                <a:solidFill>
                  <a:srgbClr val="000000"/>
                </a:solidFill>
                <a:latin typeface="Times New Roman" charset="0"/>
              </a:rPr>
              <a:t>Любимые!</a:t>
            </a:r>
          </a:p>
          <a:p>
            <a:pPr>
              <a:buFont typeface="Wingdings" pitchFamily="2" charset="2"/>
              <a:buNone/>
            </a:pPr>
            <a:endParaRPr lang="ru-RU" sz="3600" b="1">
              <a:solidFill>
                <a:srgbClr val="000000"/>
              </a:solidFill>
              <a:latin typeface="Times New Roman" charset="0"/>
            </a:endParaRPr>
          </a:p>
          <a:p>
            <a:pPr>
              <a:buFont typeface="Wingdings" pitchFamily="2" charset="2"/>
              <a:buNone/>
            </a:pPr>
            <a:r>
              <a:rPr lang="ru-RU" sz="3600" b="1">
                <a:solidFill>
                  <a:srgbClr val="CC0000"/>
                </a:solidFill>
                <a:latin typeface="Times New Roman" charset="0"/>
              </a:rPr>
              <a:t>Выпишите</a:t>
            </a:r>
            <a:r>
              <a:rPr lang="ru-RU" sz="3600" b="1">
                <a:solidFill>
                  <a:srgbClr val="0033CC"/>
                </a:solidFill>
                <a:latin typeface="Times New Roman" charset="0"/>
              </a:rPr>
              <a:t> </a:t>
            </a:r>
            <a:r>
              <a:rPr lang="ru-RU" sz="3600" b="1">
                <a:solidFill>
                  <a:srgbClr val="0000CC"/>
                </a:solidFill>
                <a:latin typeface="Times New Roman" charset="0"/>
              </a:rPr>
              <a:t>слова </a:t>
            </a:r>
          </a:p>
          <a:p>
            <a:pPr>
              <a:buFont typeface="Wingdings" pitchFamily="2" charset="2"/>
              <a:buNone/>
            </a:pPr>
            <a:r>
              <a:rPr lang="ru-RU" sz="3600" b="1">
                <a:solidFill>
                  <a:srgbClr val="0000CC"/>
                </a:solidFill>
                <a:latin typeface="Times New Roman" charset="0"/>
              </a:rPr>
              <a:t>с мягким знаком </a:t>
            </a:r>
          </a:p>
          <a:p>
            <a:pPr>
              <a:buFont typeface="Wingdings" pitchFamily="2" charset="2"/>
              <a:buNone/>
            </a:pPr>
            <a:r>
              <a:rPr lang="ru-RU" sz="3600" b="1">
                <a:solidFill>
                  <a:srgbClr val="0000CC"/>
                </a:solidFill>
                <a:latin typeface="Times New Roman" charset="0"/>
              </a:rPr>
              <a:t>на конце слова и </a:t>
            </a:r>
          </a:p>
          <a:p>
            <a:pPr>
              <a:buFont typeface="Wingdings" pitchFamily="2" charset="2"/>
              <a:buNone/>
            </a:pPr>
            <a:r>
              <a:rPr lang="ru-RU" sz="3600" b="1">
                <a:solidFill>
                  <a:srgbClr val="CC0000"/>
                </a:solidFill>
                <a:latin typeface="Times New Roman" charset="0"/>
              </a:rPr>
              <a:t>подчеркните его.</a:t>
            </a:r>
          </a:p>
        </p:txBody>
      </p:sp>
      <p:sp>
        <p:nvSpPr>
          <p:cNvPr id="67596" name="Rectangle 12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ru-RU" sz="2400"/>
          </a:p>
        </p:txBody>
      </p:sp>
      <p:pic>
        <p:nvPicPr>
          <p:cNvPr id="67593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7900" y="2565400"/>
            <a:ext cx="4133850" cy="3048000"/>
          </a:xfrm>
          <a:prstGeom prst="rect">
            <a:avLst/>
          </a:prstGeom>
          <a:noFill/>
        </p:spPr>
      </p:pic>
      <p:pic>
        <p:nvPicPr>
          <p:cNvPr id="67604" name="Picture 20">
            <a:hlinkClick r:id="" action="ppaction://media"/>
          </p:cNvPr>
          <p:cNvPicPr>
            <a:picLocks noRot="1" noChangeAspect="1" noChangeArrowheads="1"/>
          </p:cNvPicPr>
          <p:nvPr>
            <a:wavAudioFile r:embed="rId1" name="MS900069287[1]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1600" y="5229225"/>
            <a:ext cx="304800" cy="304800"/>
          </a:xfrm>
          <a:prstGeom prst="rect">
            <a:avLst/>
          </a:prstGeom>
          <a:noFill/>
        </p:spPr>
      </p:pic>
      <p:pic>
        <p:nvPicPr>
          <p:cNvPr id="67605" name="Picture 21">
            <a:hlinkClick r:id="" action="ppaction://media"/>
          </p:cNvPr>
          <p:cNvPicPr>
            <a:picLocks noRot="1" noChangeAspect="1" noChangeArrowheads="1"/>
          </p:cNvPicPr>
          <p:nvPr>
            <a:wavAudioFile r:embed="rId1" name="MS900069287[1]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1600" y="5516563"/>
            <a:ext cx="304800" cy="304800"/>
          </a:xfrm>
          <a:prstGeom prst="rect">
            <a:avLst/>
          </a:prstGeom>
          <a:noFill/>
        </p:spPr>
      </p:pic>
      <p:pic>
        <p:nvPicPr>
          <p:cNvPr id="67610" name="Picture 26">
            <a:hlinkClick r:id="" action="ppaction://media"/>
          </p:cNvPr>
          <p:cNvPicPr>
            <a:picLocks noRot="1" noChangeAspect="1" noChangeArrowheads="1"/>
          </p:cNvPicPr>
          <p:nvPr>
            <a:wavAudioFile r:embed="rId1" name="MS900069287[1]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1600" y="6165850"/>
            <a:ext cx="304800" cy="304800"/>
          </a:xfrm>
          <a:prstGeom prst="rect">
            <a:avLst/>
          </a:prstGeom>
          <a:noFill/>
        </p:spPr>
      </p:pic>
      <p:pic>
        <p:nvPicPr>
          <p:cNvPr id="67612" name="Picture 28">
            <a:hlinkClick r:id="" action="ppaction://media"/>
          </p:cNvPr>
          <p:cNvPicPr>
            <a:picLocks noRot="1" noChangeAspect="1" noChangeArrowheads="1"/>
          </p:cNvPicPr>
          <p:nvPr>
            <a:wavAudioFile r:embed="rId1" name="MS900069287[1]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1600" y="5805488"/>
            <a:ext cx="304800" cy="304800"/>
          </a:xfrm>
          <a:prstGeom prst="rect">
            <a:avLst/>
          </a:prstGeom>
          <a:noFill/>
        </p:spPr>
      </p:pic>
      <p:pic>
        <p:nvPicPr>
          <p:cNvPr id="67613" name="Picture 29">
            <a:hlinkClick r:id="" action="ppaction://media"/>
          </p:cNvPr>
          <p:cNvPicPr>
            <a:picLocks noRot="1" noChangeAspect="1" noChangeArrowheads="1"/>
          </p:cNvPicPr>
          <p:nvPr>
            <a:wavAudioFile r:embed="rId1" name="MS900069287[1]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1600" y="65532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75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75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75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75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67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67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67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1407" fill="hold"/>
                                        <p:tgtEl>
                                          <p:spTgt spid="6760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7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7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7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5" dur="1407" fill="hold"/>
                                        <p:tgtEl>
                                          <p:spTgt spid="6760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407"/>
                            </p:stCondLst>
                            <p:childTnLst>
                              <p:par>
                                <p:cTn id="2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67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67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67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3" dur="1407" fill="hold"/>
                                        <p:tgtEl>
                                          <p:spTgt spid="676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814"/>
                            </p:stCondLst>
                            <p:childTnLst>
                              <p:par>
                                <p:cTn id="3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67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67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67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1" dur="1407" fill="hold"/>
                                        <p:tgtEl>
                                          <p:spTgt spid="676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221"/>
                            </p:stCondLst>
                            <p:childTnLst>
                              <p:par>
                                <p:cTn id="4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67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67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67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9" dur="1407" fill="hold"/>
                                        <p:tgtEl>
                                          <p:spTgt spid="676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67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67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67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675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6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7604"/>
                </p:tgtEl>
              </p:cMediaNode>
            </p:audio>
            <p:audio>
              <p:cMediaNode>
                <p:cTn id="6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7605"/>
                </p:tgtEl>
              </p:cMediaNode>
            </p:audio>
            <p:audio>
              <p:cMediaNode>
                <p:cTn id="6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7610"/>
                </p:tgtEl>
              </p:cMediaNode>
            </p:audio>
            <p:audio>
              <p:cMediaNode>
                <p:cTn id="6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7612"/>
                </p:tgtEl>
              </p:cMediaNode>
            </p:audio>
            <p:audio>
              <p:cMediaNode>
                <p:cTn id="6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7613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42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9641" name="Text Box 9"/>
          <p:cNvSpPr txBox="1">
            <a:spLocks noChangeArrowheads="1"/>
          </p:cNvSpPr>
          <p:nvPr/>
        </p:nvSpPr>
        <p:spPr bwMode="auto">
          <a:xfrm>
            <a:off x="395288" y="1125538"/>
            <a:ext cx="8497887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ru-RU" sz="3600" dirty="0">
                <a:latin typeface="Times New Roman" charset="0"/>
              </a:rPr>
              <a:t>Растрогались добрые существительные</a:t>
            </a:r>
          </a:p>
          <a:p>
            <a:pPr>
              <a:spcBef>
                <a:spcPct val="0"/>
              </a:spcBef>
            </a:pPr>
            <a:r>
              <a:rPr lang="ru-RU" sz="3600" dirty="0">
                <a:solidFill>
                  <a:srgbClr val="CC0000"/>
                </a:solidFill>
                <a:latin typeface="Times New Roman" charset="0"/>
              </a:rPr>
              <a:t>                ЖЕНСКОГО</a:t>
            </a:r>
            <a:r>
              <a:rPr lang="ru-RU" sz="3600" dirty="0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ru-RU" sz="3600" dirty="0">
                <a:latin typeface="Times New Roman" charset="0"/>
              </a:rPr>
              <a:t>рода</a:t>
            </a:r>
            <a:r>
              <a:rPr lang="ru-RU" sz="3600" dirty="0">
                <a:solidFill>
                  <a:schemeClr val="tx1"/>
                </a:solidFill>
                <a:latin typeface="Times New Roman" charset="0"/>
              </a:rPr>
              <a:t> </a:t>
            </a:r>
          </a:p>
          <a:p>
            <a:pPr>
              <a:spcBef>
                <a:spcPct val="0"/>
              </a:spcBef>
            </a:pPr>
            <a:r>
              <a:rPr lang="ru-RU" sz="3600" dirty="0">
                <a:solidFill>
                  <a:schemeClr val="tx1"/>
                </a:solidFill>
                <a:latin typeface="Times New Roman" charset="0"/>
              </a:rPr>
              <a:t>                </a:t>
            </a:r>
            <a:r>
              <a:rPr lang="ru-RU" sz="3600" dirty="0">
                <a:latin typeface="Times New Roman" charset="0"/>
              </a:rPr>
              <a:t>с окончанием в корне</a:t>
            </a:r>
          </a:p>
          <a:p>
            <a:pPr>
              <a:spcBef>
                <a:spcPct val="0"/>
              </a:spcBef>
            </a:pPr>
            <a:r>
              <a:rPr lang="ru-RU" sz="3600" dirty="0">
                <a:solidFill>
                  <a:schemeClr val="tx1"/>
                </a:solidFill>
                <a:latin typeface="Times New Roman" charset="0"/>
              </a:rPr>
              <a:t>                </a:t>
            </a:r>
            <a:r>
              <a:rPr lang="ru-RU" sz="3600" dirty="0">
                <a:latin typeface="Times New Roman" charset="0"/>
              </a:rPr>
              <a:t>на</a:t>
            </a:r>
            <a:r>
              <a:rPr lang="ru-RU" sz="3600" dirty="0">
                <a:solidFill>
                  <a:schemeClr val="tx1"/>
                </a:solidFill>
                <a:latin typeface="Times New Roman" charset="0"/>
              </a:rPr>
              <a:t>  </a:t>
            </a:r>
            <a:r>
              <a:rPr lang="ru-RU" sz="3600" dirty="0">
                <a:solidFill>
                  <a:srgbClr val="CC0000"/>
                </a:solidFill>
                <a:latin typeface="Times New Roman" charset="0"/>
              </a:rPr>
              <a:t>Ч, Щ, Ж, Ш</a:t>
            </a:r>
            <a:r>
              <a:rPr lang="ru-RU" sz="3600" dirty="0">
                <a:solidFill>
                  <a:schemeClr val="tx1"/>
                </a:solidFill>
                <a:latin typeface="Times New Roman" charset="0"/>
              </a:rPr>
              <a:t> </a:t>
            </a:r>
          </a:p>
          <a:p>
            <a:pPr>
              <a:spcBef>
                <a:spcPct val="0"/>
              </a:spcBef>
            </a:pPr>
            <a:r>
              <a:rPr lang="ru-RU" sz="3600" dirty="0">
                <a:solidFill>
                  <a:schemeClr val="tx1"/>
                </a:solidFill>
                <a:latin typeface="Times New Roman" charset="0"/>
              </a:rPr>
              <a:t>                </a:t>
            </a:r>
            <a:r>
              <a:rPr lang="ru-RU" sz="3600" dirty="0">
                <a:latin typeface="Times New Roman" charset="0"/>
              </a:rPr>
              <a:t>и согласились</a:t>
            </a:r>
            <a:r>
              <a:rPr lang="ru-RU" sz="3600" dirty="0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ru-RU" sz="3600" dirty="0">
                <a:solidFill>
                  <a:srgbClr val="CC0000"/>
                </a:solidFill>
                <a:latin typeface="Times New Roman" charset="0"/>
              </a:rPr>
              <a:t>дружить </a:t>
            </a:r>
          </a:p>
          <a:p>
            <a:pPr>
              <a:spcBef>
                <a:spcPct val="0"/>
              </a:spcBef>
            </a:pPr>
            <a:r>
              <a:rPr lang="ru-RU" sz="3600" dirty="0">
                <a:solidFill>
                  <a:schemeClr val="tx1"/>
                </a:solidFill>
                <a:latin typeface="Times New Roman" charset="0"/>
              </a:rPr>
              <a:t>                </a:t>
            </a:r>
            <a:r>
              <a:rPr lang="ru-RU" sz="3600" dirty="0">
                <a:latin typeface="Times New Roman" charset="0"/>
              </a:rPr>
              <a:t>с Мягким Знаком.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6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96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96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96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96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96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6" name="AutoShape 8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12137" cy="1574800"/>
          </a:xfrm>
        </p:spPr>
        <p:txBody>
          <a:bodyPr/>
          <a:lstStyle/>
          <a:p>
            <a:r>
              <a:rPr lang="ru-RU" sz="4000" dirty="0" smtClean="0">
                <a:solidFill>
                  <a:srgbClr val="0000CC"/>
                </a:solidFill>
              </a:rPr>
              <a:t>Объясните написание слов.</a:t>
            </a:r>
            <a:endParaRPr lang="ru-RU" sz="4000" dirty="0">
              <a:solidFill>
                <a:srgbClr val="0000CC"/>
              </a:solidFill>
            </a:endParaRPr>
          </a:p>
        </p:txBody>
      </p:sp>
      <p:sp>
        <p:nvSpPr>
          <p:cNvPr id="68617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900113" y="2349500"/>
            <a:ext cx="3743325" cy="357981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4000" b="1">
                <a:solidFill>
                  <a:srgbClr val="000000"/>
                </a:solidFill>
              </a:rPr>
              <a:t>Тиш</a:t>
            </a:r>
            <a:r>
              <a:rPr lang="ru-RU" sz="4000" b="1">
                <a:solidFill>
                  <a:srgbClr val="CC0000"/>
                </a:solidFill>
              </a:rPr>
              <a:t>ь</a:t>
            </a:r>
            <a:r>
              <a:rPr lang="ru-RU" sz="4000" b="1"/>
              <a:t>,</a:t>
            </a:r>
          </a:p>
          <a:p>
            <a:pPr>
              <a:buFont typeface="Wingdings" pitchFamily="2" charset="2"/>
              <a:buNone/>
            </a:pPr>
            <a:r>
              <a:rPr lang="ru-RU" sz="4000" b="1">
                <a:solidFill>
                  <a:srgbClr val="000000"/>
                </a:solidFill>
              </a:rPr>
              <a:t>реч</a:t>
            </a:r>
            <a:r>
              <a:rPr lang="ru-RU" sz="4000" b="1">
                <a:solidFill>
                  <a:srgbClr val="CC0000"/>
                </a:solidFill>
              </a:rPr>
              <a:t>ь</a:t>
            </a:r>
            <a:r>
              <a:rPr lang="ru-RU" sz="4000" b="1"/>
              <a:t>,</a:t>
            </a:r>
          </a:p>
          <a:p>
            <a:pPr>
              <a:buFont typeface="Wingdings" pitchFamily="2" charset="2"/>
              <a:buNone/>
            </a:pPr>
            <a:r>
              <a:rPr lang="ru-RU" sz="4000" b="1">
                <a:solidFill>
                  <a:srgbClr val="000000"/>
                </a:solidFill>
              </a:rPr>
              <a:t>мыш</a:t>
            </a:r>
            <a:r>
              <a:rPr lang="ru-RU" sz="4000" b="1">
                <a:solidFill>
                  <a:srgbClr val="CC0000"/>
                </a:solidFill>
              </a:rPr>
              <a:t>ь</a:t>
            </a:r>
            <a:r>
              <a:rPr lang="ru-RU" sz="4000" b="1"/>
              <a:t>,</a:t>
            </a:r>
          </a:p>
          <a:p>
            <a:pPr>
              <a:buFont typeface="Wingdings" pitchFamily="2" charset="2"/>
              <a:buNone/>
            </a:pPr>
            <a:r>
              <a:rPr lang="ru-RU" sz="4000" b="1">
                <a:solidFill>
                  <a:srgbClr val="000000"/>
                </a:solidFill>
              </a:rPr>
              <a:t>мелоч</a:t>
            </a:r>
            <a:r>
              <a:rPr lang="ru-RU" sz="4000" b="1">
                <a:solidFill>
                  <a:srgbClr val="CC0000"/>
                </a:solidFill>
              </a:rPr>
              <a:t>ь</a:t>
            </a:r>
            <a:r>
              <a:rPr lang="ru-RU" sz="4000" b="1"/>
              <a:t>.</a:t>
            </a:r>
          </a:p>
        </p:txBody>
      </p:sp>
      <p:sp>
        <p:nvSpPr>
          <p:cNvPr id="68618" name="Rectangle 10"/>
          <p:cNvSpPr>
            <a:spLocks noGrp="1" noChangeArrowheads="1"/>
          </p:cNvSpPr>
          <p:nvPr>
            <p:ph type="body" sz="half" idx="2"/>
          </p:nvPr>
        </p:nvSpPr>
        <p:spPr>
          <a:xfrm>
            <a:off x="4749800" y="2349500"/>
            <a:ext cx="3770313" cy="37369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3200" b="1"/>
              <a:t>      </a:t>
            </a:r>
            <a:r>
              <a:rPr lang="ru-RU" sz="4000" b="1">
                <a:solidFill>
                  <a:srgbClr val="000000"/>
                </a:solidFill>
              </a:rPr>
              <a:t>глуш</a:t>
            </a:r>
            <a:r>
              <a:rPr lang="ru-RU" sz="4000" b="1">
                <a:solidFill>
                  <a:srgbClr val="CC0000"/>
                </a:solidFill>
              </a:rPr>
              <a:t>ь</a:t>
            </a:r>
            <a:r>
              <a:rPr lang="ru-RU" sz="4000" b="1"/>
              <a:t>,</a:t>
            </a:r>
          </a:p>
          <a:p>
            <a:pPr>
              <a:buFont typeface="Wingdings" pitchFamily="2" charset="2"/>
              <a:buNone/>
            </a:pPr>
            <a:r>
              <a:rPr lang="ru-RU" sz="4000" b="1"/>
              <a:t>      </a:t>
            </a:r>
            <a:r>
              <a:rPr lang="ru-RU" sz="4000" b="1">
                <a:solidFill>
                  <a:srgbClr val="000000"/>
                </a:solidFill>
              </a:rPr>
              <a:t>рож</a:t>
            </a:r>
            <a:r>
              <a:rPr lang="ru-RU" sz="4000" b="1">
                <a:solidFill>
                  <a:srgbClr val="CC0000"/>
                </a:solidFill>
              </a:rPr>
              <a:t>ь</a:t>
            </a:r>
            <a:r>
              <a:rPr lang="ru-RU" sz="4000" b="1"/>
              <a:t>,</a:t>
            </a:r>
          </a:p>
          <a:p>
            <a:pPr>
              <a:buFont typeface="Wingdings" pitchFamily="2" charset="2"/>
              <a:buNone/>
            </a:pPr>
            <a:r>
              <a:rPr lang="ru-RU" sz="4000" b="1"/>
              <a:t>      </a:t>
            </a:r>
            <a:r>
              <a:rPr lang="ru-RU" sz="4000" b="1">
                <a:solidFill>
                  <a:srgbClr val="000000"/>
                </a:solidFill>
              </a:rPr>
              <a:t>дич</a:t>
            </a:r>
            <a:r>
              <a:rPr lang="ru-RU" sz="4000" b="1">
                <a:solidFill>
                  <a:srgbClr val="CC0000"/>
                </a:solidFill>
              </a:rPr>
              <a:t>ь</a:t>
            </a:r>
            <a:r>
              <a:rPr lang="ru-RU" sz="4000" b="1"/>
              <a:t>,</a:t>
            </a:r>
          </a:p>
          <a:p>
            <a:pPr>
              <a:buFont typeface="Wingdings" pitchFamily="2" charset="2"/>
              <a:buNone/>
            </a:pPr>
            <a:r>
              <a:rPr lang="ru-RU" sz="4000" b="1"/>
              <a:t>      </a:t>
            </a:r>
            <a:r>
              <a:rPr lang="ru-RU" sz="4000" b="1">
                <a:solidFill>
                  <a:srgbClr val="000000"/>
                </a:solidFill>
              </a:rPr>
              <a:t>дрож</a:t>
            </a:r>
            <a:r>
              <a:rPr lang="ru-RU" sz="4000" b="1">
                <a:solidFill>
                  <a:srgbClr val="CC0000"/>
                </a:solidFill>
              </a:rPr>
              <a:t>ь</a:t>
            </a:r>
            <a:r>
              <a:rPr lang="ru-RU" sz="4000" b="1"/>
              <a:t>.</a:t>
            </a:r>
          </a:p>
        </p:txBody>
      </p:sp>
      <p:pic>
        <p:nvPicPr>
          <p:cNvPr id="68619" name="Picture 11">
            <a:hlinkClick r:id="" action="ppaction://media"/>
          </p:cNvPr>
          <p:cNvPicPr>
            <a:picLocks noRot="1" noChangeAspect="1" noChangeArrowheads="1"/>
          </p:cNvPicPr>
          <p:nvPr>
            <a:wavAudioFile r:embed="rId1" name="MS900069288[1].wav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39200" y="6453188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86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86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3992" fill="hold"/>
                                        <p:tgtEl>
                                          <p:spTgt spid="686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992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86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86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86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86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8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86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86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86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8619"/>
                </p:tgtEl>
              </p:cMediaNode>
            </p:audio>
          </p:childTnLst>
        </p:cTn>
      </p:par>
    </p:tnLst>
    <p:bldLst>
      <p:bldP spid="686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6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066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00" y="3141663"/>
            <a:ext cx="5362575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667" name="Text Box 11"/>
          <p:cNvSpPr txBox="1">
            <a:spLocks noChangeArrowheads="1"/>
          </p:cNvSpPr>
          <p:nvPr/>
        </p:nvSpPr>
        <p:spPr bwMode="auto">
          <a:xfrm>
            <a:off x="250825" y="0"/>
            <a:ext cx="8066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sz="18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0668" name="Text Box 12"/>
          <p:cNvSpPr txBox="1">
            <a:spLocks noChangeArrowheads="1"/>
          </p:cNvSpPr>
          <p:nvPr/>
        </p:nvSpPr>
        <p:spPr bwMode="auto">
          <a:xfrm>
            <a:off x="323850" y="0"/>
            <a:ext cx="8280400" cy="311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600">
                <a:latin typeface="Times New Roman" charset="0"/>
              </a:rPr>
              <a:t>Мой товарищ, врач, скрипач,</a:t>
            </a:r>
          </a:p>
          <a:p>
            <a:r>
              <a:rPr lang="ru-RU" sz="3600">
                <a:latin typeface="Times New Roman" charset="0"/>
              </a:rPr>
              <a:t>Ключ, гараж, кумач и грач!</a:t>
            </a:r>
          </a:p>
          <a:p>
            <a:r>
              <a:rPr lang="ru-RU" sz="3600">
                <a:latin typeface="Times New Roman" charset="0"/>
              </a:rPr>
              <a:t>Хочу я с вами поиграть,</a:t>
            </a:r>
          </a:p>
          <a:p>
            <a:r>
              <a:rPr lang="ru-RU" sz="3600">
                <a:latin typeface="Times New Roman" charset="0"/>
              </a:rPr>
              <a:t>Хочу в конце у вас стоять!</a:t>
            </a:r>
          </a:p>
        </p:txBody>
      </p:sp>
      <p:pic>
        <p:nvPicPr>
          <p:cNvPr id="70673" name="Picture 17">
            <a:hlinkClick r:id="" action="ppaction://media"/>
          </p:cNvPr>
          <p:cNvPicPr>
            <a:picLocks noRot="1" noChangeAspect="1" noChangeArrowheads="1"/>
          </p:cNvPicPr>
          <p:nvPr>
            <a:wavAudioFile r:embed="rId1" name="MS900074994[1]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067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06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0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0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0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06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0673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3975" name="Text Box 7"/>
          <p:cNvSpPr txBox="1">
            <a:spLocks noChangeArrowheads="1"/>
          </p:cNvSpPr>
          <p:nvPr/>
        </p:nvSpPr>
        <p:spPr bwMode="auto">
          <a:xfrm>
            <a:off x="1187450" y="836613"/>
            <a:ext cx="7200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sz="36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83976" name="Text Box 8"/>
          <p:cNvSpPr txBox="1">
            <a:spLocks noChangeArrowheads="1"/>
          </p:cNvSpPr>
          <p:nvPr/>
        </p:nvSpPr>
        <p:spPr bwMode="auto">
          <a:xfrm>
            <a:off x="323850" y="765175"/>
            <a:ext cx="882015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600">
                <a:latin typeface="Times New Roman" charset="0"/>
              </a:rPr>
              <a:t>Но сильные существительные</a:t>
            </a:r>
            <a:r>
              <a:rPr lang="ru-RU" sz="3600">
                <a:solidFill>
                  <a:schemeClr val="tx1"/>
                </a:solidFill>
                <a:latin typeface="Times New Roman" charset="0"/>
              </a:rPr>
              <a:t> </a:t>
            </a:r>
          </a:p>
          <a:p>
            <a:r>
              <a:rPr lang="ru-RU" sz="3600">
                <a:solidFill>
                  <a:srgbClr val="CC0000"/>
                </a:solidFill>
                <a:latin typeface="Times New Roman" charset="0"/>
              </a:rPr>
              <a:t>МУЖСКОГО </a:t>
            </a:r>
            <a:r>
              <a:rPr lang="ru-RU" sz="3600">
                <a:latin typeface="Times New Roman" charset="0"/>
              </a:rPr>
              <a:t>рода</a:t>
            </a:r>
            <a:r>
              <a:rPr lang="ru-RU" sz="3600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ru-RU" sz="3600">
                <a:solidFill>
                  <a:srgbClr val="CC0000"/>
                </a:solidFill>
                <a:latin typeface="Times New Roman" charset="0"/>
              </a:rPr>
              <a:t>не захотели</a:t>
            </a:r>
            <a:r>
              <a:rPr lang="ru-RU" sz="3600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ru-RU" sz="3600">
                <a:latin typeface="Times New Roman" charset="0"/>
              </a:rPr>
              <a:t>терять </a:t>
            </a:r>
          </a:p>
          <a:p>
            <a:r>
              <a:rPr lang="ru-RU" sz="3600">
                <a:latin typeface="Times New Roman" charset="0"/>
              </a:rPr>
              <a:t>свою твёрдость. Они сказали Мягкому </a:t>
            </a:r>
          </a:p>
          <a:p>
            <a:r>
              <a:rPr lang="ru-RU" sz="3600">
                <a:latin typeface="Times New Roman" charset="0"/>
              </a:rPr>
              <a:t>знаку: « Пожалуйста, никогда не </a:t>
            </a:r>
          </a:p>
          <a:p>
            <a:r>
              <a:rPr lang="ru-RU" sz="3600">
                <a:latin typeface="Times New Roman" charset="0"/>
              </a:rPr>
              <a:t>приставай к нам».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39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39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39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39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39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000" name="AutoShap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5026" name="Rectangle 3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ru-RU" sz="2400"/>
          </a:p>
        </p:txBody>
      </p:sp>
      <p:sp>
        <p:nvSpPr>
          <p:cNvPr id="84999" name="Rectangle 7"/>
          <p:cNvSpPr>
            <a:spLocks noChangeArrowheads="1"/>
          </p:cNvSpPr>
          <p:nvPr/>
        </p:nvSpPr>
        <p:spPr bwMode="auto">
          <a:xfrm>
            <a:off x="468313" y="0"/>
            <a:ext cx="842486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ru-RU" sz="4000" dirty="0">
                <a:solidFill>
                  <a:srgbClr val="0000CC"/>
                </a:solidFill>
                <a:latin typeface="Times New Roman" charset="0"/>
              </a:rPr>
              <a:t>Отгадай </a:t>
            </a:r>
            <a:r>
              <a:rPr lang="ru-RU" sz="4000" dirty="0" smtClean="0">
                <a:solidFill>
                  <a:srgbClr val="0000CC"/>
                </a:solidFill>
                <a:latin typeface="Times New Roman" charset="0"/>
              </a:rPr>
              <a:t>загадки, напиши отгадки.</a:t>
            </a:r>
            <a:endParaRPr lang="ru-RU" sz="4000" dirty="0">
              <a:solidFill>
                <a:srgbClr val="0000CC"/>
              </a:solidFill>
              <a:latin typeface="Times New Roman" charset="0"/>
            </a:endParaRPr>
          </a:p>
          <a:p>
            <a:pPr>
              <a:spcBef>
                <a:spcPct val="0"/>
              </a:spcBef>
            </a:pPr>
            <a:r>
              <a:rPr lang="ru-RU" sz="4000" dirty="0">
                <a:solidFill>
                  <a:srgbClr val="0000CC"/>
                </a:solidFill>
                <a:latin typeface="Times New Roman" charset="0"/>
              </a:rPr>
              <a:t>        Объясни их правописание.</a:t>
            </a:r>
          </a:p>
        </p:txBody>
      </p:sp>
      <p:sp>
        <p:nvSpPr>
          <p:cNvPr id="85005" name="Text Box 13"/>
          <p:cNvSpPr txBox="1">
            <a:spLocks noChangeArrowheads="1"/>
          </p:cNvSpPr>
          <p:nvPr/>
        </p:nvSpPr>
        <p:spPr bwMode="auto">
          <a:xfrm>
            <a:off x="179388" y="1268413"/>
            <a:ext cx="525621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dirty="0">
                <a:latin typeface="Times New Roman" charset="0"/>
              </a:rPr>
              <a:t>1.Под соснами, под ёлками лежит мешок с иголками.</a:t>
            </a:r>
          </a:p>
        </p:txBody>
      </p:sp>
      <p:sp>
        <p:nvSpPr>
          <p:cNvPr id="85006" name="Text Box 14"/>
          <p:cNvSpPr txBox="1">
            <a:spLocks noChangeArrowheads="1"/>
          </p:cNvSpPr>
          <p:nvPr/>
        </p:nvSpPr>
        <p:spPr bwMode="auto">
          <a:xfrm>
            <a:off x="179388" y="2420938"/>
            <a:ext cx="4897437" cy="310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ru-RU" sz="3200" dirty="0">
                <a:latin typeface="Times New Roman" charset="0"/>
              </a:rPr>
              <a:t>2.Драчун и забияка, </a:t>
            </a:r>
          </a:p>
          <a:p>
            <a:pPr>
              <a:spcBef>
                <a:spcPct val="0"/>
              </a:spcBef>
            </a:pPr>
            <a:r>
              <a:rPr lang="ru-RU" sz="3200" dirty="0">
                <a:latin typeface="Times New Roman" charset="0"/>
              </a:rPr>
              <a:t>не знает страха,</a:t>
            </a:r>
          </a:p>
          <a:p>
            <a:pPr>
              <a:spcBef>
                <a:spcPct val="0"/>
              </a:spcBef>
            </a:pPr>
            <a:r>
              <a:rPr lang="ru-RU" sz="3200" dirty="0">
                <a:latin typeface="Times New Roman" charset="0"/>
              </a:rPr>
              <a:t>живет в воде, </a:t>
            </a:r>
          </a:p>
          <a:p>
            <a:pPr>
              <a:spcBef>
                <a:spcPct val="0"/>
              </a:spcBef>
            </a:pPr>
            <a:r>
              <a:rPr lang="ru-RU" sz="3200" dirty="0">
                <a:latin typeface="Times New Roman" charset="0"/>
              </a:rPr>
              <a:t>носит иглы на спине</a:t>
            </a:r>
            <a:r>
              <a:rPr lang="ru-RU" sz="2800" dirty="0">
                <a:latin typeface="Times New Roman" charset="0"/>
              </a:rPr>
              <a:t>.</a:t>
            </a:r>
          </a:p>
          <a:p>
            <a:pPr>
              <a:spcBef>
                <a:spcPct val="0"/>
              </a:spcBef>
            </a:pPr>
            <a:endParaRPr lang="ru-RU" sz="2800" dirty="0">
              <a:latin typeface="Times New Roman" charset="0"/>
            </a:endParaRPr>
          </a:p>
          <a:p>
            <a:endParaRPr lang="ru-RU" sz="2800" b="0" dirty="0">
              <a:latin typeface="Times New Roman" charset="0"/>
            </a:endParaRPr>
          </a:p>
        </p:txBody>
      </p:sp>
      <p:sp>
        <p:nvSpPr>
          <p:cNvPr id="85007" name="Text Box 15"/>
          <p:cNvSpPr txBox="1">
            <a:spLocks noChangeArrowheads="1"/>
          </p:cNvSpPr>
          <p:nvPr/>
        </p:nvSpPr>
        <p:spPr bwMode="auto">
          <a:xfrm>
            <a:off x="179388" y="4508500"/>
            <a:ext cx="748823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>
                <a:latin typeface="Times New Roman" charset="0"/>
              </a:rPr>
              <a:t>3.Умный Ивашка, красная рубашка, Где пройдет –коснётся, </a:t>
            </a:r>
          </a:p>
        </p:txBody>
      </p:sp>
      <p:sp>
        <p:nvSpPr>
          <p:cNvPr id="85008" name="Text Box 16"/>
          <p:cNvSpPr txBox="1">
            <a:spLocks noChangeArrowheads="1"/>
          </p:cNvSpPr>
          <p:nvPr/>
        </p:nvSpPr>
        <p:spPr bwMode="auto">
          <a:xfrm>
            <a:off x="107950" y="5589588"/>
            <a:ext cx="46085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ru-RU" sz="3200">
                <a:latin typeface="Times New Roman" charset="0"/>
              </a:rPr>
              <a:t>Там след остаётся.</a:t>
            </a:r>
          </a:p>
        </p:txBody>
      </p:sp>
      <p:sp>
        <p:nvSpPr>
          <p:cNvPr id="85009" name="Text Box 17"/>
          <p:cNvSpPr txBox="1">
            <a:spLocks noChangeArrowheads="1"/>
          </p:cNvSpPr>
          <p:nvPr/>
        </p:nvSpPr>
        <p:spPr bwMode="auto">
          <a:xfrm>
            <a:off x="6084888" y="1412875"/>
            <a:ext cx="14398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600">
                <a:solidFill>
                  <a:srgbClr val="0000CC"/>
                </a:solidFill>
                <a:latin typeface="Times New Roman" charset="0"/>
              </a:rPr>
              <a:t>Ёж</a:t>
            </a:r>
          </a:p>
        </p:txBody>
      </p:sp>
      <p:sp>
        <p:nvSpPr>
          <p:cNvPr id="85011" name="Text Box 19"/>
          <p:cNvSpPr txBox="1">
            <a:spLocks noChangeArrowheads="1"/>
          </p:cNvSpPr>
          <p:nvPr/>
        </p:nvSpPr>
        <p:spPr bwMode="auto">
          <a:xfrm>
            <a:off x="5580063" y="2565400"/>
            <a:ext cx="12969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600">
                <a:solidFill>
                  <a:srgbClr val="0000CC"/>
                </a:solidFill>
                <a:latin typeface="Times New Roman" charset="0"/>
              </a:rPr>
              <a:t>ёрш</a:t>
            </a:r>
          </a:p>
        </p:txBody>
      </p:sp>
      <p:sp>
        <p:nvSpPr>
          <p:cNvPr id="85012" name="Text Box 20"/>
          <p:cNvSpPr txBox="1">
            <a:spLocks noChangeArrowheads="1"/>
          </p:cNvSpPr>
          <p:nvPr/>
        </p:nvSpPr>
        <p:spPr bwMode="auto">
          <a:xfrm>
            <a:off x="5364163" y="5445125"/>
            <a:ext cx="23034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600">
                <a:solidFill>
                  <a:srgbClr val="0000CC"/>
                </a:solidFill>
                <a:latin typeface="Times New Roman" charset="0"/>
              </a:rPr>
              <a:t>карандаш</a:t>
            </a:r>
          </a:p>
        </p:txBody>
      </p:sp>
      <p:pic>
        <p:nvPicPr>
          <p:cNvPr id="85014" name="Picture 22" descr="52700f890651dc92124920441652bb60">
            <a:hlinkClick r:id="rId6"/>
          </p:cNvPr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35825" y="1268413"/>
            <a:ext cx="1028700" cy="981075"/>
          </a:xfrm>
          <a:prstGeom prst="rect">
            <a:avLst/>
          </a:prstGeom>
          <a:noFill/>
        </p:spPr>
      </p:pic>
      <p:pic>
        <p:nvPicPr>
          <p:cNvPr id="85016" name="Picture 24" descr="karanda34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5300663"/>
            <a:ext cx="1905000" cy="1238250"/>
          </a:xfrm>
          <a:prstGeom prst="rect">
            <a:avLst/>
          </a:prstGeom>
          <a:noFill/>
        </p:spPr>
      </p:pic>
      <p:pic>
        <p:nvPicPr>
          <p:cNvPr id="85018" name="Picture 26" descr="erch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40500" y="2565400"/>
            <a:ext cx="2603500" cy="1274763"/>
          </a:xfrm>
          <a:prstGeom prst="rect">
            <a:avLst/>
          </a:prstGeom>
          <a:noFill/>
        </p:spPr>
      </p:pic>
      <p:pic>
        <p:nvPicPr>
          <p:cNvPr id="85020" name="Picture 28">
            <a:hlinkClick r:id="" action="ppaction://media"/>
          </p:cNvPr>
          <p:cNvPicPr>
            <a:picLocks noRot="1" noChangeAspect="1" noChangeArrowheads="1"/>
          </p:cNvPicPr>
          <p:nvPr>
            <a:wavAudioFile r:embed="rId1" name="MS900069723[1].wav"/>
          </p:nvPr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</p:spPr>
      </p:pic>
      <p:pic>
        <p:nvPicPr>
          <p:cNvPr id="85021" name="Picture 29">
            <a:hlinkClick r:id="" action="ppaction://media"/>
          </p:cNvPr>
          <p:cNvPicPr>
            <a:picLocks noRot="1" noChangeAspect="1" noChangeArrowheads="1"/>
          </p:cNvPicPr>
          <p:nvPr>
            <a:wavAudioFile r:embed="rId2" name="MS900069499[1].wav"/>
          </p:nvPr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</p:spPr>
      </p:pic>
      <p:pic>
        <p:nvPicPr>
          <p:cNvPr id="85023" name="Picture 31">
            <a:hlinkClick r:id="" action="ppaction://media"/>
          </p:cNvPr>
          <p:cNvPicPr>
            <a:picLocks noRot="1" noChangeAspect="1" noChangeArrowheads="1"/>
          </p:cNvPicPr>
          <p:nvPr>
            <a:wavAudioFile r:embed="rId3" name="MS900069592[1].wav"/>
          </p:nvPr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</p:spPr>
      </p:pic>
      <p:pic>
        <p:nvPicPr>
          <p:cNvPr id="85029" name="Picture 37">
            <a:hlinkClick r:id="" action="ppaction://media"/>
          </p:cNvPr>
          <p:cNvPicPr>
            <a:picLocks noGrp="1" noRot="1" noChangeAspect="1" noChangeArrowheads="1"/>
          </p:cNvPicPr>
          <p:nvPr>
            <p:ph type="media" sz="half" idx="2"/>
            <a:wavAudioFile r:embed="rId4" name="MS900069287[1].wav"/>
          </p:nvPr>
        </p:nvPicPr>
        <p:blipFill>
          <a:blip r:embed="rId10" cstate="print"/>
          <a:srcRect/>
          <a:stretch>
            <a:fillRect/>
          </a:stretch>
        </p:blipFill>
        <p:spPr>
          <a:xfrm>
            <a:off x="8675688" y="6553200"/>
            <a:ext cx="304800" cy="304800"/>
          </a:xfrm>
        </p:spPr>
      </p:pic>
      <p:pic>
        <p:nvPicPr>
          <p:cNvPr id="85030" name="Picture 38">
            <a:hlinkClick r:id="" action="ppaction://media"/>
          </p:cNvPr>
          <p:cNvPicPr>
            <a:picLocks noRot="1" noChangeAspect="1" noChangeArrowheads="1"/>
          </p:cNvPicPr>
          <p:nvPr>
            <a:wavAudioFile r:embed="rId4" name="MS900069287[1].wav"/>
          </p:nvPr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991600" y="65532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07" fill="hold"/>
                                        <p:tgtEl>
                                          <p:spTgt spid="8502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" dur="80"/>
                                        <p:tgtEl>
                                          <p:spTgt spid="849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" dur="80"/>
                                        <p:tgtEl>
                                          <p:spTgt spid="849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80"/>
                                        <p:tgtEl>
                                          <p:spTgt spid="849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407"/>
                            </p:stCondLst>
                            <p:childTnLst>
                              <p:par>
                                <p:cTn id="1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1407" fill="hold"/>
                                        <p:tgtEl>
                                          <p:spTgt spid="850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849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849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849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50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50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85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5" dur="2359" fill="hold"/>
                                        <p:tgtEl>
                                          <p:spTgt spid="850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850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850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850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850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85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85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1" dur="1633" fill="hold"/>
                                        <p:tgtEl>
                                          <p:spTgt spid="850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85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850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85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85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0" dur="1044" fill="hold"/>
                                        <p:tgtEl>
                                          <p:spTgt spid="850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8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5020"/>
                </p:tgtEl>
              </p:cMediaNode>
            </p:audio>
            <p:audio>
              <p:cMediaNode>
                <p:cTn id="8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5021"/>
                </p:tgtEl>
              </p:cMediaNode>
            </p:audio>
            <p:audio>
              <p:cMediaNode>
                <p:cTn id="8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5023"/>
                </p:tgtEl>
              </p:cMediaNode>
            </p:audio>
            <p:audio>
              <p:cMediaNode>
                <p:cTn id="8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5029"/>
                </p:tgtEl>
              </p:cMediaNode>
            </p:audio>
            <p:audio>
              <p:cMediaNode>
                <p:cTn id="8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5030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default">
  <a:themeElements>
    <a:clrScheme name="default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def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ru-RU" sz="66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ru-RU" sz="66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onotype Corsiva" pitchFamily="66" charset="0"/>
          </a:defRPr>
        </a:defPPr>
      </a:lstStyle>
    </a:lnDef>
  </a:objectDefaults>
  <a:extraClrSchemeLst>
    <a:extraClrScheme>
      <a:clrScheme name="default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977</TotalTime>
  <Words>364</Words>
  <Application>Microsoft Office PowerPoint</Application>
  <PresentationFormat>Экран (4:3)</PresentationFormat>
  <Paragraphs>94</Paragraphs>
  <Slides>16</Slides>
  <Notes>0</Notes>
  <HiddenSlides>0</HiddenSlides>
  <MMClips>15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Wingdings</vt:lpstr>
      <vt:lpstr>Times New Roman</vt:lpstr>
      <vt:lpstr>Monotype Corsiva</vt:lpstr>
      <vt:lpstr>Calibri</vt:lpstr>
      <vt:lpstr>default</vt:lpstr>
      <vt:lpstr>Слайд 1</vt:lpstr>
      <vt:lpstr>Слайд 2</vt:lpstr>
      <vt:lpstr>Слайд 3</vt:lpstr>
      <vt:lpstr>Слайд 4</vt:lpstr>
      <vt:lpstr>Слайд 5</vt:lpstr>
      <vt:lpstr>Объясните написание слов.</vt:lpstr>
      <vt:lpstr>Слайд 7</vt:lpstr>
      <vt:lpstr>Слайд 8</vt:lpstr>
      <vt:lpstr> 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Дарья</dc:creator>
  <cp:lastModifiedBy>Дарья</cp:lastModifiedBy>
  <cp:revision>15</cp:revision>
  <cp:lastPrinted>1601-01-01T00:00:00Z</cp:lastPrinted>
  <dcterms:created xsi:type="dcterms:W3CDTF">2009-04-05T05:11:50Z</dcterms:created>
  <dcterms:modified xsi:type="dcterms:W3CDTF">2013-01-23T18:23:08Z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</Properties>
</file>