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72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3EDEE-60B8-44A4-B919-019DCA53BB9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57290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1D7B4-7E5B-4011-811A-E2849FA56C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33790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B68FA-0DD2-47F3-8038-F2921FB806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42673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A5558-94E9-4A93-BBAE-3876C221C2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00951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C18F0-DD0B-40C9-B44F-494447AA56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53081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5C331-43E3-40B9-B2A3-4AF7A7F175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97258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C6C70-2DCE-4E65-A29F-2EFB628D6C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43139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A26A1-D8D9-4BE3-BAD8-6E429508BF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24580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32098-E98E-42C7-82FD-6A40D84241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71430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5CEEB-2CE4-42DB-8339-9913A0C69C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47929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B89F7-E941-4827-B2EA-2065E2D995E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61543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216499-6077-4E8A-9844-60DDD6BABE9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9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jajtsa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jajtsa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614590" y="2377430"/>
            <a:ext cx="1034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333399"/>
                </a:solidFill>
              </a:rPr>
              <a:t>          </a:t>
            </a:r>
            <a:endParaRPr lang="ru-RU" sz="2400" b="1" dirty="0" smtClean="0">
              <a:solidFill>
                <a:srgbClr val="333399"/>
              </a:solidFill>
            </a:endParaRPr>
          </a:p>
        </p:txBody>
      </p:sp>
      <p:pic>
        <p:nvPicPr>
          <p:cNvPr id="56326" name="Picture 6" descr="tsipa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84763"/>
            <a:ext cx="252095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308304" cy="1143000"/>
          </a:xfrm>
        </p:spPr>
        <p:txBody>
          <a:bodyPr/>
          <a:lstStyle/>
          <a:p>
            <a:pPr lvl="0"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ГБДОУ детский сад № 69 общеразвивающего вида с приоритетным осуществлением деятельности по физическому  развитию детей Красносельского района </a:t>
            </a:r>
            <a:r>
              <a:rPr lang="ru-RU" sz="16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г</a:t>
            </a:r>
            <a:r>
              <a:rPr lang="ru-RU" sz="16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. Санкт-Петербурга.</a:t>
            </a:r>
            <a:br>
              <a:rPr lang="ru-RU" sz="16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Проект </a:t>
            </a:r>
            <a:b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«Праздник  Пасхи»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Вид проекта: познавательно-творческий 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Продолжительность: краткосрочный</a:t>
            </a:r>
            <a:endParaRPr 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Участники проекта: дети  второй младшей группы №4,  воспитатели, родители.</a:t>
            </a:r>
          </a:p>
          <a:p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endParaRPr lang="ru-RU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endParaRPr lang="ru-RU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kern="1200" dirty="0" smtClean="0">
                <a:solidFill>
                  <a:srgbClr val="000000"/>
                </a:solidFill>
                <a:latin typeface="Monotype Corsiva" pitchFamily="66" charset="0"/>
              </a:rPr>
              <a:t>Составила и провела воспитатель</a:t>
            </a:r>
            <a:endParaRPr lang="ru-RU" sz="2000" b="1" kern="1200" dirty="0">
              <a:solidFill>
                <a:srgbClr val="000000"/>
              </a:solidFill>
              <a:latin typeface="Monotype Corsiva" pitchFamily="66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kern="1200" dirty="0" smtClean="0">
                <a:solidFill>
                  <a:srgbClr val="000000"/>
                </a:solidFill>
                <a:latin typeface="Monotype Corsiva" pitchFamily="66" charset="0"/>
              </a:rPr>
              <a:t>Второй </a:t>
            </a:r>
            <a:r>
              <a:rPr lang="ru-RU" sz="2000" b="1" kern="1200" smtClean="0">
                <a:solidFill>
                  <a:srgbClr val="000000"/>
                </a:solidFill>
                <a:latin typeface="Monotype Corsiva" pitchFamily="66" charset="0"/>
              </a:rPr>
              <a:t>младшей </a:t>
            </a:r>
            <a:r>
              <a:rPr lang="ru-RU" sz="2000" b="1" kern="1200" smtClean="0">
                <a:solidFill>
                  <a:srgbClr val="000000"/>
                </a:solidFill>
                <a:latin typeface="Monotype Corsiva" pitchFamily="66" charset="0"/>
              </a:rPr>
              <a:t>группы </a:t>
            </a:r>
            <a:r>
              <a:rPr lang="ru-RU" sz="2000" b="1" kern="1200" dirty="0">
                <a:solidFill>
                  <a:srgbClr val="000000"/>
                </a:solidFill>
                <a:latin typeface="Monotype Corsiva" pitchFamily="66" charset="0"/>
              </a:rPr>
              <a:t>№ 4:</a:t>
            </a:r>
          </a:p>
          <a:p>
            <a:pPr marL="0" lvl="0" indent="0">
              <a:spcBef>
                <a:spcPct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kern="1200" dirty="0">
                <a:solidFill>
                  <a:srgbClr val="000000"/>
                </a:solidFill>
                <a:latin typeface="Monotype Corsiva" pitchFamily="66" charset="0"/>
              </a:rPr>
              <a:t>Александрова Елена </a:t>
            </a:r>
            <a:r>
              <a:rPr lang="ru-RU" sz="2000" b="1" kern="1200" dirty="0" smtClean="0">
                <a:solidFill>
                  <a:srgbClr val="000000"/>
                </a:solidFill>
                <a:latin typeface="Monotype Corsiva" pitchFamily="66" charset="0"/>
              </a:rPr>
              <a:t>Владимировна.</a:t>
            </a:r>
            <a:endParaRPr lang="ru-RU" sz="2000" b="1" kern="1200" dirty="0">
              <a:solidFill>
                <a:srgbClr val="00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888" y="2932613"/>
            <a:ext cx="3102223" cy="219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119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jajtsa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jajtsa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614590" y="2377430"/>
            <a:ext cx="1034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333399"/>
                </a:solidFill>
              </a:rPr>
              <a:t>          </a:t>
            </a:r>
            <a:endParaRPr lang="ru-RU" sz="2400" b="1" dirty="0" smtClean="0">
              <a:solidFill>
                <a:srgbClr val="333399"/>
              </a:solidFill>
            </a:endParaRPr>
          </a:p>
        </p:txBody>
      </p:sp>
      <p:pic>
        <p:nvPicPr>
          <p:cNvPr id="56326" name="Picture 6" descr="tsipa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84763"/>
            <a:ext cx="252095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95" y="3553914"/>
            <a:ext cx="4142981" cy="31072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971" y="3553914"/>
            <a:ext cx="4169503" cy="312712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547665" y="274638"/>
            <a:ext cx="7596336" cy="1143000"/>
          </a:xfrm>
        </p:spPr>
        <p:txBody>
          <a:bodyPr/>
          <a:lstStyle/>
          <a:p>
            <a:r>
              <a:rPr lang="ru-RU" sz="2400" b="1" kern="1200" dirty="0" smtClean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2400" b="1" kern="1200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2400" b="1" kern="1200" dirty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2400" b="1" kern="1200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2400" b="1" kern="1200" dirty="0" smtClean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2400" b="1" kern="1200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2400" b="1" kern="1200" dirty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2400" b="1" kern="1200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2400" b="1" kern="1200" dirty="0" smtClean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2400" b="1" kern="1200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2400" b="1" kern="1200" dirty="0" smtClean="0">
                <a:solidFill>
                  <a:prstClr val="black"/>
                </a:solidFill>
                <a:latin typeface="Monotype Corsiva" pitchFamily="66" charset="0"/>
              </a:rPr>
              <a:t>Театрализованная </a:t>
            </a:r>
            <a:r>
              <a:rPr lang="ru-RU" sz="2400" b="1" kern="1200" dirty="0">
                <a:solidFill>
                  <a:prstClr val="black"/>
                </a:solidFill>
                <a:latin typeface="Monotype Corsiva" pitchFamily="66" charset="0"/>
              </a:rPr>
              <a:t>игра имеет большую роль в формировании личности ребенка. Она доставляет много радости, привлекает своей яркостью, красочностью, динамикой, воздействуя на зрителей. Располагает целым комплексом средств: художественные образы-персонажи, оформление, слово и музыка – все это вместе взятое, в силу </a:t>
            </a:r>
            <a:r>
              <a:rPr lang="ru-RU" sz="2400" b="1" kern="1200" dirty="0" smtClean="0">
                <a:solidFill>
                  <a:prstClr val="black"/>
                </a:solidFill>
                <a:latin typeface="Monotype Corsiva" pitchFamily="66" charset="0"/>
              </a:rPr>
              <a:t>конкретно-образного мышления </a:t>
            </a:r>
            <a:r>
              <a:rPr lang="ru-RU" sz="2400" b="1" kern="1200" dirty="0">
                <a:solidFill>
                  <a:prstClr val="black"/>
                </a:solidFill>
                <a:latin typeface="Monotype Corsiva" pitchFamily="66" charset="0"/>
              </a:rPr>
              <a:t>дошкольника, помогают ребенку легче, ярче и правильнее </a:t>
            </a:r>
            <a:r>
              <a:rPr lang="ru-RU" sz="2400" b="1" kern="1200" dirty="0" smtClean="0">
                <a:solidFill>
                  <a:prstClr val="black"/>
                </a:solidFill>
                <a:latin typeface="Monotype Corsiva" pitchFamily="66" charset="0"/>
              </a:rPr>
              <a:t>понять  символы Пасхи.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44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jajtsa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jajtsa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614590" y="2377430"/>
            <a:ext cx="1034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333399"/>
                </a:solidFill>
              </a:rPr>
              <a:t>          </a:t>
            </a:r>
            <a:endParaRPr lang="ru-RU" sz="2400" b="1" dirty="0" smtClean="0">
              <a:solidFill>
                <a:srgbClr val="333399"/>
              </a:solidFill>
            </a:endParaRPr>
          </a:p>
        </p:txBody>
      </p:sp>
      <p:pic>
        <p:nvPicPr>
          <p:cNvPr id="56326" name="Picture 6" descr="tsipa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84763"/>
            <a:ext cx="252095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Работа </a:t>
            </a: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 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родителями </a:t>
            </a: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859216" cy="464137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Только в тесном содружестве ДОУ и семьи, мы - взрослые сможем расширить представления детей и выработать у </a:t>
            </a:r>
            <a:r>
              <a:rPr lang="ru-RU" b="1" dirty="0" smtClean="0">
                <a:latin typeface="Monotype Corsiva" pitchFamily="66" charset="0"/>
              </a:rPr>
              <a:t>них  </a:t>
            </a:r>
            <a:r>
              <a:rPr lang="ru-RU" b="1" dirty="0">
                <a:latin typeface="Monotype Corsiva" pitchFamily="66" charset="0"/>
              </a:rPr>
              <a:t>интерес к русской национальной </a:t>
            </a:r>
            <a:r>
              <a:rPr lang="ru-RU" b="1" dirty="0" smtClean="0">
                <a:latin typeface="Monotype Corsiva" pitchFamily="66" charset="0"/>
              </a:rPr>
              <a:t>культуре и воспитать </a:t>
            </a:r>
            <a:r>
              <a:rPr lang="ru-RU" b="1" dirty="0">
                <a:latin typeface="Monotype Corsiva" pitchFamily="66" charset="0"/>
              </a:rPr>
              <a:t>патриотические чувства к традициям русского </a:t>
            </a:r>
            <a:r>
              <a:rPr lang="ru-RU" b="1" dirty="0" smtClean="0">
                <a:latin typeface="Monotype Corsiva" pitchFamily="66" charset="0"/>
              </a:rPr>
              <a:t>народа.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2760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jajtsa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jajtsa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614590" y="2377430"/>
            <a:ext cx="1034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333399"/>
                </a:solidFill>
              </a:rPr>
              <a:t>          </a:t>
            </a:r>
            <a:endParaRPr lang="ru-RU" sz="2400" b="1" dirty="0" smtClean="0">
              <a:solidFill>
                <a:srgbClr val="333399"/>
              </a:solidFill>
            </a:endParaRPr>
          </a:p>
        </p:txBody>
      </p:sp>
      <p:pic>
        <p:nvPicPr>
          <p:cNvPr id="56326" name="Picture 6" descr="tsipa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84763"/>
            <a:ext cx="252095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962120"/>
            <a:ext cx="4932040" cy="36990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607" y="188640"/>
            <a:ext cx="4668011" cy="3501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332656"/>
            <a:ext cx="29523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Monotype Corsiva" pitchFamily="66" charset="0"/>
              <a:ea typeface="Calibri"/>
            </a:endParaRPr>
          </a:p>
          <a:p>
            <a:r>
              <a:rPr lang="ru-RU" sz="2400" b="1" dirty="0" smtClean="0">
                <a:latin typeface="Monotype Corsiva" pitchFamily="66" charset="0"/>
                <a:ea typeface="Calibri"/>
              </a:rPr>
              <a:t>Оформление </a:t>
            </a:r>
            <a:r>
              <a:rPr lang="ru-RU" sz="2400" b="1" dirty="0">
                <a:latin typeface="Monotype Corsiva" pitchFamily="66" charset="0"/>
                <a:ea typeface="Calibri"/>
              </a:rPr>
              <a:t>уголка для родителей с целью оказания консультативной и обучающей помощи родителям. 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866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jajtsa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jajtsa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614590" y="2377430"/>
            <a:ext cx="1034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333399"/>
                </a:solidFill>
              </a:rPr>
              <a:t>          </a:t>
            </a:r>
            <a:endParaRPr lang="ru-RU" sz="2400" b="1" dirty="0" smtClean="0">
              <a:solidFill>
                <a:srgbClr val="333399"/>
              </a:solidFill>
            </a:endParaRPr>
          </a:p>
        </p:txBody>
      </p:sp>
      <p:pic>
        <p:nvPicPr>
          <p:cNvPr id="56326" name="Picture 6" descr="tsipa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84763"/>
            <a:ext cx="252095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sz="2800" b="1" dirty="0" smtClean="0">
                <a:latin typeface="Monotype Corsiva" pitchFamily="66" charset="0"/>
              </a:rPr>
              <a:t>Привлекли  </a:t>
            </a:r>
            <a:r>
              <a:rPr lang="ru-RU" sz="2800" b="1" dirty="0">
                <a:latin typeface="Monotype Corsiva" pitchFamily="66" charset="0"/>
              </a:rPr>
              <a:t>родителей к  </a:t>
            </a:r>
            <a:r>
              <a:rPr lang="ru-RU" sz="2800" b="1" dirty="0" smtClean="0">
                <a:latin typeface="Monotype Corsiva" pitchFamily="66" charset="0"/>
              </a:rPr>
              <a:t>акции «Пасхальное дерево». </a:t>
            </a:r>
            <a:r>
              <a:rPr lang="ru-RU" sz="2800" b="1" dirty="0">
                <a:latin typeface="Monotype Corsiva" pitchFamily="66" charset="0"/>
              </a:rPr>
              <a:t>Они своими глазами </a:t>
            </a:r>
            <a:r>
              <a:rPr lang="ru-RU" sz="2800" b="1" dirty="0" smtClean="0">
                <a:latin typeface="Monotype Corsiva" pitchFamily="66" charset="0"/>
              </a:rPr>
              <a:t>увидели, </a:t>
            </a:r>
            <a:r>
              <a:rPr lang="ru-RU" sz="2800" b="1" dirty="0">
                <a:latin typeface="Monotype Corsiva" pitchFamily="66" charset="0"/>
              </a:rPr>
              <a:t>какая большая работа проводится с детьми в этом направлении.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08" y="2148057"/>
            <a:ext cx="4320479" cy="324036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160799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203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jajtsa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jajtsa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614590" y="2377430"/>
            <a:ext cx="1034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333399"/>
                </a:solidFill>
              </a:rPr>
              <a:t>          </a:t>
            </a:r>
            <a:endParaRPr lang="ru-RU" sz="2400" b="1" dirty="0" smtClean="0">
              <a:solidFill>
                <a:srgbClr val="333399"/>
              </a:solidFill>
            </a:endParaRPr>
          </a:p>
        </p:txBody>
      </p:sp>
      <p:pic>
        <p:nvPicPr>
          <p:cNvPr id="56326" name="Picture 6" descr="tsipa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84763"/>
            <a:ext cx="252095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sz="2800" b="1" dirty="0">
                <a:latin typeface="Monotype Corsiva" pitchFamily="66" charset="0"/>
              </a:rPr>
              <a:t/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Совместные </a:t>
            </a:r>
            <a:r>
              <a:rPr lang="ru-RU" sz="2800" b="1" dirty="0">
                <a:latin typeface="Monotype Corsiva" pitchFamily="66" charset="0"/>
              </a:rPr>
              <a:t>работы с родителями способствует сотрудничеству, эмоциональному, психологическому сближению родителей и детей.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/>
            </a:r>
            <a:br>
              <a:rPr lang="ru-RU" sz="2800" b="1" dirty="0">
                <a:latin typeface="Monotype Corsiva" pitchFamily="66" charset="0"/>
              </a:rPr>
            </a:b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0946" y="1893277"/>
            <a:ext cx="3844007" cy="288300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7959" y="2492632"/>
            <a:ext cx="476402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93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jajtsa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jajtsa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614590" y="2377430"/>
            <a:ext cx="1034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333399"/>
                </a:solidFill>
              </a:rPr>
              <a:t>          </a:t>
            </a:r>
            <a:endParaRPr lang="ru-RU" sz="2400" b="1" dirty="0" smtClean="0">
              <a:solidFill>
                <a:srgbClr val="333399"/>
              </a:solidFill>
            </a:endParaRPr>
          </a:p>
        </p:txBody>
      </p:sp>
      <p:pic>
        <p:nvPicPr>
          <p:cNvPr id="56326" name="Picture 6" descr="tsipa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84763"/>
            <a:ext cx="252095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60648"/>
            <a:ext cx="835183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929" y="2060848"/>
            <a:ext cx="43830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771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jajtsa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jajtsa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614590" y="2377430"/>
            <a:ext cx="1034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333399"/>
                </a:solidFill>
              </a:rPr>
              <a:t>          </a:t>
            </a:r>
            <a:endParaRPr lang="ru-RU" sz="2400" b="1" dirty="0" smtClean="0">
              <a:solidFill>
                <a:srgbClr val="333399"/>
              </a:solidFill>
            </a:endParaRPr>
          </a:p>
        </p:txBody>
      </p:sp>
      <p:pic>
        <p:nvPicPr>
          <p:cNvPr id="56326" name="Picture 6" descr="tsipa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84763"/>
            <a:ext cx="252095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Актуальность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931224" cy="528945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Monotype Corsiva" pitchFamily="66" charset="0"/>
              </a:rPr>
              <a:t>Народные праздники по самой своей природе педагогичны, они всегда включают в единое праздничное действие и детей, и взрослых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Monotype Corsiva" pitchFamily="66" charset="0"/>
              </a:rPr>
              <a:t>    Приходится с печалью и сожалением говорить, что народная культура праздника в наши дни значительно подорвана. Не секрет, что нам приходится заново учиться праздновать наши традиционные праздники. Когда-то традиции передавались в семье из поколения в поколение – «из уст в уста»,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Monotype Corsiva" pitchFamily="66" charset="0"/>
              </a:rPr>
              <a:t>«от сердца к сердцу». Народные праздники знакомят детей с существующими традициями и обычаями русского народа, помогают донести до ребёнка высокие нравственные идеалы. Мы, взрослые должны познакомить детей с историей нашей Родины, научить пользоваться богатством культурных традиций.</a:t>
            </a:r>
          </a:p>
          <a:p>
            <a:pPr marL="0" indent="0">
              <a:buNone/>
            </a:pPr>
            <a:endParaRPr lang="ru-RU" sz="1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414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jajtsa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jajtsa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614590" y="2377430"/>
            <a:ext cx="1034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333399"/>
                </a:solidFill>
              </a:rPr>
              <a:t>          </a:t>
            </a:r>
            <a:endParaRPr lang="ru-RU" sz="2400" b="1" dirty="0" smtClean="0">
              <a:solidFill>
                <a:srgbClr val="333399"/>
              </a:solidFill>
            </a:endParaRPr>
          </a:p>
        </p:txBody>
      </p:sp>
      <p:pic>
        <p:nvPicPr>
          <p:cNvPr id="56326" name="Picture 6" descr="tsipa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84763"/>
            <a:ext cx="252095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4750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Цель: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256" y="908720"/>
            <a:ext cx="7652544" cy="521744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Monotype Corsiva" pitchFamily="66" charset="0"/>
              </a:rPr>
              <a:t>Приобщение дошкольников к национальной культуре, посредством формирования интереса к традициям празднования христианского праздника «Пасха. Светлое Христово Воскресение». Возрождение традиций народной культуры.</a:t>
            </a:r>
          </a:p>
          <a:p>
            <a:pPr marL="0" indent="0">
              <a:buNone/>
            </a:pPr>
            <a:endParaRPr lang="ru-RU" b="1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13174"/>
            <a:ext cx="3888369" cy="284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5035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jajtsa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jajtsa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614590" y="2377430"/>
            <a:ext cx="1034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333399"/>
                </a:solidFill>
              </a:rPr>
              <a:t>          </a:t>
            </a:r>
            <a:endParaRPr lang="ru-RU" sz="2400" b="1" dirty="0" smtClean="0">
              <a:solidFill>
                <a:srgbClr val="333399"/>
              </a:solidFill>
            </a:endParaRPr>
          </a:p>
        </p:txBody>
      </p:sp>
      <p:pic>
        <p:nvPicPr>
          <p:cNvPr id="56326" name="Picture 6" descr="tsipa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84763"/>
            <a:ext cx="252095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74750"/>
            <a:ext cx="8229600" cy="495141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Monotype Corsiva" pitchFamily="66" charset="0"/>
              </a:rPr>
              <a:t>-     Познакомить детей с обычаями, традициями празднования Пасхи;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Познакомить с народными играми, традиционно проводимыми в период празднования Пасхи;</a:t>
            </a:r>
          </a:p>
          <a:p>
            <a:pPr>
              <a:buFontTx/>
              <a:buChar char="-"/>
            </a:pPr>
            <a:r>
              <a:rPr lang="ru-RU" sz="2400" b="1" dirty="0">
                <a:latin typeface="Monotype Corsiva" pitchFamily="66" charset="0"/>
              </a:rPr>
              <a:t>Р</a:t>
            </a:r>
            <a:r>
              <a:rPr lang="ru-RU" sz="2400" b="1" dirty="0" smtClean="0">
                <a:latin typeface="Monotype Corsiva" pitchFamily="66" charset="0"/>
              </a:rPr>
              <a:t>азвивать творческие умения, необходимые в декоративно-прикладном искусстве.</a:t>
            </a:r>
          </a:p>
          <a:p>
            <a:pPr>
              <a:buFontTx/>
              <a:buChar char="-"/>
            </a:pPr>
            <a:r>
              <a:rPr lang="ru-RU" sz="2400" b="1" dirty="0">
                <a:latin typeface="Monotype Corsiva" pitchFamily="66" charset="0"/>
              </a:rPr>
              <a:t>Р</a:t>
            </a:r>
            <a:r>
              <a:rPr lang="ru-RU" sz="2400" b="1" dirty="0" smtClean="0">
                <a:latin typeface="Monotype Corsiva" pitchFamily="66" charset="0"/>
              </a:rPr>
              <a:t>азвивать интерес к русской национальной культуре;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Воспитывать патриотические чувства к традициям русского народа;</a:t>
            </a:r>
          </a:p>
          <a:p>
            <a:pPr>
              <a:buFontTx/>
              <a:buChar char="-"/>
            </a:pP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Побуждать родителей к совместной деятельности с детьми по теме проекта.</a:t>
            </a:r>
          </a:p>
          <a:p>
            <a:pPr>
              <a:buFontTx/>
              <a:buChar char="-"/>
            </a:pPr>
            <a:endParaRPr lang="ru-RU" sz="2400" b="1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15935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jajtsa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jajtsa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614590" y="2377430"/>
            <a:ext cx="1034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333399"/>
                </a:solidFill>
              </a:rPr>
              <a:t>          </a:t>
            </a:r>
            <a:endParaRPr lang="ru-RU" sz="2400" b="1" dirty="0" smtClean="0">
              <a:solidFill>
                <a:srgbClr val="333399"/>
              </a:solidFill>
            </a:endParaRPr>
          </a:p>
        </p:txBody>
      </p:sp>
      <p:pic>
        <p:nvPicPr>
          <p:cNvPr id="56326" name="Picture 6" descr="tsipa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84763"/>
            <a:ext cx="252095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latin typeface="Monotype Corsiva" pitchFamily="66" charset="0"/>
              </a:rPr>
              <a:t>Ожидаемые 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74750"/>
            <a:ext cx="7859216" cy="495141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Monotype Corsiva" pitchFamily="66" charset="0"/>
              </a:rPr>
              <a:t>- У детей и родителей сформируется интерес к национальной культуре, народному творчеству, православному смыслу празднования Пасхи.</a:t>
            </a:r>
          </a:p>
          <a:p>
            <a:pPr marL="0" indent="0">
              <a:buNone/>
            </a:pPr>
            <a:r>
              <a:rPr lang="ru-RU" sz="2400" b="1" dirty="0" smtClean="0">
                <a:latin typeface="Monotype Corsiva" pitchFamily="66" charset="0"/>
              </a:rPr>
              <a:t>- Дети и родители получат знания об обычаях и традициях праздника.</a:t>
            </a:r>
          </a:p>
          <a:p>
            <a:pPr marL="0" indent="0">
              <a:buNone/>
            </a:pPr>
            <a:r>
              <a:rPr lang="ru-RU" sz="2400" b="1" dirty="0" smtClean="0">
                <a:latin typeface="Monotype Corsiva" pitchFamily="66" charset="0"/>
              </a:rPr>
              <a:t>- Дети научаться играть в народные игры, традиционно проводимые в пасхальные дни;</a:t>
            </a:r>
          </a:p>
          <a:p>
            <a:pPr marL="0" indent="0">
              <a:buNone/>
            </a:pPr>
            <a:r>
              <a:rPr lang="ru-RU" sz="2400" b="1" dirty="0" smtClean="0">
                <a:latin typeface="Monotype Corsiva" pitchFamily="66" charset="0"/>
              </a:rPr>
              <a:t>- Дети получат практические навыки, необходимые  в декоративно-прикладном искусстве.</a:t>
            </a:r>
          </a:p>
          <a:p>
            <a:pPr marL="0" indent="0">
              <a:buNone/>
            </a:pPr>
            <a:r>
              <a:rPr lang="ru-RU" sz="2400" b="1" dirty="0" smtClean="0">
                <a:latin typeface="Monotype Corsiva" pitchFamily="66" charset="0"/>
              </a:rPr>
              <a:t>- Совместная с родителями творческая деятельность детей.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49400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jajtsa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jajtsa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539" y="4455768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614590" y="2377430"/>
            <a:ext cx="1034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333399"/>
                </a:solidFill>
              </a:rPr>
              <a:t>          </a:t>
            </a:r>
            <a:endParaRPr lang="ru-RU" sz="2400" b="1" dirty="0" smtClean="0">
              <a:solidFill>
                <a:srgbClr val="333399"/>
              </a:solidFill>
            </a:endParaRPr>
          </a:p>
        </p:txBody>
      </p:sp>
      <p:pic>
        <p:nvPicPr>
          <p:cNvPr id="56326" name="Picture 6" descr="tsipa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5099362"/>
            <a:ext cx="252095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itchFamily="66" charset="0"/>
              </a:rPr>
              <a:t>ЭТАПЫ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ru-RU" sz="2400" b="1" dirty="0" smtClean="0">
                <a:latin typeface="Monotype Corsiva" pitchFamily="66" charset="0"/>
              </a:rPr>
              <a:t>Подготовительный :Подбор  материалов для проведения бесед, проведения консультаций, иллюстративный материал, художественную литературу, фольклор по данной теме.</a:t>
            </a:r>
          </a:p>
          <a:p>
            <a:r>
              <a:rPr lang="ru-RU" sz="2400" b="1" dirty="0" smtClean="0">
                <a:latin typeface="Monotype Corsiva" pitchFamily="66" charset="0"/>
              </a:rPr>
              <a:t>Практический этап :Работа  с детьми и родителями.</a:t>
            </a:r>
          </a:p>
          <a:p>
            <a:r>
              <a:rPr lang="ru-RU" sz="2400" b="1" dirty="0" smtClean="0">
                <a:latin typeface="Monotype Corsiva" pitchFamily="66" charset="0"/>
              </a:rPr>
              <a:t>Заключительный этап: Рефлексия проведенных мероприятий по проекту «Праздник Пасхи» (анализ  результатов проектной деятельности,  исходя из задач и прогнозируемых результатов проекта); презентация проекта по теме «Праздник Пасхи». </a:t>
            </a:r>
          </a:p>
          <a:p>
            <a:endParaRPr lang="ru-RU" sz="240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758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jajtsa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jajtsa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614590" y="2377430"/>
            <a:ext cx="1034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333399"/>
                </a:solidFill>
              </a:rPr>
              <a:t>          </a:t>
            </a:r>
            <a:endParaRPr lang="ru-RU" sz="2400" b="1" dirty="0" smtClean="0">
              <a:solidFill>
                <a:srgbClr val="333399"/>
              </a:solidFill>
            </a:endParaRPr>
          </a:p>
        </p:txBody>
      </p:sp>
      <p:pic>
        <p:nvPicPr>
          <p:cNvPr id="56326" name="Picture 6" descr="tsipa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84763"/>
            <a:ext cx="252095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Работа с детьми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Monotype Corsiva" pitchFamily="66" charset="0"/>
              </a:rPr>
              <a:t>Знакомство детей с обычаями, традициями празднования Пасхи .</a:t>
            </a:r>
          </a:p>
          <a:p>
            <a:pPr marL="0" indent="0" algn="ctr">
              <a:buNone/>
            </a:pPr>
            <a:endParaRPr lang="ru-RU" b="1" dirty="0">
              <a:latin typeface="Monotype Corsiva" pitchFamily="66" charset="0"/>
            </a:endParaRPr>
          </a:p>
          <a:p>
            <a:pPr marL="0" indent="0" algn="ctr">
              <a:buNone/>
            </a:pP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41" y="3140967"/>
            <a:ext cx="3977482" cy="2983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957" y="2617746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512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jajtsa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jajtsa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614590" y="2377430"/>
            <a:ext cx="1034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333399"/>
                </a:solidFill>
              </a:rPr>
              <a:t>          </a:t>
            </a:r>
            <a:endParaRPr lang="ru-RU" sz="2400" b="1" dirty="0" smtClean="0">
              <a:solidFill>
                <a:srgbClr val="333399"/>
              </a:solidFill>
            </a:endParaRPr>
          </a:p>
        </p:txBody>
      </p:sp>
      <p:pic>
        <p:nvPicPr>
          <p:cNvPr id="56326" name="Picture 6" descr="tsipa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84763"/>
            <a:ext cx="252095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34256" y="274638"/>
            <a:ext cx="8109744" cy="900112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>
                <a:latin typeface="Monotype Corsiva" pitchFamily="66" charset="0"/>
              </a:rPr>
              <a:t>В художественно- эстетическом развитии  закрепляются знания детей, полученные  в НОД. Формируются  представления о традициях празднования христианского праздника «Пасха». Дети учатся отражать в аппликации знания и представления об этом празднике, делятся своим опытом с окружающими. У них пробуждается эмоциональная заинтересованность в познании, совершенствуются умения конструировать, моделировать, комбинировать, создавать творческие композиции по заданной теме.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3521" y="3727038"/>
            <a:ext cx="3360373" cy="2520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284984"/>
            <a:ext cx="4501554" cy="337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3709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jajtsa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jajtsa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614590" y="2377430"/>
            <a:ext cx="1034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333399"/>
                </a:solidFill>
              </a:rPr>
              <a:t>          </a:t>
            </a:r>
            <a:endParaRPr lang="ru-RU" sz="2400" b="1" dirty="0" smtClean="0">
              <a:solidFill>
                <a:srgbClr val="333399"/>
              </a:solidFill>
            </a:endParaRPr>
          </a:p>
        </p:txBody>
      </p:sp>
      <p:pic>
        <p:nvPicPr>
          <p:cNvPr id="56326" name="Picture 6" descr="tsipa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031" y="5264319"/>
            <a:ext cx="252095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latin typeface="Monotype Corsiva" pitchFamily="66" charset="0"/>
              </a:rPr>
              <a:t>Интересная  </a:t>
            </a:r>
            <a:r>
              <a:rPr lang="ru-RU" sz="2800" b="1" dirty="0">
                <a:latin typeface="Monotype Corsiva" pitchFamily="66" charset="0"/>
              </a:rPr>
              <a:t>и </a:t>
            </a:r>
            <a:r>
              <a:rPr lang="ru-RU" sz="2800" b="1" dirty="0" smtClean="0">
                <a:latin typeface="Monotype Corsiva" pitchFamily="66" charset="0"/>
              </a:rPr>
              <a:t>эффективная форма </a:t>
            </a:r>
            <a:r>
              <a:rPr lang="ru-RU" sz="2800" b="1" dirty="0">
                <a:latin typeface="Monotype Corsiva" pitchFamily="66" charset="0"/>
              </a:rPr>
              <a:t>работы </a:t>
            </a:r>
            <a:r>
              <a:rPr lang="ru-RU" sz="2800" b="1" dirty="0" smtClean="0">
                <a:latin typeface="Monotype Corsiva" pitchFamily="66" charset="0"/>
              </a:rPr>
              <a:t>это организация народных игр, где дети приобщаются к </a:t>
            </a:r>
            <a:r>
              <a:rPr lang="ru-RU" sz="2800" b="1" dirty="0">
                <a:latin typeface="Monotype Corsiva" pitchFamily="66" charset="0"/>
              </a:rPr>
              <a:t>национальной культуре, посредством формирования интереса к традициям празднования христианского праздника «Пасха. Светлое Христово Воскресение».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158369"/>
            <a:ext cx="4464496" cy="33483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204863"/>
            <a:ext cx="3839866" cy="2879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4256" y="5589240"/>
            <a:ext cx="346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«Катись, катись яичко»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14590" y="5084762"/>
            <a:ext cx="312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«Прокати яйцо»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9748774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468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ГБДОУ детский сад № 69 общеразвивающего вида с приоритетным осуществлением деятельности по физическому  развитию детей Красносельского района г. Санкт-Петербурга. </vt:lpstr>
      <vt:lpstr>Актуальность :</vt:lpstr>
      <vt:lpstr>Цель:</vt:lpstr>
      <vt:lpstr>Задачи:</vt:lpstr>
      <vt:lpstr>Ожидаемые результаты:</vt:lpstr>
      <vt:lpstr>ЭТАПЫ ПРОЕКТА:</vt:lpstr>
      <vt:lpstr>Работа с детьми :</vt:lpstr>
      <vt:lpstr>      В художественно- эстетическом развитии  закрепляются знания детей, полученные  в НОД. Формируются  представления о традициях празднования христианского праздника «Пасха». Дети учатся отражать в аппликации знания и представления об этом празднике, делятся своим опытом с окружающими. У них пробуждается эмоциональная заинтересованность в познании, совершенствуются умения конструировать, моделировать, комбинировать, создавать творческие композиции по заданной теме. </vt:lpstr>
      <vt:lpstr>  Интересная  и эффективная форма работы это организация народных игр, где дети приобщаются к национальной культуре, посредством формирования интереса к традициям празднования христианского праздника «Пасха. Светлое Христово Воскресение». </vt:lpstr>
      <vt:lpstr>     Театрализованная игра имеет большую роль в формировании личности ребенка. Она доставляет много радости, привлекает своей яркостью, красочностью, динамикой, воздействуя на зрителей. Располагает целым комплексом средств: художественные образы-персонажи, оформление, слово и музыка – все это вместе взятое, в силу конкретно-образного мышления дошкольника, помогают ребенку легче, ярче и правильнее понять  символы Пасхи.</vt:lpstr>
      <vt:lpstr> Работа с родителями :</vt:lpstr>
      <vt:lpstr>Презентация PowerPoint</vt:lpstr>
      <vt:lpstr>Привлекли  родителей к  акции «Пасхальное дерево». Они своими глазами увидели, какая большая работа проводится с детьми в этом направлении.</vt:lpstr>
      <vt:lpstr>  Совместные работы с родителями способствует сотрудничеству, эмоциональному, психологическому сближению родителей и детей.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 69 общеразвивающего вида с приоритетным осуществлением деятельности по физическому  развитию детей Красносельского района г. Санкт-Петербурга.</dc:title>
  <dc:creator>1</dc:creator>
  <cp:lastModifiedBy>1</cp:lastModifiedBy>
  <cp:revision>20</cp:revision>
  <dcterms:created xsi:type="dcterms:W3CDTF">2014-04-17T16:43:18Z</dcterms:created>
  <dcterms:modified xsi:type="dcterms:W3CDTF">2014-06-17T06:55:19Z</dcterms:modified>
</cp:coreProperties>
</file>