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21AB9"/>
    <a:srgbClr val="48E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26D6-CB4A-475D-968D-FAF92673D198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950C-B5C9-4315-8A50-310D9F074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7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6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Встреча с инспектором ГИБДД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/>
              <a:t/>
            </a:r>
            <a:br>
              <a:rPr lang="ru-RU" sz="1200" b="1" i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Классный час «Семья и семейные ценности»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50C-B5C9-4315-8A50-310D9F074E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3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2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0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3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0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5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AFAB-78CE-47DC-A792-A991E55BB8B4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CC98-3366-48B7-934D-0C4E2E254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Temp\Rar$DIa0.348\1 cop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57" y="340115"/>
            <a:ext cx="3872210" cy="58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908720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Ботнева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Екатерина Алексеевна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494043"/>
            <a:ext cx="37444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МОУ СОШ № 13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8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Общественно-полезная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0241" name="Picture 1" descr="C:\Users\Администратор\Downloads\20150528_0939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 descr="https://e.mail.ru/cgi-bin/getattach?file=20150604_104436.jpg&amp;id=14465765990000000218;0;1&amp;mode=attachment&amp;&amp;x-email=botneva8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e.mail.ru/cgi-bin/getattach?file=20150604_104436.jpg&amp;id=14465765990000000218;0;1&amp;mode=attachment&amp;&amp;x-email=botneva82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C:\Users\Администратор\Downloads\20150418_1057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894179" cy="29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4048" y="1988840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«Конкурс на лучшее благоустройство территории общеобразовательных учреждений»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5157192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2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32656"/>
            <a:ext cx="7920880" cy="1080120"/>
          </a:xfrm>
          <a:prstGeom prst="rect">
            <a:avLst/>
          </a:prstGeom>
          <a:solidFill>
            <a:srgbClr val="9900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Участники-субъекты духовно-нравственного воспитания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http://www.proza.ru/pics/2011/01/30/246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5" y="3714752"/>
            <a:ext cx="3950750" cy="281801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1406965"/>
            <a:ext cx="69127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емья;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общественные организации;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дополнительного образования, культуры и спорта;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 российские религиозные объединения.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низ 3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Уроки литературного чтения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F:\мои фото\Фотграфии работа Катя\20151103_21063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9362" y="1356659"/>
            <a:ext cx="2502584" cy="37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ои фото\Фотграфии работа Катя\20151103_21065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118" y="4396652"/>
            <a:ext cx="3600400" cy="2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мои фото\Фотграфии работа Катя\20151103_21082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340768"/>
            <a:ext cx="2837174" cy="28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мои фото\Фотграфии работа Катя\20151103_21080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627" y="3415559"/>
            <a:ext cx="2304256" cy="31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мои фото\Фотграфии работа Катя\20151105_22571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453" y="1580063"/>
            <a:ext cx="3092865" cy="23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русского языка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мои фото\Фотграфии работа Катя\20151103_2117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700808"/>
            <a:ext cx="3408218" cy="44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мои фото\Фотграфии работа Катя\20151103_2118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/>
          <a:stretch/>
        </p:blipFill>
        <p:spPr bwMode="auto">
          <a:xfrm>
            <a:off x="827584" y="1484784"/>
            <a:ext cx="33334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00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Уроки окружающего мира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мои фото\Фотграфии работа Катя\20151103_2123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3672230" cy="23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ои фото\Фотграфии работа Катя\20151103_21233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484784"/>
            <a:ext cx="3137545" cy="23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иректор\Desktop\Новая папка (2)\20151105_15434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37626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5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467544" y="476672"/>
            <a:ext cx="7992888" cy="864096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Уроки музыки и изобразительного искусства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мои фото\Фотграфии работа Катя\20151103_2127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249" y="1455697"/>
            <a:ext cx="2656493" cy="31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dmsh1.muzkult.ru/img/upload/835/image_image_878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56" y="1628800"/>
            <a:ext cx="1686263" cy="22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иректор\Desktop\Новая папка (2)\20151105_153816.jpg"/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592288" cy="3168352"/>
          </a:xfrm>
          <a:prstGeom prst="rect">
            <a:avLst/>
          </a:prstGeom>
          <a:noFill/>
        </p:spPr>
      </p:pic>
      <p:pic>
        <p:nvPicPr>
          <p:cNvPr id="7171" name="Picture 3" descr="F:\мои фото\Фотграфии работа Катя\20151103_21281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4149080"/>
            <a:ext cx="5529808" cy="24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24419"/>
            <a:ext cx="8229600" cy="1143000"/>
          </a:xfrm>
          <a:prstGeom prst="rect">
            <a:avLst/>
          </a:prstGeom>
          <a:solidFill>
            <a:srgbClr val="9900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Семейное воспитание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98607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Как появилось слово "семья"?</a:t>
            </a:r>
            <a:br>
              <a:rPr lang="ru-RU" dirty="0"/>
            </a:br>
            <a:r>
              <a:rPr lang="ru-RU" dirty="0"/>
              <a:t>Когда-то о нем не слыхала земля...</a:t>
            </a:r>
            <a:br>
              <a:rPr lang="ru-RU" dirty="0"/>
            </a:br>
            <a:r>
              <a:rPr lang="ru-RU" dirty="0"/>
              <a:t>Но Еве сказал перед свадьбой Адам:</a:t>
            </a:r>
            <a:br>
              <a:rPr lang="ru-RU" dirty="0"/>
            </a:br>
            <a:r>
              <a:rPr lang="ru-RU" dirty="0"/>
              <a:t>- Сейчас я тебе семь вопросов задам.</a:t>
            </a:r>
            <a:br>
              <a:rPr lang="ru-RU" dirty="0"/>
            </a:br>
            <a:r>
              <a:rPr lang="ru-RU" dirty="0"/>
              <a:t>Кто деток родит мне, богиня моя?</a:t>
            </a:r>
            <a:br>
              <a:rPr lang="ru-RU" dirty="0"/>
            </a:br>
            <a:r>
              <a:rPr lang="ru-RU" dirty="0"/>
              <a:t>И Ева тихонько ответила:</a:t>
            </a:r>
            <a:br>
              <a:rPr lang="ru-RU" dirty="0"/>
            </a:br>
            <a:r>
              <a:rPr lang="ru-RU" dirty="0"/>
              <a:t>- Я.</a:t>
            </a:r>
            <a:br>
              <a:rPr lang="ru-RU" dirty="0"/>
            </a:br>
            <a:r>
              <a:rPr lang="ru-RU" dirty="0"/>
              <a:t>- Кто их воспитает, царица моя?</a:t>
            </a:r>
            <a:br>
              <a:rPr lang="ru-RU" dirty="0"/>
            </a:br>
            <a:r>
              <a:rPr lang="ru-RU" dirty="0"/>
              <a:t>И Ева покорно ответила:</a:t>
            </a:r>
            <a:br>
              <a:rPr lang="ru-RU" dirty="0"/>
            </a:br>
            <a:r>
              <a:rPr lang="ru-RU" dirty="0"/>
              <a:t>- Я.</a:t>
            </a:r>
            <a:br>
              <a:rPr lang="ru-RU" dirty="0"/>
            </a:br>
            <a:r>
              <a:rPr lang="ru-RU" dirty="0"/>
              <a:t>- Кто пищу сготовит, о радость моя?</a:t>
            </a:r>
            <a:br>
              <a:rPr lang="ru-RU" dirty="0"/>
            </a:br>
            <a:r>
              <a:rPr lang="ru-RU" dirty="0"/>
              <a:t>И Ева все так же ответила:</a:t>
            </a:r>
            <a:br>
              <a:rPr lang="ru-RU" dirty="0"/>
            </a:br>
            <a:r>
              <a:rPr lang="ru-RU" dirty="0"/>
              <a:t>- Я.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3247" y="1480383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- Кто платье сошьет, постирает белье,</a:t>
            </a:r>
            <a:br>
              <a:rPr lang="ru-RU" dirty="0"/>
            </a:br>
            <a:r>
              <a:rPr lang="ru-RU" dirty="0"/>
              <a:t>Меня приласкает, украсит жилье?</a:t>
            </a:r>
            <a:br>
              <a:rPr lang="ru-RU" dirty="0"/>
            </a:br>
            <a:r>
              <a:rPr lang="ru-RU" dirty="0"/>
              <a:t>Ответь на вопросы, подруга моя!</a:t>
            </a:r>
            <a:br>
              <a:rPr lang="ru-RU" dirty="0"/>
            </a:br>
            <a:r>
              <a:rPr lang="ru-RU" dirty="0"/>
              <a:t>- Я... Я... - тихо молвила Ева,</a:t>
            </a:r>
            <a:br>
              <a:rPr lang="ru-RU" dirty="0"/>
            </a:br>
            <a:r>
              <a:rPr lang="ru-RU" dirty="0"/>
              <a:t>- Я... Я...</a:t>
            </a:r>
            <a:br>
              <a:rPr lang="ru-RU" dirty="0"/>
            </a:br>
            <a:r>
              <a:rPr lang="ru-RU" dirty="0"/>
              <a:t>Сказала она знаменитых семь "Я".</a:t>
            </a:r>
            <a:br>
              <a:rPr lang="ru-RU" dirty="0"/>
            </a:br>
            <a:r>
              <a:rPr lang="ru-RU" dirty="0"/>
              <a:t>Вот так на земле появилась семья</a:t>
            </a:r>
          </a:p>
        </p:txBody>
      </p:sp>
      <p:pic>
        <p:nvPicPr>
          <p:cNvPr id="9" name="Picture 2" descr="http://www.matrony.ru/wp-content/uploads/2014/04/stadii-zhiznennogo-cikla-semi-celi-i-zadachi-sem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933" y="4280129"/>
            <a:ext cx="3448553" cy="22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F:\мои фото\Фотграфии работа Катя\Экскурсия\P1020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78" y="1700808"/>
            <a:ext cx="19982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828653" y="404664"/>
            <a:ext cx="7488832" cy="1080120"/>
          </a:xfrm>
          <a:prstGeom prst="doubleWave">
            <a:avLst>
              <a:gd name="adj1" fmla="val 6250"/>
              <a:gd name="adj2" fmla="val -1358"/>
            </a:avLst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Родители в школьной жизни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915816" y="1772816"/>
            <a:ext cx="2376264" cy="108012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Совместные поездки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F:\мои фото\Фотграфии работа Катя\1-й кл\Новая папка\DSC_01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843808" y="4653136"/>
            <a:ext cx="2448272" cy="98868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праздников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15816" y="3032956"/>
            <a:ext cx="2232248" cy="1332148"/>
          </a:xfrm>
          <a:prstGeom prst="rightArrow">
            <a:avLst>
              <a:gd name="adj1" fmla="val 44283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Родительские собрания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мои фото\Фотграфии работа Катя\20151104_1738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910" y="2312875"/>
            <a:ext cx="3316224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1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83568" y="332656"/>
            <a:ext cx="7776864" cy="984688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Патриотическое воспитание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9457" name="Picture 1" descr="C:\Users\Администратор\Downloads\20150408_1604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856" y="4149079"/>
            <a:ext cx="2956655" cy="22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Администратор\Downloads\20150429_1031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629" y="131734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истратор\Downloads\20150513_1151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89648" cy="27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76056" y="1412776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Коллективное дело 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«Великой Победе посвящается»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501008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Эстафета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877272"/>
            <a:ext cx="352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инсценированной песни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949280"/>
            <a:ext cx="3058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Встреча с инспектором ГИБДД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cs10429.vk.me/g31786489/a_d69b11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590800" cy="23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8313" y="620689"/>
            <a:ext cx="8136135" cy="3096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600" b="1" i="1" dirty="0" smtClean="0">
                <a:solidFill>
                  <a:schemeClr val="tx1"/>
                </a:solidFill>
              </a:rPr>
              <a:t>«Правильное воспитание – это наша счастливая старость,</a:t>
            </a:r>
          </a:p>
          <a:p>
            <a:pPr>
              <a:defRPr/>
            </a:pPr>
            <a:r>
              <a:rPr lang="ru-RU" sz="4600" b="1" i="1" dirty="0" smtClean="0">
                <a:solidFill>
                  <a:schemeClr val="tx1"/>
                </a:solidFill>
              </a:rPr>
              <a:t>плохое воспитание – это наше будущее горе, это наши слёзы,</a:t>
            </a:r>
          </a:p>
          <a:p>
            <a:pPr>
              <a:defRPr/>
            </a:pPr>
            <a:r>
              <a:rPr lang="ru-RU" sz="4600" b="1" i="1" dirty="0" smtClean="0">
                <a:solidFill>
                  <a:schemeClr val="tx1"/>
                </a:solidFill>
              </a:rPr>
              <a:t>это наша вина перед другими людьми, перед всей страной».</a:t>
            </a:r>
          </a:p>
          <a:p>
            <a:pPr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  <a:r>
              <a:rPr lang="ru-RU" sz="3800" b="1" i="1" dirty="0" smtClean="0">
                <a:solidFill>
                  <a:schemeClr val="tx1"/>
                </a:solidFill>
              </a:rPr>
              <a:t>А. С. МАКАРЕНКО</a:t>
            </a:r>
            <a:endParaRPr lang="ru-RU" sz="3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69847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духовно-нравственного воспитания младших школьников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971600" y="324433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/>
              <a:t>Методическое объединение </a:t>
            </a:r>
          </a:p>
          <a:p>
            <a:pPr>
              <a:buNone/>
            </a:pPr>
            <a:r>
              <a:rPr lang="ru-RU" sz="2800" b="1" dirty="0"/>
              <a:t>в рамках конкурса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Педагог года-2015-2016»</a:t>
            </a:r>
          </a:p>
        </p:txBody>
      </p:sp>
      <p:pic>
        <p:nvPicPr>
          <p:cNvPr id="10" name="Picture 2" descr="C:\Users\директор\Desktop\Новая папка (2)\20151105_1539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969" y="3789040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9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900igr.net/datas/izo/Akvarel/0015-015-Spasibo-za-vnim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2391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8100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7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cs typeface="Times New Roman" pitchFamily="18" charset="0"/>
              </a:rPr>
              <a:t>«Важнейшей целью современного отечественного образования и одной из приоритетных задач общества и государства является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России».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4944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828474" y="404664"/>
            <a:ext cx="7487941" cy="18722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Цель:   </a:t>
            </a:r>
            <a:r>
              <a:rPr lang="ru-RU" sz="2400" i="1" dirty="0">
                <a:solidFill>
                  <a:prstClr val="black"/>
                </a:solidFill>
              </a:rPr>
              <a:t>развитие нравственных общечеловеческих качеств детей, сохранение и укрепление духовно-нравственных ценностей, идей преемственности поколений</a:t>
            </a:r>
            <a:r>
              <a:rPr lang="ru-RU" sz="2400" b="1" i="1" dirty="0">
                <a:solidFill>
                  <a:prstClr val="black"/>
                </a:solidFill>
              </a:rPr>
              <a:t>.</a:t>
            </a:r>
            <a:endParaRPr lang="ru-RU" sz="24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547663" y="2276872"/>
            <a:ext cx="6768751" cy="381642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Задачи: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развивать духовно - нравственный потенциал личности;</a:t>
            </a:r>
          </a:p>
          <a:p>
            <a:r>
              <a:rPr lang="ru-RU" sz="2400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формировать чувство ответственности за свои поступки;</a:t>
            </a:r>
          </a:p>
          <a:p>
            <a:r>
              <a:rPr lang="ru-RU" sz="2400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создавать условия для нравственного и эмоционального самовыражения личности младшего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16032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704856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процессе духовно-нравственного воспитания формируются следующие ценности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3284984"/>
            <a:ext cx="1994520" cy="1033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043608" y="2708920"/>
            <a:ext cx="1803648" cy="1509431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Любовь к Родине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699792" y="1556792"/>
            <a:ext cx="1371600" cy="1274439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Мир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946340" y="1756866"/>
            <a:ext cx="1486660" cy="1162324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Добро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619672" y="4340099"/>
            <a:ext cx="1872208" cy="1609181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Ценность семьи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91880" y="5039473"/>
            <a:ext cx="1454460" cy="1418456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Дар слова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5220072" y="4808107"/>
            <a:ext cx="1669953" cy="1492309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Свобода выбора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3882900"/>
            <a:ext cx="1853534" cy="157713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Ценности природы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6516216" y="2293729"/>
            <a:ext cx="1565502" cy="136303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Жизнь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 flipH="1" flipV="1">
            <a:off x="2847256" y="3463635"/>
            <a:ext cx="932656" cy="338336"/>
          </a:xfrm>
          <a:prstGeom prst="straightConnector1">
            <a:avLst/>
          </a:prstGeom>
          <a:ln w="2857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1"/>
          </p:cNvCxnSpPr>
          <p:nvPr/>
        </p:nvCxnSpPr>
        <p:spPr>
          <a:xfrm flipH="1" flipV="1">
            <a:off x="3779912" y="2708920"/>
            <a:ext cx="292091" cy="7274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0"/>
          </p:cNvCxnSpPr>
          <p:nvPr/>
        </p:nvCxnSpPr>
        <p:spPr>
          <a:xfrm flipV="1">
            <a:off x="4777172" y="2564904"/>
            <a:ext cx="44290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7"/>
          </p:cNvCxnSpPr>
          <p:nvPr/>
        </p:nvCxnSpPr>
        <p:spPr>
          <a:xfrm flipV="1">
            <a:off x="5482341" y="2975248"/>
            <a:ext cx="1033875" cy="4611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74432" y="3801971"/>
            <a:ext cx="1115593" cy="538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5"/>
          </p:cNvCxnSpPr>
          <p:nvPr/>
        </p:nvCxnSpPr>
        <p:spPr>
          <a:xfrm>
            <a:off x="5482341" y="4167536"/>
            <a:ext cx="572707" cy="773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4"/>
          </p:cNvCxnSpPr>
          <p:nvPr/>
        </p:nvCxnSpPr>
        <p:spPr>
          <a:xfrm flipH="1">
            <a:off x="4572000" y="4318958"/>
            <a:ext cx="205172" cy="9102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3"/>
          </p:cNvCxnSpPr>
          <p:nvPr/>
        </p:nvCxnSpPr>
        <p:spPr>
          <a:xfrm flipH="1">
            <a:off x="3313584" y="4167536"/>
            <a:ext cx="758419" cy="606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2060848"/>
            <a:ext cx="43924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Основные виды</a:t>
            </a:r>
            <a:r>
              <a:rPr lang="ru-RU" sz="4400" b="1" i="1" baseline="0" dirty="0" smtClean="0"/>
              <a:t> деятельности обучающихся</a:t>
            </a:r>
            <a:endParaRPr lang="ru-RU" sz="4400" b="1" i="1" dirty="0"/>
          </a:p>
        </p:txBody>
      </p:sp>
      <p:sp>
        <p:nvSpPr>
          <p:cNvPr id="5" name="Облако 4"/>
          <p:cNvSpPr/>
          <p:nvPr/>
        </p:nvSpPr>
        <p:spPr>
          <a:xfrm>
            <a:off x="359532" y="332656"/>
            <a:ext cx="3096344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Урочная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932040" y="4653136"/>
            <a:ext cx="3532553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Общественно - полезная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504256" y="4653136"/>
            <a:ext cx="3096344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Внешкольная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4889" y="476672"/>
            <a:ext cx="3096344" cy="14184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Внеурочная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 rot="10482492">
            <a:off x="1563708" y="1748279"/>
            <a:ext cx="1103289" cy="1016591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16200000">
            <a:off x="6460998" y="1915108"/>
            <a:ext cx="1137061" cy="1026626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20707529">
            <a:off x="6334119" y="3432427"/>
            <a:ext cx="914400" cy="1212146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5400000">
            <a:off x="1667206" y="3467408"/>
            <a:ext cx="1215009" cy="1138193"/>
          </a:xfrm>
          <a:prstGeom prst="lightningBol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Урочная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F:\мои фото\Фотграфии работа Катя\1-й кл\DSC_01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98" y="1918351"/>
            <a:ext cx="2448271" cy="21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ны\Слой 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0" y="1988840"/>
            <a:ext cx="4575743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wnloads\IMG_623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34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F:\мои фото\Фотграфии работа Катя\открытый урок\DSC_00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2403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мои фото\Фотграфии работа Катя\DSC_02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2664296" cy="20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мои фото\Фотграфии работа Катя\1-й кл\Новая папка\DSC_02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508656" cy="18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Администратор\Downloads\20150522_13382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2591173" cy="19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3789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u="sng" dirty="0" smtClean="0"/>
              <a:t>Веселые старты «В здоровом теле - здоровый дух!» май 2013г. </a:t>
            </a:r>
            <a:endParaRPr lang="ru-RU" sz="16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4149080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«Прощай, начальная школа!» май 2015г.</a:t>
            </a:r>
            <a:endParaRPr lang="ru-RU" sz="1600" b="1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1772816"/>
            <a:ext cx="31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Коллективное дело «В стране сказок»  </a:t>
            </a:r>
            <a:endParaRPr lang="ru-RU" sz="1600" b="1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210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/>
              <a:t>Классный час «Семья и семейные ценности»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12053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krasivye-kartinki-dlya-fona-prezent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755576" y="260648"/>
            <a:ext cx="7560840" cy="1728192"/>
          </a:xfrm>
          <a:prstGeom prst="horizontalScroll">
            <a:avLst/>
          </a:prstGeom>
          <a:solidFill>
            <a:srgbClr val="F21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Внешкольная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мои фото\Фотграфии работа Катя\океанариум\DSC_02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00" y="1844824"/>
            <a:ext cx="356439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ои фото\Фотграфии работа Катя\Экскурсия\P10202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51720" y="4437112"/>
            <a:ext cx="2808312" cy="2016224"/>
          </a:xfrm>
          <a:prstGeom prst="rightArrow">
            <a:avLst>
              <a:gd name="adj1" fmla="val 328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Экскурсия в музей </a:t>
            </a:r>
          </a:p>
          <a:p>
            <a:pPr algn="ctr"/>
            <a:r>
              <a:rPr lang="ru-RU" sz="1600" dirty="0" smtClean="0"/>
              <a:t>« Ледниковый период» 2013г.</a:t>
            </a:r>
            <a:endParaRPr lang="ru-RU" sz="16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004048" y="2132856"/>
            <a:ext cx="2952328" cy="844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Экскурсия в Океанариум  2014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74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361</Words>
  <Application>Microsoft Office PowerPoint</Application>
  <PresentationFormat>Экран (4:3)</PresentationFormat>
  <Paragraphs>94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34</cp:revision>
  <dcterms:created xsi:type="dcterms:W3CDTF">2015-11-03T16:31:49Z</dcterms:created>
  <dcterms:modified xsi:type="dcterms:W3CDTF">2015-11-05T21:52:01Z</dcterms:modified>
</cp:coreProperties>
</file>