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0" r:id="rId3"/>
    <p:sldId id="271" r:id="rId4"/>
    <p:sldId id="266" r:id="rId5"/>
    <p:sldId id="268" r:id="rId6"/>
    <p:sldId id="267" r:id="rId7"/>
    <p:sldId id="269" r:id="rId8"/>
    <p:sldId id="273" r:id="rId9"/>
    <p:sldId id="274" r:id="rId10"/>
    <p:sldId id="275" r:id="rId11"/>
    <p:sldId id="277" r:id="rId12"/>
    <p:sldId id="276" r:id="rId13"/>
    <p:sldId id="278" r:id="rId14"/>
    <p:sldId id="279" r:id="rId15"/>
    <p:sldId id="280" r:id="rId16"/>
    <p:sldId id="281" r:id="rId17"/>
    <p:sldId id="283" r:id="rId18"/>
    <p:sldId id="282" r:id="rId19"/>
    <p:sldId id="257" r:id="rId20"/>
    <p:sldId id="25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7F77-D6F7-4698-AA78-9E439A8771A7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8E48-8E67-45C4-AE67-68E3B7528F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53CC8-3F86-4F8F-8CEA-4CFF47DB07B1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FE3AD-F691-4D84-93CB-48F1548EE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808F5-2452-4058-B669-23D36346F377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6DA85-F6F5-41A2-9D5D-AB2B53EFC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63831-C3ED-4D90-AE14-6BA3248EE2BE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6293A-0935-4886-9185-6B8805216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61C72-95B6-463F-AC5D-6E60C63A0E51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8E03-F13D-4214-A4BE-34D00ACBE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26837-A6CC-4FF4-9783-17BFEA9265B6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7DF30-73FB-4104-A015-8CEE0A005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DC91D-814B-48A2-A8F9-B9FB4E54252C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5247-DCD8-4CF8-BEB0-DC409C672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EF73E-EF70-4508-9E6D-7B9646C15A89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C3024-4673-4215-AC59-12BBE68EB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28201-157A-4984-A179-DD928652D5F4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C0E9B-EC73-44D4-8C69-8F5426138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6A59A-7815-424E-BE22-625D60EA0831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71454-6BE4-4DC8-AC81-613EE7E76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0D0C-0EA2-407E-89F0-52A8D15701F8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DF69F-F09A-4110-915F-D4F865621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A93B20-68AC-4544-BB9E-4A42C6357A50}" type="datetimeFigureOut">
              <a:rPr lang="ru-RU"/>
              <a:pPr>
                <a:defRPr/>
              </a:pPr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EA5E61-2328-45C6-BEEC-8BAE9C634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ildportal.ru/rastenia/602_rastenia_0.html" TargetMode="External"/><Relationship Id="rId13" Type="http://schemas.openxmlformats.org/officeDocument/2006/relationships/hyperlink" Target="http://im7-tub-ru.yandex.net/i?id=29984456-53-72&amp;n=21" TargetMode="External"/><Relationship Id="rId18" Type="http://schemas.openxmlformats.org/officeDocument/2006/relationships/hyperlink" Target="http://im7-tub-ru.yandex.net/i?id=421960935-30-72&amp;n=21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im2-tub-ru.yandex.net/i?id=580806026-25-72&amp;n=21" TargetMode="External"/><Relationship Id="rId12" Type="http://schemas.openxmlformats.org/officeDocument/2006/relationships/hyperlink" Target="http://im3-tub-ru.yandex.net/i?id=234213995-71-72&amp;n=21" TargetMode="External"/><Relationship Id="rId17" Type="http://schemas.openxmlformats.org/officeDocument/2006/relationships/hyperlink" Target="http://im5-tub-ru.yandex.net/i?id=8333207-62-72&amp;n=21" TargetMode="External"/><Relationship Id="rId2" Type="http://schemas.openxmlformats.org/officeDocument/2006/relationships/image" Target="../media/image26.png"/><Relationship Id="rId16" Type="http://schemas.openxmlformats.org/officeDocument/2006/relationships/hyperlink" Target="http://im4-tub-ru.yandex.net/i?id=237745585-01-72&amp;n=2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tvet.mail.ru/question/55198047" TargetMode="External"/><Relationship Id="rId11" Type="http://schemas.openxmlformats.org/officeDocument/2006/relationships/hyperlink" Target="http://im3-tub-ru.yandex.net/i?id=351474343-04-72&amp;n=21" TargetMode="External"/><Relationship Id="rId5" Type="http://schemas.openxmlformats.org/officeDocument/2006/relationships/hyperlink" Target="http://www.podmoskovje.com/pechenochnica-blagorodnaya-aprelskij-pervocvet/" TargetMode="External"/><Relationship Id="rId15" Type="http://schemas.openxmlformats.org/officeDocument/2006/relationships/hyperlink" Target="http://im0-tub-ru.yandex.net/i?id=85863153-50-72&amp;n=21" TargetMode="External"/><Relationship Id="rId10" Type="http://schemas.openxmlformats.org/officeDocument/2006/relationships/hyperlink" Target="http://im8-tub-ru.yandex.net/i?id=51343038-42-72&amp;n=21" TargetMode="External"/><Relationship Id="rId4" Type="http://schemas.openxmlformats.org/officeDocument/2006/relationships/hyperlink" Target="http://www.myshared.ru/slide/145527/" TargetMode="External"/><Relationship Id="rId9" Type="http://schemas.openxmlformats.org/officeDocument/2006/relationships/hyperlink" Target="http://www.greenrussia.ru/sedob_rastenia.php?url=chistia" TargetMode="External"/><Relationship Id="rId14" Type="http://schemas.openxmlformats.org/officeDocument/2006/relationships/hyperlink" Target="http://im8-tub-ru.yandex.net/i?id=582272709-55-72&amp;n=2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пель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85784" y="0"/>
            <a:ext cx="9572692" cy="685800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857375" y="5643563"/>
            <a:ext cx="5572125" cy="914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3315" name="Picture 2" descr="D:\МурашОлька\перспектива\окр мир\весеннее пробуждение растений\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Заголовок 4"/>
          <p:cNvSpPr>
            <a:spLocks noGrp="1"/>
          </p:cNvSpPr>
          <p:nvPr>
            <p:ph type="ctrTitle"/>
          </p:nvPr>
        </p:nvSpPr>
        <p:spPr>
          <a:xfrm>
            <a:off x="642938" y="642938"/>
            <a:ext cx="7772400" cy="147002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C00000"/>
                </a:solidFill>
              </a:rPr>
              <a:t>Весеннее пробуждение растений</a:t>
            </a:r>
            <a:endParaRPr lang="ru-RU" sz="5400" smtClean="0">
              <a:solidFill>
                <a:srgbClr val="C000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«Окружающий мир»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2 класс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УМК «Перспектива»</a:t>
            </a: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4499992" y="5517232"/>
            <a:ext cx="44796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Font typeface="Arial" charset="0"/>
              <a:buNone/>
            </a:pPr>
            <a:r>
              <a:rPr lang="ru-RU" dirty="0" smtClean="0">
                <a:latin typeface="Times New Roman" pitchFamily="18" charset="0"/>
              </a:rPr>
              <a:t>Презентацию подготовила </a:t>
            </a:r>
          </a:p>
          <a:p>
            <a:pPr algn="r">
              <a:buFont typeface="Arial" charset="0"/>
              <a:buNone/>
            </a:pPr>
            <a:r>
              <a:rPr lang="ru-RU" dirty="0" smtClean="0">
                <a:latin typeface="Times New Roman" pitchFamily="18" charset="0"/>
              </a:rPr>
              <a:t>учитель начальных классов </a:t>
            </a:r>
            <a:r>
              <a:rPr lang="ru-RU" dirty="0" err="1" smtClean="0">
                <a:latin typeface="Times New Roman" pitchFamily="18" charset="0"/>
              </a:rPr>
              <a:t>Садчикова</a:t>
            </a:r>
            <a:r>
              <a:rPr lang="ru-RU" dirty="0" smtClean="0">
                <a:latin typeface="Times New Roman" pitchFamily="18" charset="0"/>
              </a:rPr>
              <a:t> Н.В.</a:t>
            </a:r>
          </a:p>
          <a:p>
            <a:pPr algn="r">
              <a:buFont typeface="Arial" charset="0"/>
              <a:buNone/>
            </a:pPr>
            <a:r>
              <a:rPr lang="ru-RU" dirty="0" smtClean="0">
                <a:latin typeface="Times New Roman" pitchFamily="18" charset="0"/>
              </a:rPr>
              <a:t>МБОУ СОШ № 18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D:\МурашОлька\перспектива\окр мир\весеннее пробуждение растений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1928813" y="500063"/>
            <a:ext cx="5929312" cy="857250"/>
          </a:xfrm>
          <a:prstGeom prst="rect">
            <a:avLst/>
          </a:prstGeom>
          <a:solidFill>
            <a:schemeClr val="bg2"/>
          </a:solidFill>
          <a:ln w="127000" cmpd="thickThin">
            <a:solidFill>
              <a:srgbClr val="92D05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ГУСИНЫЙ ЛУК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13" y="1785938"/>
            <a:ext cx="4857750" cy="48942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 каждом цветке у него шесть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жёлтеньких лепестков. Цветки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собраны букетиком на невысоком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стебельке. А рядом со стебельком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поднимается из земли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один-единственный длинный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и узкий листок. Это и есть гусиный лук. 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 земле у гусиного лука небольшая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луковка, что остаётся зимовать.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За эту луковку и назвали гусиный лук луком. </a:t>
            </a:r>
          </a:p>
        </p:txBody>
      </p:sp>
      <p:pic>
        <p:nvPicPr>
          <p:cNvPr id="9218" name="Picture 2" descr="D:\МурашОлька\перспектива\окр мир\весеннее пробуждение растений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0838" y="1714500"/>
            <a:ext cx="3200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D:\МурашОлька\перспектива\окр мир\весеннее пробуждение растений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4143375"/>
            <a:ext cx="323532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D:\МурашОлька\перспектива\окр мир\весеннее пробуждение растений\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63" y="1857375"/>
            <a:ext cx="2813050" cy="4587875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D:\МурашОлька\перспектива\окр мир\весеннее пробуждение растений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500063" y="500063"/>
            <a:ext cx="8072437" cy="785812"/>
          </a:xfrm>
          <a:prstGeom prst="rect">
            <a:avLst/>
          </a:prstGeom>
          <a:solidFill>
            <a:schemeClr val="bg2"/>
          </a:solidFill>
          <a:ln w="127000" cmpd="thickThin">
            <a:solidFill>
              <a:srgbClr val="92D05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  <a:ea typeface="+mj-ea"/>
                <a:cs typeface="+mj-cs"/>
              </a:rPr>
              <a:t>Почему гусиный лук назвали именно так?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0" y="1571625"/>
            <a:ext cx="5945188" cy="4894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Когда-то гусиного лука по лугам и лесным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полянам было очень много. И старые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люди рассказывают, что на эти луга 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Поляны по весне всегда опускались стаи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диких гусей, чтобы передохнуть здесь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после трудной дороги и пощипать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всходы лука, который они очень любили...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Вот откуда и сложилось полное имя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этого цветка - гусиный лук. 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И верно, стоит появиться первым цветкам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гусиного лука, как тут же появляются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в небе стаи перелётных гусей, летящих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весной с юга на север, на свою родину.</a:t>
            </a:r>
          </a:p>
        </p:txBody>
      </p:sp>
      <p:pic>
        <p:nvPicPr>
          <p:cNvPr id="23556" name="Picture 2" descr="D:\МурашОлька\перспектива\окр мир\весеннее пробуждение растений\гус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0650" y="1643063"/>
            <a:ext cx="25574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D:\МурашОлька\перспектива\окр мир\весеннее пробуждение растений\гуси2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3643313"/>
            <a:ext cx="2357438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D:\МурашОлька\перспектива\окр мир\весеннее пробуждение растений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1928813" y="500063"/>
            <a:ext cx="5929312" cy="857250"/>
          </a:xfrm>
          <a:prstGeom prst="rect">
            <a:avLst/>
          </a:prstGeom>
          <a:solidFill>
            <a:schemeClr val="bg2"/>
          </a:solidFill>
          <a:ln w="127000" cmpd="thickThin">
            <a:solidFill>
              <a:srgbClr val="92D05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ЧИСТЯК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8913" y="1595438"/>
            <a:ext cx="5026025" cy="48926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Местные названия: салат заячий,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козья трава, салатник, пшенка, манник, небесный картофель и др.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Зелень и клубни чистяка издавна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использовали как лекарственное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средство. В свое время он многих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вылечил от цинги. Весенние разливы рек вымывали из почвы клубни и сносили в одно место, где их можно было собрать как картофель.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Эта «манна небесная» спасала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людей от голода и болезней.</a:t>
            </a:r>
          </a:p>
        </p:txBody>
      </p:sp>
      <p:pic>
        <p:nvPicPr>
          <p:cNvPr id="11266" name="Picture 2" descr="D:\МурашОлька\перспектива\окр мир\весеннее пробуждение растений\чистя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1643063"/>
            <a:ext cx="3090863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D:\МурашОлька\перспектива\окр мир\весеннее пробуждение растений\чистя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4214813"/>
            <a:ext cx="32512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D:\МурашОлька\перспектива\окр мир\весеннее пробуждение растений\чистя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1928813"/>
            <a:ext cx="2678112" cy="431800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D:\МурашОлька\перспектива\окр мир\весеннее пробуждение растений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Users\Даниил\Desktop\1001981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2573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войная волна 8"/>
          <p:cNvSpPr/>
          <p:nvPr/>
        </p:nvSpPr>
        <p:spPr>
          <a:xfrm>
            <a:off x="1619250" y="404813"/>
            <a:ext cx="7345363" cy="1800225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Проверим ваши знания!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Что за растения появляются перед вами?</a:t>
            </a:r>
          </a:p>
        </p:txBody>
      </p:sp>
      <p:pic>
        <p:nvPicPr>
          <p:cNvPr id="11" name="Picture 2" descr="D:\МурашОлька\перспектива\окр мир\весеннее пробуждение растений\чистяк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2492375"/>
            <a:ext cx="37449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2051050" y="5732463"/>
            <a:ext cx="5929313" cy="858837"/>
          </a:xfrm>
          <a:prstGeom prst="rect">
            <a:avLst/>
          </a:prstGeom>
          <a:solidFill>
            <a:schemeClr val="bg2"/>
          </a:solidFill>
          <a:ln w="127000" cmpd="thickThin">
            <a:solidFill>
              <a:srgbClr val="92D05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ЧИСТЯК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D:\МурашОлька\перспектива\окр мир\весеннее пробуждение растений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C:\Users\Даниил\Desktop\1001981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2573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войная волна 8"/>
          <p:cNvSpPr/>
          <p:nvPr/>
        </p:nvSpPr>
        <p:spPr>
          <a:xfrm>
            <a:off x="1619250" y="404813"/>
            <a:ext cx="7345363" cy="1800225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Проверим ваши знания!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Что за растения появляются перед вами?</a:t>
            </a:r>
          </a:p>
        </p:txBody>
      </p:sp>
      <p:pic>
        <p:nvPicPr>
          <p:cNvPr id="10" name="Picture 4" descr="D:\МурашОлька\перспектива\окр мир\весеннее пробуждение растений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8238" y="2276475"/>
            <a:ext cx="445611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684213" y="5516563"/>
            <a:ext cx="8229600" cy="1143000"/>
          </a:xfrm>
          <a:prstGeom prst="rect">
            <a:avLst/>
          </a:prstGeom>
          <a:solidFill>
            <a:schemeClr val="bg2"/>
          </a:solidFill>
          <a:ln w="127000" cmpd="thickThin">
            <a:solidFill>
              <a:srgbClr val="92D05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Мать-и-мачеха</a:t>
            </a:r>
            <a:endParaRPr lang="ru-RU" sz="4400" b="1" dirty="0">
              <a:solidFill>
                <a:srgbClr val="C00000"/>
              </a:solidFill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D:\МурашОлька\перспектива\окр мир\весеннее пробуждение растений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C:\Users\Даниил\Desktop\1001981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2573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войная волна 8"/>
          <p:cNvSpPr/>
          <p:nvPr/>
        </p:nvSpPr>
        <p:spPr>
          <a:xfrm>
            <a:off x="1619250" y="404813"/>
            <a:ext cx="7345363" cy="1800225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Проверим ваши знания!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Что за растения появляются перед вами?</a:t>
            </a:r>
          </a:p>
        </p:txBody>
      </p:sp>
      <p:pic>
        <p:nvPicPr>
          <p:cNvPr id="6" name="Picture 3" descr="D:\МурашОлька\перспектива\окр мир\весеннее пробуждение растений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2492375"/>
            <a:ext cx="3889375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1835150" y="5589588"/>
            <a:ext cx="5929313" cy="857250"/>
          </a:xfrm>
          <a:prstGeom prst="rect">
            <a:avLst/>
          </a:prstGeom>
          <a:solidFill>
            <a:schemeClr val="bg2"/>
          </a:solidFill>
          <a:ln w="127000" cmpd="thickThin">
            <a:solidFill>
              <a:srgbClr val="92D05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МЕДУНИЦА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D:\МурашОлька\перспектива\окр мир\весеннее пробуждение растений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Users\Даниил\Desktop\1001981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2573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войная волна 8"/>
          <p:cNvSpPr/>
          <p:nvPr/>
        </p:nvSpPr>
        <p:spPr>
          <a:xfrm>
            <a:off x="1619250" y="404813"/>
            <a:ext cx="7345363" cy="1800225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Проверим ваши знания!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Что за растения появляются перед вами?</a:t>
            </a:r>
          </a:p>
        </p:txBody>
      </p:sp>
      <p:pic>
        <p:nvPicPr>
          <p:cNvPr id="6" name="Picture 2" descr="D:\МурашОлька\перспектива\окр мир\весеннее пробуждение растений\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2492375"/>
            <a:ext cx="3744913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1619250" y="5445125"/>
            <a:ext cx="5929313" cy="857250"/>
          </a:xfrm>
          <a:prstGeom prst="rect">
            <a:avLst/>
          </a:prstGeom>
          <a:solidFill>
            <a:schemeClr val="bg2"/>
          </a:solidFill>
          <a:ln w="127000" cmpd="thickThin">
            <a:solidFill>
              <a:srgbClr val="92D05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ГУСИНЫЙ ЛУК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D:\МурашОлька\перспектива\окр мир\весеннее пробуждение растений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C:\Users\Даниил\Desktop\1001981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2573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войная волна 8"/>
          <p:cNvSpPr/>
          <p:nvPr/>
        </p:nvSpPr>
        <p:spPr>
          <a:xfrm>
            <a:off x="1619250" y="404813"/>
            <a:ext cx="7345363" cy="1800225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Проверим ваши знания!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Что за растения появляются перед вами?</a:t>
            </a:r>
          </a:p>
        </p:txBody>
      </p:sp>
      <p:pic>
        <p:nvPicPr>
          <p:cNvPr id="6" name="Picture 5" descr="D:\МурашОлька\перспектива\окр мир\весеннее пробуждение растений\печеночн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2349500"/>
            <a:ext cx="3960813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2124075" y="5373688"/>
            <a:ext cx="5929313" cy="857250"/>
          </a:xfrm>
          <a:prstGeom prst="rect">
            <a:avLst/>
          </a:prstGeom>
          <a:solidFill>
            <a:schemeClr val="bg2"/>
          </a:solidFill>
          <a:ln w="127000" cmpd="thickThin">
            <a:solidFill>
              <a:srgbClr val="92D05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ПЕЧЁНОЧНИЦА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D:\МурашОлька\перспектива\окр мир\весеннее пробуждение растений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C:\Users\Даниил\Desktop\1001981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2573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войная волна 8"/>
          <p:cNvSpPr/>
          <p:nvPr/>
        </p:nvSpPr>
        <p:spPr>
          <a:xfrm>
            <a:off x="1619250" y="404813"/>
            <a:ext cx="7345363" cy="1800225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Проверим ваши знания!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Что за растения появляются перед вами?</a:t>
            </a:r>
          </a:p>
        </p:txBody>
      </p:sp>
      <p:pic>
        <p:nvPicPr>
          <p:cNvPr id="6" name="Picture 2" descr="D:\МурашОлька\перспектива\окр мир\весеннее пробуждение растений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2420938"/>
            <a:ext cx="4000500" cy="3000375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1835150" y="5732463"/>
            <a:ext cx="5929313" cy="858837"/>
          </a:xfrm>
          <a:prstGeom prst="rect">
            <a:avLst/>
          </a:prstGeom>
          <a:solidFill>
            <a:schemeClr val="bg2"/>
          </a:solidFill>
          <a:ln w="127000" cmpd="thickThin">
            <a:solidFill>
              <a:srgbClr val="92D05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ХОХЛАТКА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uprom-image.s3.amazonaws.com/3801528_w640_h640_dly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3108" y="1928802"/>
            <a:ext cx="4572032" cy="4264849"/>
          </a:xfrm>
          <a:prstGeom prst="rect">
            <a:avLst/>
          </a:prstGeom>
          <a:noFill/>
        </p:spPr>
      </p:pic>
      <p:pic>
        <p:nvPicPr>
          <p:cNvPr id="4" name="Рисунок 3" descr="капель.pn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85784" y="0"/>
            <a:ext cx="957269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20" y="428604"/>
            <a:ext cx="842968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Спасибо за работу!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пель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85784" y="0"/>
            <a:ext cx="9572692" cy="685800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857375" y="5643563"/>
            <a:ext cx="5572125" cy="914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4339" name="Picture 2" descr="D:\МурашОлька\перспектива\окр мир\весеннее пробуждение растений\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2268538" y="1773238"/>
            <a:ext cx="4456112" cy="922337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C00000"/>
                </a:solidFill>
                <a:latin typeface="Arial Black" pitchFamily="34" charset="0"/>
              </a:rPr>
              <a:t>РАСТЕНИЯ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3850" y="4292600"/>
            <a:ext cx="2928938" cy="70802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Arial Black" pitchFamily="34" charset="0"/>
              </a:rPr>
              <a:t>ТРАВЫ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35600" y="4221163"/>
            <a:ext cx="2922588" cy="70802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Arial Black" pitchFamily="34" charset="0"/>
              </a:rPr>
              <a:t>ДЕРЕВЬЯ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55875" y="5805488"/>
            <a:ext cx="4102100" cy="70802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Arial Black" pitchFamily="34" charset="0"/>
              </a:rPr>
              <a:t>КУСТАРНИКИ</a:t>
            </a:r>
          </a:p>
        </p:txBody>
      </p:sp>
      <p:sp>
        <p:nvSpPr>
          <p:cNvPr id="14" name="Стрелка вниз 13"/>
          <p:cNvSpPr/>
          <p:nvPr/>
        </p:nvSpPr>
        <p:spPr>
          <a:xfrm rot="1921561">
            <a:off x="1830388" y="2924175"/>
            <a:ext cx="412750" cy="1455738"/>
          </a:xfrm>
          <a:prstGeom prst="downArrow">
            <a:avLst>
              <a:gd name="adj1" fmla="val 50000"/>
              <a:gd name="adj2" fmla="val 6965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356100" y="2852738"/>
            <a:ext cx="412750" cy="2903537"/>
          </a:xfrm>
          <a:prstGeom prst="downArrow">
            <a:avLst>
              <a:gd name="adj1" fmla="val 50000"/>
              <a:gd name="adj2" fmla="val 6965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616670">
            <a:off x="6519863" y="2919413"/>
            <a:ext cx="412750" cy="1457325"/>
          </a:xfrm>
          <a:prstGeom prst="downArrow">
            <a:avLst>
              <a:gd name="adj1" fmla="val 50000"/>
              <a:gd name="adj2" fmla="val 6965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7" name="Picture 2" descr="C:\Users\Даниил\Desktop\1001981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65213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Двойная волна 17"/>
          <p:cNvSpPr/>
          <p:nvPr/>
        </p:nvSpPr>
        <p:spPr>
          <a:xfrm>
            <a:off x="1258888" y="0"/>
            <a:ext cx="6769100" cy="1295400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9" name="TextBox 18"/>
          <p:cNvSpPr txBox="1">
            <a:spLocks noChangeArrowheads="1"/>
          </p:cNvSpPr>
          <p:nvPr/>
        </p:nvSpPr>
        <p:spPr bwMode="auto">
          <a:xfrm>
            <a:off x="1187450" y="260350"/>
            <a:ext cx="64738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На какие группы можно разделить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 все растения?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uprom-image.s3.amazonaws.com/3801528_w640_h640_dly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3108" y="1928802"/>
            <a:ext cx="4572032" cy="4264849"/>
          </a:xfrm>
          <a:prstGeom prst="rect">
            <a:avLst/>
          </a:prstGeom>
          <a:noFill/>
        </p:spPr>
      </p:pic>
      <p:pic>
        <p:nvPicPr>
          <p:cNvPr id="4" name="Рисунок 3" descr="капель.png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74659" y="6350"/>
            <a:ext cx="957269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5750" y="428625"/>
            <a:ext cx="8429625" cy="12001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468313" y="2492375"/>
            <a:ext cx="3932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4"/>
              </a:rPr>
              <a:t>http://www.myshared.ru/slide/145527/</a:t>
            </a:r>
            <a:endParaRPr lang="ru-RU"/>
          </a:p>
          <a:p>
            <a:endParaRPr lang="ru-RU"/>
          </a:p>
        </p:txBody>
      </p:sp>
      <p:sp>
        <p:nvSpPr>
          <p:cNvPr id="32773" name="Прямоугольник 5"/>
          <p:cNvSpPr>
            <a:spLocks noChangeArrowheads="1"/>
          </p:cNvSpPr>
          <p:nvPr/>
        </p:nvSpPr>
        <p:spPr bwMode="auto">
          <a:xfrm>
            <a:off x="323850" y="908050"/>
            <a:ext cx="9001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5"/>
              </a:rPr>
              <a:t>http://www.podmoskovje.com/pechenochnica-blagorodnaya-aprelskij-pervocvet/</a:t>
            </a:r>
            <a:endParaRPr lang="ru-RU"/>
          </a:p>
          <a:p>
            <a:endParaRPr lang="ru-RU"/>
          </a:p>
        </p:txBody>
      </p:sp>
      <p:sp>
        <p:nvSpPr>
          <p:cNvPr id="32774" name="Прямоугольник 6"/>
          <p:cNvSpPr>
            <a:spLocks noChangeArrowheads="1"/>
          </p:cNvSpPr>
          <p:nvPr/>
        </p:nvSpPr>
        <p:spPr bwMode="auto">
          <a:xfrm>
            <a:off x="468313" y="2205038"/>
            <a:ext cx="5438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6"/>
              </a:rPr>
              <a:t>http://otvet.mail.ru/question/55198047</a:t>
            </a:r>
            <a:endParaRPr lang="ru-RU"/>
          </a:p>
          <a:p>
            <a:endParaRPr lang="ru-RU"/>
          </a:p>
        </p:txBody>
      </p:sp>
      <p:sp>
        <p:nvSpPr>
          <p:cNvPr id="32775" name="Прямоугольник 7"/>
          <p:cNvSpPr>
            <a:spLocks noChangeArrowheads="1"/>
          </p:cNvSpPr>
          <p:nvPr/>
        </p:nvSpPr>
        <p:spPr bwMode="auto">
          <a:xfrm>
            <a:off x="395288" y="1700213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7"/>
              </a:rPr>
              <a:t>http://im2-tub-ru.yandex.net/i?id=580806026-25-72&amp;n=21</a:t>
            </a:r>
            <a:endParaRPr lang="ru-RU"/>
          </a:p>
          <a:p>
            <a:endParaRPr lang="ru-RU"/>
          </a:p>
        </p:txBody>
      </p:sp>
      <p:sp>
        <p:nvSpPr>
          <p:cNvPr id="32776" name="Прямоугольник 8"/>
          <p:cNvSpPr>
            <a:spLocks noChangeArrowheads="1"/>
          </p:cNvSpPr>
          <p:nvPr/>
        </p:nvSpPr>
        <p:spPr bwMode="auto">
          <a:xfrm>
            <a:off x="468313" y="2781300"/>
            <a:ext cx="695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8"/>
              </a:rPr>
              <a:t>http://wildportal.ru/rastenia/602_rastenia_0.html</a:t>
            </a:r>
            <a:endParaRPr lang="ru-RU">
              <a:latin typeface="Calibri" pitchFamily="34" charset="0"/>
            </a:endParaRPr>
          </a:p>
        </p:txBody>
      </p:sp>
      <p:sp>
        <p:nvSpPr>
          <p:cNvPr id="32777" name="Прямоугольник 9"/>
          <p:cNvSpPr>
            <a:spLocks noChangeArrowheads="1"/>
          </p:cNvSpPr>
          <p:nvPr/>
        </p:nvSpPr>
        <p:spPr bwMode="auto">
          <a:xfrm>
            <a:off x="323850" y="1341438"/>
            <a:ext cx="79930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9"/>
              </a:rPr>
              <a:t>http://www.greenrussia.ru/sedob_rastenia.php?url=chistia</a:t>
            </a:r>
            <a:endParaRPr lang="ru-RU"/>
          </a:p>
          <a:p>
            <a:endParaRPr lang="ru-RU"/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32778" name="Прямоугольник 3"/>
          <p:cNvSpPr>
            <a:spLocks noChangeArrowheads="1"/>
          </p:cNvSpPr>
          <p:nvPr/>
        </p:nvSpPr>
        <p:spPr bwMode="auto">
          <a:xfrm>
            <a:off x="539750" y="3357563"/>
            <a:ext cx="7888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10"/>
              </a:rPr>
              <a:t>http://im8-tub-ru.yandex.net/i?id=51343038-42-72&amp;n=21</a:t>
            </a:r>
            <a:endParaRPr lang="ru-RU"/>
          </a:p>
          <a:p>
            <a:endParaRPr lang="ru-RU"/>
          </a:p>
        </p:txBody>
      </p:sp>
      <p:sp>
        <p:nvSpPr>
          <p:cNvPr id="32779" name="Прямоугольник 4"/>
          <p:cNvSpPr>
            <a:spLocks noChangeArrowheads="1"/>
          </p:cNvSpPr>
          <p:nvPr/>
        </p:nvSpPr>
        <p:spPr bwMode="auto">
          <a:xfrm>
            <a:off x="468313" y="3933825"/>
            <a:ext cx="755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11"/>
              </a:rPr>
              <a:t>http://im3-tub-ru.yandex.net/i?id=351474343-04-72&amp;n=21</a:t>
            </a:r>
            <a:endParaRPr lang="ru-RU"/>
          </a:p>
          <a:p>
            <a:endParaRPr lang="ru-RU"/>
          </a:p>
        </p:txBody>
      </p:sp>
      <p:sp>
        <p:nvSpPr>
          <p:cNvPr id="32780" name="Прямоугольник 5"/>
          <p:cNvSpPr>
            <a:spLocks noChangeArrowheads="1"/>
          </p:cNvSpPr>
          <p:nvPr/>
        </p:nvSpPr>
        <p:spPr bwMode="auto">
          <a:xfrm>
            <a:off x="468313" y="4581525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12"/>
              </a:rPr>
              <a:t>http://im3-tub-ru.yandex.net/i?id=234213995-71-72&amp;n=21</a:t>
            </a:r>
            <a:endParaRPr lang="ru-RU"/>
          </a:p>
          <a:p>
            <a:endParaRPr lang="ru-RU"/>
          </a:p>
        </p:txBody>
      </p:sp>
      <p:sp>
        <p:nvSpPr>
          <p:cNvPr id="32781" name="Прямоугольник 7"/>
          <p:cNvSpPr>
            <a:spLocks noChangeArrowheads="1"/>
          </p:cNvSpPr>
          <p:nvPr/>
        </p:nvSpPr>
        <p:spPr bwMode="auto">
          <a:xfrm>
            <a:off x="468313" y="5013325"/>
            <a:ext cx="6696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13"/>
              </a:rPr>
              <a:t>http://im7-tub-ru.yandex.net/i?id=29984456-53-72&amp;n=21</a:t>
            </a:r>
            <a:endParaRPr lang="ru-RU"/>
          </a:p>
          <a:p>
            <a:endParaRPr lang="ru-RU"/>
          </a:p>
        </p:txBody>
      </p:sp>
      <p:sp>
        <p:nvSpPr>
          <p:cNvPr id="32782" name="Прямоугольник 6"/>
          <p:cNvSpPr>
            <a:spLocks noChangeArrowheads="1"/>
          </p:cNvSpPr>
          <p:nvPr/>
        </p:nvSpPr>
        <p:spPr bwMode="auto">
          <a:xfrm>
            <a:off x="468313" y="5373688"/>
            <a:ext cx="612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14"/>
              </a:rPr>
              <a:t>http://im8-tub-ru.yandex.net/i?id=582272709-55-72&amp;n=21</a:t>
            </a:r>
            <a:endParaRPr lang="ru-RU"/>
          </a:p>
          <a:p>
            <a:endParaRPr lang="ru-RU"/>
          </a:p>
        </p:txBody>
      </p:sp>
      <p:sp>
        <p:nvSpPr>
          <p:cNvPr id="32783" name="Прямоугольник 14"/>
          <p:cNvSpPr>
            <a:spLocks noChangeArrowheads="1"/>
          </p:cNvSpPr>
          <p:nvPr/>
        </p:nvSpPr>
        <p:spPr bwMode="auto">
          <a:xfrm>
            <a:off x="395288" y="5805488"/>
            <a:ext cx="66246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15"/>
              </a:rPr>
              <a:t>http://im0-tub-ru.yandex.net/i?id=85863153-50-72&amp;n=21</a:t>
            </a:r>
            <a:endParaRPr lang="ru-RU"/>
          </a:p>
          <a:p>
            <a:endParaRPr lang="ru-RU"/>
          </a:p>
        </p:txBody>
      </p:sp>
      <p:sp>
        <p:nvSpPr>
          <p:cNvPr id="32784" name="Прямоугольник 13"/>
          <p:cNvSpPr>
            <a:spLocks noChangeArrowheads="1"/>
          </p:cNvSpPr>
          <p:nvPr/>
        </p:nvSpPr>
        <p:spPr bwMode="auto">
          <a:xfrm>
            <a:off x="395288" y="6216650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16"/>
              </a:rPr>
              <a:t>http://im4-tub-ru.yandex.net/i?id=237745585-01-72&amp;n=21</a:t>
            </a:r>
            <a:endParaRPr lang="ru-RU"/>
          </a:p>
          <a:p>
            <a:endParaRPr lang="ru-RU"/>
          </a:p>
        </p:txBody>
      </p:sp>
      <p:sp>
        <p:nvSpPr>
          <p:cNvPr id="32785" name="Прямоугольник 12"/>
          <p:cNvSpPr>
            <a:spLocks noChangeArrowheads="1"/>
          </p:cNvSpPr>
          <p:nvPr/>
        </p:nvSpPr>
        <p:spPr bwMode="auto">
          <a:xfrm>
            <a:off x="468313" y="4292600"/>
            <a:ext cx="5975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17"/>
              </a:rPr>
              <a:t>http://im5-tub-ru.yandex.net/i?id=8333207-62-72&amp;n=21</a:t>
            </a:r>
            <a:endParaRPr lang="ru-RU"/>
          </a:p>
          <a:p>
            <a:endParaRPr lang="ru-RU"/>
          </a:p>
        </p:txBody>
      </p:sp>
      <p:sp>
        <p:nvSpPr>
          <p:cNvPr id="32786" name="Прямоугольник 11"/>
          <p:cNvSpPr>
            <a:spLocks noChangeArrowheads="1"/>
          </p:cNvSpPr>
          <p:nvPr/>
        </p:nvSpPr>
        <p:spPr bwMode="auto">
          <a:xfrm>
            <a:off x="539750" y="3068638"/>
            <a:ext cx="6480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18"/>
              </a:rPr>
              <a:t>http://im7-tub-ru.yandex.net/i?id=421960935-30-72&amp;n=21</a:t>
            </a:r>
            <a:endParaRPr lang="ru-RU"/>
          </a:p>
          <a:p>
            <a:endParaRPr lang="ru-RU"/>
          </a:p>
        </p:txBody>
      </p:sp>
      <p:sp>
        <p:nvSpPr>
          <p:cNvPr id="32787" name="Text Box 20"/>
          <p:cNvSpPr txBox="1">
            <a:spLocks noChangeArrowheads="1"/>
          </p:cNvSpPr>
          <p:nvPr/>
        </p:nvSpPr>
        <p:spPr bwMode="auto">
          <a:xfrm>
            <a:off x="900113" y="188913"/>
            <a:ext cx="6224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8000"/>
                </a:solidFill>
              </a:rPr>
              <a:t>Использованные ресурсы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апель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85784" y="0"/>
            <a:ext cx="9572692" cy="6858000"/>
          </a:xfrm>
          <a:prstGeom prst="rect">
            <a:avLst/>
          </a:prstGeom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857375" y="5643563"/>
            <a:ext cx="5572125" cy="914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5363" name="Picture 2" descr="D:\МурашОлька\перспектива\окр мир\весеннее пробуждение растений\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7"/>
          <p:cNvSpPr txBox="1">
            <a:spLocks noChangeArrowheads="1"/>
          </p:cNvSpPr>
          <p:nvPr/>
        </p:nvSpPr>
        <p:spPr bwMode="auto">
          <a:xfrm>
            <a:off x="971550" y="2349500"/>
            <a:ext cx="7342188" cy="1446213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C00000"/>
                </a:solidFill>
                <a:latin typeface="Arial Black" pitchFamily="34" charset="0"/>
              </a:rPr>
              <a:t>РАННЕЦВЕТУЩИЕ</a:t>
            </a:r>
          </a:p>
          <a:p>
            <a:pPr algn="ctr"/>
            <a:r>
              <a:rPr lang="ru-RU" sz="4400" b="1">
                <a:solidFill>
                  <a:srgbClr val="C00000"/>
                </a:solidFill>
                <a:latin typeface="Arial Black" pitchFamily="34" charset="0"/>
              </a:rPr>
              <a:t>РАСТЕНИЯ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00113" y="4652963"/>
            <a:ext cx="7100887" cy="132397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это растения, цветущие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ранней весной</a:t>
            </a:r>
          </a:p>
        </p:txBody>
      </p:sp>
      <p:pic>
        <p:nvPicPr>
          <p:cNvPr id="15366" name="Picture 2" descr="C:\Users\Даниил\Desktop\1001981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573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Двойная волна 11"/>
          <p:cNvSpPr/>
          <p:nvPr/>
        </p:nvSpPr>
        <p:spPr>
          <a:xfrm>
            <a:off x="1331913" y="188913"/>
            <a:ext cx="6769100" cy="1295400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8" name="TextBox 13"/>
          <p:cNvSpPr txBox="1">
            <a:spLocks noChangeArrowheads="1"/>
          </p:cNvSpPr>
          <p:nvPr/>
        </p:nvSpPr>
        <p:spPr bwMode="auto">
          <a:xfrm>
            <a:off x="1403350" y="333375"/>
            <a:ext cx="61690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Как вы думаете, какие растения 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Comic Sans MS" pitchFamily="66" charset="0"/>
              </a:rPr>
              <a:t>называются раннецветущими</a:t>
            </a:r>
            <a:r>
              <a:rPr lang="ru-RU" sz="2400" b="1">
                <a:solidFill>
                  <a:srgbClr val="C00000"/>
                </a:solidFill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D:\МурашОлька\перспектива\окр мир\весеннее пробуждение растений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971550" y="188913"/>
            <a:ext cx="7342188" cy="1938337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Arial Black" pitchFamily="34" charset="0"/>
              </a:rPr>
              <a:t>РАННЕЦВЕТУЩИЕ</a:t>
            </a:r>
          </a:p>
          <a:p>
            <a:pPr algn="ctr"/>
            <a:r>
              <a:rPr lang="ru-RU" sz="4000" b="1">
                <a:solidFill>
                  <a:srgbClr val="C00000"/>
                </a:solidFill>
                <a:latin typeface="Arial Black" pitchFamily="34" charset="0"/>
              </a:rPr>
              <a:t>ТРАВЯНИСТЫЕ РАСТЕНИЯ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0113" y="3860800"/>
            <a:ext cx="7342187" cy="230822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А я цветочек желтенький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С зеленым стебельком.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Раскроюсь утром ранним,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Закроюсь вечерком</a:t>
            </a:r>
          </a:p>
        </p:txBody>
      </p:sp>
      <p:sp>
        <p:nvSpPr>
          <p:cNvPr id="7" name="Двойная волна 6"/>
          <p:cNvSpPr/>
          <p:nvPr/>
        </p:nvSpPr>
        <p:spPr>
          <a:xfrm>
            <a:off x="1763713" y="2420938"/>
            <a:ext cx="4176712" cy="1223962"/>
          </a:xfrm>
          <a:prstGeom prst="double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Comic Sans MS" pitchFamily="66" charset="0"/>
              </a:rPr>
              <a:t>Отгадайте загадку:</a:t>
            </a:r>
          </a:p>
        </p:txBody>
      </p:sp>
      <p:pic>
        <p:nvPicPr>
          <p:cNvPr id="16389" name="Picture 2" descr="C:\Users\Даниил\Desktop\1001981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276475"/>
            <a:ext cx="12573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D:\МурашОлька\перспектива\окр мир\весеннее пробуждение растений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127000" cmpd="thickThin">
            <a:solidFill>
              <a:srgbClr val="92D050"/>
            </a:solidFill>
          </a:ln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  <a:latin typeface="Arial Black" pitchFamily="34" charset="0"/>
              </a:rPr>
              <a:t>Мать-и-мачеха</a:t>
            </a:r>
          </a:p>
        </p:txBody>
      </p:sp>
      <p:pic>
        <p:nvPicPr>
          <p:cNvPr id="4099" name="Picture 3" descr="D:\МурашОлька\перспектива\окр мир\весеннее пробуждение растений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0" y="1714500"/>
            <a:ext cx="29289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D:\МурашОлька\перспектива\окр мир\весеннее пробуждение растений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4214813"/>
            <a:ext cx="335438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313" y="2071688"/>
            <a:ext cx="4745037" cy="37861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На проталинке первый цветок.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Как же он беззащитен и мал!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Резкий ветер его трепал,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Пригибал стебелёк к земле,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Леденил в предрассветной мгле,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Но отважный цветок устоял!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Опущусь перед ним на колени,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Прикоснусь к лепесткам рукой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Сколько мудрости и терпения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В этой капельке золотой!</a:t>
            </a:r>
          </a:p>
        </p:txBody>
      </p:sp>
      <p:pic>
        <p:nvPicPr>
          <p:cNvPr id="4098" name="Picture 2" descr="D:\МурашОлька\перспектива\окр мир\весеннее пробуждение растений\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43500" y="2214563"/>
            <a:ext cx="3849688" cy="3071812"/>
          </a:xfrm>
          <a:ln w="76200">
            <a:solidFill>
              <a:srgbClr val="92D050"/>
            </a:solidFill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D:\МурашОлька\перспектива\окр мир\весеннее пробуждение растений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1928813" y="500063"/>
            <a:ext cx="5929312" cy="857250"/>
          </a:xfrm>
          <a:prstGeom prst="rect">
            <a:avLst/>
          </a:prstGeom>
          <a:solidFill>
            <a:schemeClr val="bg2"/>
          </a:solidFill>
          <a:ln w="127000" cmpd="thickThin">
            <a:solidFill>
              <a:srgbClr val="92D05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ХОХЛАТКА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188" y="2071688"/>
            <a:ext cx="3959225" cy="30464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       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Лиловые хохлатки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        Весною расцвели,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        И за нектаром сладким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        К цветам летят шмели.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        В кувшинчики резные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        Налит душистый сок,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        А листья кружевные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        Колышет ветерок.</a:t>
            </a:r>
          </a:p>
        </p:txBody>
      </p:sp>
      <p:pic>
        <p:nvPicPr>
          <p:cNvPr id="5122" name="Picture 2" descr="D:\МурашОлька\перспектива\окр мир\весеннее пробуждение растений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063" y="2071688"/>
            <a:ext cx="4000500" cy="3000375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5123" name="Picture 3" descr="D:\МурашОлька\перспектива\окр мир\весеннее пробуждение растений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3" y="1714500"/>
            <a:ext cx="3200400" cy="4467225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D:\МурашОлька\перспектива\окр мир\весеннее пробуждение растений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1857375" y="357188"/>
            <a:ext cx="5786438" cy="785812"/>
          </a:xfrm>
          <a:prstGeom prst="rect">
            <a:avLst/>
          </a:prstGeom>
          <a:solidFill>
            <a:schemeClr val="bg2"/>
          </a:solidFill>
          <a:ln w="127000" cmpd="thickThin">
            <a:solidFill>
              <a:srgbClr val="92D05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ВЕТРЕНИЦА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5" y="1428750"/>
            <a:ext cx="5000625" cy="4894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Стоит подуть даже слабому ветру,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 как закачаются на тоненьких стебельках белые цветки.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 Поэтому растение назвали ветреницей.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Ох и хитрая эта ветреница. Стоит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небу</a:t>
            </a:r>
            <a:r>
              <a:rPr lang="ru-RU" sz="2400" b="1" dirty="0">
                <a:latin typeface="+mn-lt"/>
              </a:rPr>
              <a:t> нахмуриться и собраться дождём, как цветки – снежинки закрываются.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Но лишь солнце вновь приласкает землю своими лучами,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 цветы оживают, опять начинают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</a:rPr>
              <a:t> кивать головками.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Picture 3" descr="D:\МурашОлька\перспектива\окр мир\весеннее пробуждение растений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1357313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МурашОлька\перспектива\окр мир\весеннее пробуждение растений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4214813"/>
            <a:ext cx="3357563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МурашОлька\перспектива\окр мир\весеннее пробуждение растений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3" y="1428750"/>
            <a:ext cx="3611562" cy="501650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D:\МурашОлька\перспектива\окр мир\весеннее пробуждение растений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1928813" y="500063"/>
            <a:ext cx="5929312" cy="857250"/>
          </a:xfrm>
          <a:prstGeom prst="rect">
            <a:avLst/>
          </a:prstGeom>
          <a:solidFill>
            <a:schemeClr val="bg2"/>
          </a:solidFill>
          <a:ln w="127000" cmpd="thickThin">
            <a:solidFill>
              <a:srgbClr val="92D05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МЕДУНИЦА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13" y="2071688"/>
            <a:ext cx="4940300" cy="30464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            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Лес ещё стоит раздетым,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             Даль прозрачна, как стекло,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             Сколько солнечного света!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             Как просторно и светло!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             Гнёзда вьют лесные птицы,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             Заливаются, звенят.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             Искры синей медуницы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             Под деревьями горят.</a:t>
            </a:r>
          </a:p>
        </p:txBody>
      </p:sp>
      <p:pic>
        <p:nvPicPr>
          <p:cNvPr id="20484" name="Picture 2" descr="D:\МурашОлька\перспектива\окр мир\весеннее пробуждение растений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1571625"/>
            <a:ext cx="311943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D:\МурашОлька\перспектива\окр мир\весеннее пробуждение растений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4202113"/>
            <a:ext cx="3214688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 descr="D:\МурашОлька\перспектива\окр мир\весеннее пробуждение растений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1928813" y="500063"/>
            <a:ext cx="5929312" cy="857250"/>
          </a:xfrm>
          <a:prstGeom prst="rect">
            <a:avLst/>
          </a:prstGeom>
          <a:solidFill>
            <a:schemeClr val="bg2"/>
          </a:solidFill>
          <a:ln w="127000" cmpd="thickThin">
            <a:solidFill>
              <a:srgbClr val="92D05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latin typeface="Arial Black" pitchFamily="34" charset="0"/>
                <a:ea typeface="+mj-ea"/>
                <a:cs typeface="+mj-cs"/>
              </a:rPr>
              <a:t>ПЕЧЁНОЧНИЦА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13" y="1714500"/>
            <a:ext cx="4286250" cy="4894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92D05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Средневековые придворные поэты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воспевали милые и нежные цветки печеночницы;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лекари обращали внимание на трехлопастные листья,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по форме напоминающие печень и использовали их при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лечении заболеваний печени.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В наши дни печеночница тоже считается лекарственным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растением. </a:t>
            </a:r>
          </a:p>
        </p:txBody>
      </p:sp>
      <p:pic>
        <p:nvPicPr>
          <p:cNvPr id="8194" name="Picture 2" descr="D:\МурашОлька\перспектива\окр мир\весеннее пробуждение растений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4071938"/>
            <a:ext cx="347662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D:\МурашОлька\перспектива\окр мир\весеннее пробуждение растений\печеночн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1571625"/>
            <a:ext cx="349567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D:\МурашОлька\перспектива\окр мир\весеннее пробуждение растений\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8" y="1714500"/>
            <a:ext cx="3429000" cy="4762500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166</TotalTime>
  <Words>453</Words>
  <Application>Microsoft Office PowerPoint</Application>
  <PresentationFormat>Экран (4:3)</PresentationFormat>
  <Paragraphs>137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Весеннее пробуждение растений</vt:lpstr>
      <vt:lpstr>Слайд 2</vt:lpstr>
      <vt:lpstr>Слайд 3</vt:lpstr>
      <vt:lpstr>Слайд 4</vt:lpstr>
      <vt:lpstr>Мать-и-мачеха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Qwant</cp:lastModifiedBy>
  <cp:revision>42</cp:revision>
  <dcterms:modified xsi:type="dcterms:W3CDTF">2015-11-04T17:57:03Z</dcterms:modified>
</cp:coreProperties>
</file>