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00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96B474-0736-4756-98E3-1C1F18875984}" type="datetimeFigureOut">
              <a:rPr lang="ru-RU"/>
              <a:pPr>
                <a:defRPr/>
              </a:pPr>
              <a:t>01.11.2015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DA0B57-C515-48F4-9FB0-3FF865C1F5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F62ED9-AA9A-46B3-A162-AAD6C2A428D6}" type="datetimeFigureOut">
              <a:rPr lang="ru-RU"/>
              <a:pPr>
                <a:defRPr/>
              </a:pPr>
              <a:t>01.11.2015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FBD34C-A340-4287-B055-302F14E29F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2B76BF-E52E-49AE-B2FC-95404540CE65}" type="datetimeFigureOut">
              <a:rPr lang="ru-RU"/>
              <a:pPr>
                <a:defRPr/>
              </a:pPr>
              <a:t>01.11.2015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A9F47-A54D-4801-96FB-3418CC0197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83831-CB49-4007-A932-57C10DE363DB}" type="datetimeFigureOut">
              <a:rPr lang="ru-RU"/>
              <a:pPr>
                <a:defRPr/>
              </a:pPr>
              <a:t>01.11.2015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7D067-85EE-4F67-8417-82F839466C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E6204-D42C-42AA-9C60-5CA858916F28}" type="datetimeFigureOut">
              <a:rPr lang="ru-RU"/>
              <a:pPr>
                <a:defRPr/>
              </a:pPr>
              <a:t>01.11.2015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CD37FF-2B60-4ECA-B034-A8B62A8206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D4E846-729A-438C-8259-5084B8E3C250}" type="datetimeFigureOut">
              <a:rPr lang="ru-RU"/>
              <a:pPr>
                <a:defRPr/>
              </a:pPr>
              <a:t>01.11.2015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087923-55F6-49B0-876A-860A8DEE06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24735-C542-4B2C-841F-6C9F18700FEC}" type="datetimeFigureOut">
              <a:rPr lang="ru-RU"/>
              <a:pPr>
                <a:defRPr/>
              </a:pPr>
              <a:t>01.11.2015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2F7061-00BE-4BA2-8E08-4A6AB4CD64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5EA8AF-71D8-4453-95AF-AF0CD2F7A36B}" type="datetimeFigureOut">
              <a:rPr lang="ru-RU"/>
              <a:pPr>
                <a:defRPr/>
              </a:pPr>
              <a:t>01.11.2015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B2F24-607E-4339-9358-4D9D529807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6091F6-7EF5-4AE8-824E-190CDD69F1F0}" type="datetimeFigureOut">
              <a:rPr lang="ru-RU"/>
              <a:pPr>
                <a:defRPr/>
              </a:pPr>
              <a:t>01.11.2015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FBC928-FFEA-486E-8176-F1EB76D578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272ED0-E849-4A2A-98DC-71E29812ECBB}" type="datetimeFigureOut">
              <a:rPr lang="ru-RU"/>
              <a:pPr>
                <a:defRPr/>
              </a:pPr>
              <a:t>01.11.2015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370EE-E628-487D-8FB9-AF97428AC8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7BCDC1-7023-4C4A-BED6-00C8392C3980}" type="datetimeFigureOut">
              <a:rPr lang="ru-RU"/>
              <a:pPr>
                <a:defRPr/>
              </a:pPr>
              <a:t>01.11.2015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82DF9-9B84-4214-A4AC-14BA813498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7CD492B-E6DE-40D7-81EC-90D1DEF84DEA}" type="datetimeFigureOut">
              <a:rPr lang="ru-RU"/>
              <a:pPr>
                <a:defRPr/>
              </a:pPr>
              <a:t>01.11.2015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D699F32-EB1A-48D3-9E71-D72E64AF01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slide" Target="slide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metodisty.ru/m/files/view/zhakulina_i-v-_tehnologicheskii_priem_-volshebnaya_truba-_dlya_MS_PowerPoint_-rus-yaz-_1-4_kl" TargetMode="External"/><Relationship Id="rId2" Type="http://schemas.openxmlformats.org/officeDocument/2006/relationships/hyperlink" Target="http://metodisty.ru/m/files/view/tehnologicheskii_priem_-volshebnaya_truba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tel.by/uploads/posts/2010-12/1293808145_detskoe-360x640-wall-tel.by-12.png" TargetMode="External"/><Relationship Id="rId4" Type="http://schemas.openxmlformats.org/officeDocument/2006/relationships/hyperlink" Target="http://img-fotki.yandex.ru/get/4412/131709560.0/0_63feb_16bfae47_X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71670" y="1844675"/>
            <a:ext cx="5572164" cy="26638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</a:t>
            </a:r>
            <a:r>
              <a:rPr lang="ru-RU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р</a:t>
            </a:r>
            <a:r>
              <a:rPr lang="ru-RU" sz="4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а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</a:t>
            </a:r>
            <a:r>
              <a:rPr lang="ru-RU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о</a:t>
            </a:r>
            <a:r>
              <a:rPr lang="ru-RU" sz="4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и</a:t>
            </a:r>
            <a:r>
              <a:rPr lang="ru-RU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</a:t>
            </a:r>
            <a:r>
              <a:rPr lang="ru-RU" sz="4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а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</a:t>
            </a:r>
            <a:r>
              <a:rPr lang="ru-RU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и</a:t>
            </a:r>
            <a:r>
              <a:rPr lang="ru-RU" sz="4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е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б</a:t>
            </a:r>
            <a:r>
              <a:rPr lang="ru-RU" sz="4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у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</a:t>
            </a:r>
            <a:r>
              <a:rPr lang="ru-RU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</a:t>
            </a:r>
            <a:r>
              <a:rPr lang="ru-RU" sz="4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о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</a:t>
            </a:r>
            <a:r>
              <a:rPr lang="ru-RU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о</a:t>
            </a:r>
            <a:r>
              <a:rPr lang="ru-RU" sz="4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ч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е</a:t>
            </a:r>
            <a:r>
              <a:rPr lang="ru-RU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т</a:t>
            </a:r>
            <a:r>
              <a:rPr lang="ru-RU" sz="4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а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</a:t>
            </a:r>
            <a:r>
              <a:rPr lang="ru-RU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и</a:t>
            </a:r>
            <a:r>
              <a:rPr lang="ru-RU" sz="4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й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6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ж</a:t>
            </a:r>
            <a:r>
              <a:rPr lang="ru-RU" sz="60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и</a:t>
            </a:r>
            <a:r>
              <a:rPr lang="ru-RU" sz="6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-</a:t>
            </a:r>
            <a:r>
              <a:rPr lang="ru-RU" sz="60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ш</a:t>
            </a:r>
            <a:r>
              <a:rPr lang="ru-RU" sz="6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и</a:t>
            </a:r>
            <a:endParaRPr lang="ru-RU" sz="60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6642100"/>
            <a:ext cx="12461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FokinaLida.75@mail.ru</a:t>
            </a:r>
            <a:endParaRPr lang="en-US" sz="800" dirty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604250" y="6381750"/>
            <a:ext cx="431800" cy="360363"/>
          </a:xfrm>
          <a:prstGeom prst="actionButtonForwardNex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Управляющая кнопка: документ 7">
            <a:hlinkClick r:id="" action="ppaction://hlinkshowjump?jump=lastslide" highlightClick="1"/>
          </p:cNvPr>
          <p:cNvSpPr/>
          <p:nvPr/>
        </p:nvSpPr>
        <p:spPr>
          <a:xfrm>
            <a:off x="179388" y="188913"/>
            <a:ext cx="431800" cy="503237"/>
          </a:xfrm>
          <a:prstGeom prst="actionButtonDocumen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321" name="TextBox 8">
            <a:hlinkClick r:id="" action="ppaction://hlinkshowjump?jump=endshow"/>
          </p:cNvPr>
          <p:cNvSpPr txBox="1">
            <a:spLocks noChangeArrowheads="1"/>
          </p:cNvSpPr>
          <p:nvPr/>
        </p:nvSpPr>
        <p:spPr bwMode="auto">
          <a:xfrm>
            <a:off x="7596188" y="188913"/>
            <a:ext cx="1296987" cy="461962"/>
          </a:xfrm>
          <a:prstGeom prst="rect">
            <a:avLst/>
          </a:prstGeom>
          <a:solidFill>
            <a:schemeClr val="bg1"/>
          </a:solidFill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00B050"/>
                </a:solidFill>
                <a:latin typeface="Calibri" pitchFamily="34" charset="0"/>
              </a:rPr>
              <a:t>ВЫХОД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714875" y="0"/>
            <a:ext cx="4429125" cy="6858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076" name="TextBox 10"/>
          <p:cNvSpPr txBox="1">
            <a:spLocks noChangeArrowheads="1"/>
          </p:cNvSpPr>
          <p:nvPr/>
        </p:nvSpPr>
        <p:spPr bwMode="auto">
          <a:xfrm>
            <a:off x="1763713" y="214313"/>
            <a:ext cx="6048375" cy="646112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bg1"/>
                </a:solidFill>
                <a:latin typeface="Calibri" pitchFamily="34" charset="0"/>
              </a:rPr>
              <a:t>Выбери тренажёр</a:t>
            </a:r>
          </a:p>
        </p:txBody>
      </p:sp>
      <p:sp>
        <p:nvSpPr>
          <p:cNvPr id="14339" name="TextBox 19">
            <a:hlinkClick r:id="rId2" action="ppaction://hlinksldjump">
              <a:snd r:embed="rId3" name="chimes.wav"/>
            </a:hlinkClick>
          </p:cNvPr>
          <p:cNvSpPr txBox="1">
            <a:spLocks noChangeArrowheads="1"/>
          </p:cNvSpPr>
          <p:nvPr/>
        </p:nvSpPr>
        <p:spPr bwMode="auto">
          <a:xfrm>
            <a:off x="900113" y="1268413"/>
            <a:ext cx="2879725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>
                <a:latin typeface="Calibri" pitchFamily="34" charset="0"/>
              </a:rPr>
              <a:t>Тренажёр № 1</a:t>
            </a:r>
          </a:p>
          <a:p>
            <a:pPr algn="ctr"/>
            <a:r>
              <a:rPr lang="ru-RU" sz="3200">
                <a:latin typeface="Calibri" pitchFamily="34" charset="0"/>
              </a:rPr>
              <a:t>«Вставь </a:t>
            </a:r>
          </a:p>
          <a:p>
            <a:pPr algn="ctr"/>
            <a:r>
              <a:rPr lang="ru-RU" sz="3200">
                <a:latin typeface="Calibri" pitchFamily="34" charset="0"/>
              </a:rPr>
              <a:t>пропущенную </a:t>
            </a:r>
          </a:p>
          <a:p>
            <a:pPr algn="ctr"/>
            <a:r>
              <a:rPr lang="ru-RU" sz="3200">
                <a:latin typeface="Calibri" pitchFamily="34" charset="0"/>
              </a:rPr>
              <a:t>букву»</a:t>
            </a:r>
          </a:p>
        </p:txBody>
      </p:sp>
      <p:sp>
        <p:nvSpPr>
          <p:cNvPr id="14340" name="Прямоугольник 22">
            <a:hlinkClick r:id="rId4" action="ppaction://hlinksldjump">
              <a:snd r:embed="rId3" name="chimes.wav"/>
            </a:hlinkClick>
          </p:cNvPr>
          <p:cNvSpPr>
            <a:spLocks noChangeArrowheads="1"/>
          </p:cNvSpPr>
          <p:nvPr/>
        </p:nvSpPr>
        <p:spPr bwMode="auto">
          <a:xfrm>
            <a:off x="5076825" y="1268413"/>
            <a:ext cx="3743325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>
                <a:solidFill>
                  <a:schemeClr val="bg1"/>
                </a:solidFill>
                <a:latin typeface="Calibri" pitchFamily="34" charset="0"/>
              </a:rPr>
              <a:t>Тренажёр № 2</a:t>
            </a:r>
          </a:p>
          <a:p>
            <a:pPr algn="ctr"/>
            <a:r>
              <a:rPr lang="ru-RU" sz="3200">
                <a:solidFill>
                  <a:schemeClr val="bg1"/>
                </a:solidFill>
                <a:latin typeface="Calibri" pitchFamily="34" charset="0"/>
              </a:rPr>
              <a:t>«Исправь </a:t>
            </a:r>
          </a:p>
          <a:p>
            <a:pPr algn="ctr"/>
            <a:r>
              <a:rPr lang="ru-RU" sz="3200">
                <a:solidFill>
                  <a:schemeClr val="bg1"/>
                </a:solidFill>
                <a:latin typeface="Calibri" pitchFamily="34" charset="0"/>
              </a:rPr>
              <a:t>ошибки </a:t>
            </a:r>
          </a:p>
          <a:p>
            <a:pPr algn="ctr"/>
            <a:r>
              <a:rPr lang="ru-RU" sz="3200">
                <a:solidFill>
                  <a:schemeClr val="bg1"/>
                </a:solidFill>
                <a:latin typeface="Calibri" pitchFamily="34" charset="0"/>
              </a:rPr>
              <a:t>в предложениях»</a:t>
            </a:r>
          </a:p>
        </p:txBody>
      </p:sp>
      <p:sp>
        <p:nvSpPr>
          <p:cNvPr id="14341" name="TextBox 23">
            <a:hlinkClick r:id="" action="ppaction://hlinkshowjump?jump=endshow"/>
          </p:cNvPr>
          <p:cNvSpPr txBox="1">
            <a:spLocks noChangeArrowheads="1"/>
          </p:cNvSpPr>
          <p:nvPr/>
        </p:nvSpPr>
        <p:spPr bwMode="auto">
          <a:xfrm>
            <a:off x="7667625" y="6237288"/>
            <a:ext cx="1296988" cy="461962"/>
          </a:xfrm>
          <a:prstGeom prst="rect">
            <a:avLst/>
          </a:prstGeom>
          <a:solidFill>
            <a:schemeClr val="bg1"/>
          </a:solidFill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00B050"/>
                </a:solidFill>
                <a:latin typeface="Calibri" pitchFamily="34" charset="0"/>
              </a:rPr>
              <a:t>ВЫХОД</a:t>
            </a:r>
          </a:p>
        </p:txBody>
      </p:sp>
      <p:pic>
        <p:nvPicPr>
          <p:cNvPr id="14342" name="Рисунок 7" descr="1293808145_detskoe-360x640-wall-tel.by-12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03575" y="3570288"/>
            <a:ext cx="3070225" cy="328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 descr="Труба 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75" y="4786313"/>
            <a:ext cx="3486150" cy="1619250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4714875" y="0"/>
            <a:ext cx="4429125" cy="6858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76" name="TextBox 10"/>
          <p:cNvSpPr txBox="1">
            <a:spLocks noChangeArrowheads="1"/>
          </p:cNvSpPr>
          <p:nvPr/>
        </p:nvSpPr>
        <p:spPr bwMode="auto">
          <a:xfrm>
            <a:off x="1763713" y="214313"/>
            <a:ext cx="6048375" cy="646112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bg1"/>
                </a:solidFill>
                <a:latin typeface="Calibri" pitchFamily="34" charset="0"/>
              </a:rPr>
              <a:t>Вставь пропущенные буквы:</a:t>
            </a:r>
          </a:p>
        </p:txBody>
      </p:sp>
      <p:grpSp>
        <p:nvGrpSpPr>
          <p:cNvPr id="2" name="Группа 18"/>
          <p:cNvGrpSpPr>
            <a:grpSpLocks/>
          </p:cNvGrpSpPr>
          <p:nvPr/>
        </p:nvGrpSpPr>
        <p:grpSpPr bwMode="auto">
          <a:xfrm>
            <a:off x="571500" y="1000125"/>
            <a:ext cx="3571875" cy="830263"/>
            <a:chOff x="571500" y="1000125"/>
            <a:chExt cx="3571875" cy="830263"/>
          </a:xfrm>
        </p:grpSpPr>
        <p:sp>
          <p:nvSpPr>
            <p:cNvPr id="15376" name="TextBox 11"/>
            <p:cNvSpPr txBox="1">
              <a:spLocks noChangeArrowheads="1"/>
            </p:cNvSpPr>
            <p:nvPr/>
          </p:nvSpPr>
          <p:spPr bwMode="auto">
            <a:xfrm>
              <a:off x="571500" y="1000125"/>
              <a:ext cx="3571875" cy="830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2813"/>
              <a:r>
                <a:rPr lang="ru-RU" sz="4800" b="1">
                  <a:latin typeface="Calibri" pitchFamily="34" charset="0"/>
                </a:rPr>
                <a:t>верш</a:t>
              </a:r>
              <a:r>
                <a:rPr lang="ru-RU" sz="4800" b="1">
                  <a:solidFill>
                    <a:schemeClr val="bg1"/>
                  </a:solidFill>
                  <a:latin typeface="Calibri" pitchFamily="34" charset="0"/>
                </a:rPr>
                <a:t>и</a:t>
              </a:r>
              <a:r>
                <a:rPr lang="ru-RU" sz="4800" b="1">
                  <a:latin typeface="Calibri" pitchFamily="34" charset="0"/>
                </a:rPr>
                <a:t>на</a:t>
              </a:r>
            </a:p>
          </p:txBody>
        </p:sp>
        <p:cxnSp>
          <p:nvCxnSpPr>
            <p:cNvPr id="11" name="Прямая соединительная линия 10"/>
            <p:cNvCxnSpPr/>
            <p:nvPr/>
          </p:nvCxnSpPr>
          <p:spPr>
            <a:xfrm>
              <a:off x="2051050" y="1700213"/>
              <a:ext cx="357188" cy="15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Группа 19"/>
          <p:cNvGrpSpPr>
            <a:grpSpLocks/>
          </p:cNvGrpSpPr>
          <p:nvPr/>
        </p:nvGrpSpPr>
        <p:grpSpPr bwMode="auto">
          <a:xfrm>
            <a:off x="684213" y="1773238"/>
            <a:ext cx="3571875" cy="830262"/>
            <a:chOff x="642938" y="1785938"/>
            <a:chExt cx="3571875" cy="830262"/>
          </a:xfrm>
        </p:grpSpPr>
        <p:sp>
          <p:nvSpPr>
            <p:cNvPr id="15374" name="TextBox 12"/>
            <p:cNvSpPr txBox="1">
              <a:spLocks noChangeArrowheads="1"/>
            </p:cNvSpPr>
            <p:nvPr/>
          </p:nvSpPr>
          <p:spPr bwMode="auto">
            <a:xfrm>
              <a:off x="642938" y="1785938"/>
              <a:ext cx="3571875" cy="830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2813"/>
              <a:r>
                <a:rPr lang="ru-RU" sz="4800" b="1">
                  <a:latin typeface="Calibri" pitchFamily="34" charset="0"/>
                </a:rPr>
                <a:t>нож</a:t>
              </a:r>
              <a:r>
                <a:rPr lang="ru-RU" sz="4800" b="1">
                  <a:solidFill>
                    <a:schemeClr val="bg1"/>
                  </a:solidFill>
                  <a:latin typeface="Calibri" pitchFamily="34" charset="0"/>
                </a:rPr>
                <a:t>и</a:t>
              </a:r>
            </a:p>
          </p:txBody>
        </p:sp>
        <p:cxnSp>
          <p:nvCxnSpPr>
            <p:cNvPr id="16" name="Прямая соединительная линия 15"/>
            <p:cNvCxnSpPr/>
            <p:nvPr/>
          </p:nvCxnSpPr>
          <p:spPr>
            <a:xfrm>
              <a:off x="1793875" y="2505075"/>
              <a:ext cx="360363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Группа 20"/>
          <p:cNvGrpSpPr>
            <a:grpSpLocks/>
          </p:cNvGrpSpPr>
          <p:nvPr/>
        </p:nvGrpSpPr>
        <p:grpSpPr bwMode="auto">
          <a:xfrm>
            <a:off x="684213" y="2565400"/>
            <a:ext cx="3643312" cy="830263"/>
            <a:chOff x="642938" y="2571750"/>
            <a:chExt cx="3643312" cy="830263"/>
          </a:xfrm>
        </p:grpSpPr>
        <p:sp>
          <p:nvSpPr>
            <p:cNvPr id="15372" name="TextBox 13"/>
            <p:cNvSpPr txBox="1">
              <a:spLocks noChangeArrowheads="1"/>
            </p:cNvSpPr>
            <p:nvPr/>
          </p:nvSpPr>
          <p:spPr bwMode="auto">
            <a:xfrm>
              <a:off x="642938" y="2571750"/>
              <a:ext cx="3643312" cy="830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2813"/>
              <a:r>
                <a:rPr lang="ru-RU" sz="4800" b="1">
                  <a:latin typeface="Calibri" pitchFamily="34" charset="0"/>
                </a:rPr>
                <a:t>луж</a:t>
              </a:r>
              <a:r>
                <a:rPr lang="ru-RU" sz="4800" b="1">
                  <a:solidFill>
                    <a:schemeClr val="bg1"/>
                  </a:solidFill>
                  <a:latin typeface="Calibri" pitchFamily="34" charset="0"/>
                </a:rPr>
                <a:t>и</a:t>
              </a:r>
            </a:p>
          </p:txBody>
        </p:sp>
        <p:cxnSp>
          <p:nvCxnSpPr>
            <p:cNvPr id="17" name="Прямая соединительная линия 16"/>
            <p:cNvCxnSpPr/>
            <p:nvPr/>
          </p:nvCxnSpPr>
          <p:spPr>
            <a:xfrm>
              <a:off x="1793875" y="3290888"/>
              <a:ext cx="357188" cy="15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Группа 21"/>
          <p:cNvGrpSpPr>
            <a:grpSpLocks/>
          </p:cNvGrpSpPr>
          <p:nvPr/>
        </p:nvGrpSpPr>
        <p:grpSpPr bwMode="auto">
          <a:xfrm>
            <a:off x="714348" y="3429000"/>
            <a:ext cx="3714750" cy="830263"/>
            <a:chOff x="642938" y="3429000"/>
            <a:chExt cx="3714750" cy="830263"/>
          </a:xfrm>
        </p:grpSpPr>
        <p:sp>
          <p:nvSpPr>
            <p:cNvPr id="15370" name="TextBox 14"/>
            <p:cNvSpPr txBox="1">
              <a:spLocks noChangeArrowheads="1"/>
            </p:cNvSpPr>
            <p:nvPr/>
          </p:nvSpPr>
          <p:spPr bwMode="auto">
            <a:xfrm>
              <a:off x="642938" y="3429000"/>
              <a:ext cx="3714750" cy="830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2813"/>
              <a:r>
                <a:rPr lang="ru-RU" sz="4800" b="1">
                  <a:latin typeface="Calibri" pitchFamily="34" charset="0"/>
                </a:rPr>
                <a:t>ж</a:t>
              </a:r>
              <a:r>
                <a:rPr lang="ru-RU" sz="4800" b="1">
                  <a:solidFill>
                    <a:schemeClr val="bg1"/>
                  </a:solidFill>
                  <a:latin typeface="Calibri" pitchFamily="34" charset="0"/>
                </a:rPr>
                <a:t>и</a:t>
              </a:r>
              <a:r>
                <a:rPr lang="ru-RU" sz="4800" b="1">
                  <a:latin typeface="Calibri" pitchFamily="34" charset="0"/>
                </a:rPr>
                <a:t>раф</a:t>
              </a:r>
            </a:p>
          </p:txBody>
        </p:sp>
        <p:cxnSp>
          <p:nvCxnSpPr>
            <p:cNvPr id="18" name="Прямая соединительная линия 17"/>
            <p:cNvCxnSpPr/>
            <p:nvPr/>
          </p:nvCxnSpPr>
          <p:spPr>
            <a:xfrm>
              <a:off x="1187450" y="4149725"/>
              <a:ext cx="357188" cy="158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8" name="Рисунок 27" descr="Труба 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75" y="4786313"/>
            <a:ext cx="3486150" cy="161925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15369" name="Рисунок 19" descr="1293808145_detskoe-360x640-wall-tel.by-12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4714884"/>
            <a:ext cx="1520825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712 0.01017 L -0.05712 0.5974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712 0.59746 L 0.59653 0.5974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9653 0.59746 L 0.5415 0.02081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" y="-2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494 0.00069 L -0.06494 0.483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494 0.48301 L 0.59671 0.48301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872 0.48301 L 0.53369 0.03214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" y="-2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875 0.01202 L -0.06875 0.36855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875 0.36856 L 0.6007 0.3685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49 0.36856 L 0.53768 0.04347 " pathEditMode="relative" rAng="0" ptsTypes="AA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" y="-1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275 0.02359 L -0.07275 0.2437 " pathEditMode="relative" rAng="0" ptsTypes="AA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275 0.2437 L 0.58889 0.2437 " pathEditMode="relative" ptsTypes="AA">
                                      <p:cBhvr>
                                        <p:cTn id="3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09 0.2437 L 0.54149 0.04462 " pathEditMode="relative" rAng="0" ptsTypes="AA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" y="-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 descr="Труба 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75" y="4786313"/>
            <a:ext cx="3486150" cy="1619250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4714875" y="0"/>
            <a:ext cx="4429125" cy="6858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24" name="TextBox 10"/>
          <p:cNvSpPr txBox="1">
            <a:spLocks noChangeArrowheads="1"/>
          </p:cNvSpPr>
          <p:nvPr/>
        </p:nvSpPr>
        <p:spPr bwMode="auto">
          <a:xfrm>
            <a:off x="1763713" y="214313"/>
            <a:ext cx="6048375" cy="646112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bg1"/>
                </a:solidFill>
                <a:latin typeface="Calibri" pitchFamily="34" charset="0"/>
              </a:rPr>
              <a:t>Вставь пропущенные буквы:</a:t>
            </a:r>
          </a:p>
        </p:txBody>
      </p:sp>
      <p:grpSp>
        <p:nvGrpSpPr>
          <p:cNvPr id="2" name="Группа 18"/>
          <p:cNvGrpSpPr>
            <a:grpSpLocks/>
          </p:cNvGrpSpPr>
          <p:nvPr/>
        </p:nvGrpSpPr>
        <p:grpSpPr bwMode="auto">
          <a:xfrm>
            <a:off x="571500" y="1000125"/>
            <a:ext cx="3571875" cy="830263"/>
            <a:chOff x="571500" y="1000125"/>
            <a:chExt cx="3571875" cy="830263"/>
          </a:xfrm>
        </p:grpSpPr>
        <p:sp>
          <p:nvSpPr>
            <p:cNvPr id="16400" name="TextBox 11"/>
            <p:cNvSpPr txBox="1">
              <a:spLocks noChangeArrowheads="1"/>
            </p:cNvSpPr>
            <p:nvPr/>
          </p:nvSpPr>
          <p:spPr bwMode="auto">
            <a:xfrm>
              <a:off x="571500" y="1000125"/>
              <a:ext cx="3571875" cy="830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2813"/>
              <a:r>
                <a:rPr lang="ru-RU" sz="4800" b="1">
                  <a:latin typeface="Calibri" pitchFamily="34" charset="0"/>
                </a:rPr>
                <a:t>камыш</a:t>
              </a:r>
              <a:r>
                <a:rPr lang="ru-RU" sz="4800" b="1">
                  <a:solidFill>
                    <a:schemeClr val="bg1"/>
                  </a:solidFill>
                  <a:latin typeface="Calibri" pitchFamily="34" charset="0"/>
                </a:rPr>
                <a:t>и</a:t>
              </a:r>
            </a:p>
          </p:txBody>
        </p:sp>
        <p:cxnSp>
          <p:nvCxnSpPr>
            <p:cNvPr id="11" name="Прямая соединительная линия 10"/>
            <p:cNvCxnSpPr/>
            <p:nvPr/>
          </p:nvCxnSpPr>
          <p:spPr>
            <a:xfrm>
              <a:off x="2555875" y="1700213"/>
              <a:ext cx="357188" cy="15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Группа 19"/>
          <p:cNvGrpSpPr>
            <a:grpSpLocks/>
          </p:cNvGrpSpPr>
          <p:nvPr/>
        </p:nvGrpSpPr>
        <p:grpSpPr bwMode="auto">
          <a:xfrm>
            <a:off x="642938" y="1785938"/>
            <a:ext cx="3571875" cy="830262"/>
            <a:chOff x="642938" y="1785938"/>
            <a:chExt cx="3571875" cy="830262"/>
          </a:xfrm>
        </p:grpSpPr>
        <p:sp>
          <p:nvSpPr>
            <p:cNvPr id="16398" name="TextBox 12"/>
            <p:cNvSpPr txBox="1">
              <a:spLocks noChangeArrowheads="1"/>
            </p:cNvSpPr>
            <p:nvPr/>
          </p:nvSpPr>
          <p:spPr bwMode="auto">
            <a:xfrm>
              <a:off x="642938" y="1785938"/>
              <a:ext cx="3571875" cy="830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2813"/>
              <a:r>
                <a:rPr lang="ru-RU" sz="4800" b="1">
                  <a:latin typeface="Calibri" pitchFamily="34" charset="0"/>
                </a:rPr>
                <a:t>крыш</a:t>
              </a:r>
              <a:r>
                <a:rPr lang="ru-RU" sz="4800" b="1">
                  <a:solidFill>
                    <a:schemeClr val="bg1"/>
                  </a:solidFill>
                  <a:latin typeface="Calibri" pitchFamily="34" charset="0"/>
                </a:rPr>
                <a:t>и</a:t>
              </a:r>
            </a:p>
          </p:txBody>
        </p:sp>
        <p:cxnSp>
          <p:nvCxnSpPr>
            <p:cNvPr id="16" name="Прямая соединительная линия 15"/>
            <p:cNvCxnSpPr/>
            <p:nvPr/>
          </p:nvCxnSpPr>
          <p:spPr>
            <a:xfrm>
              <a:off x="2195513" y="2492375"/>
              <a:ext cx="357187" cy="158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Группа 20"/>
          <p:cNvGrpSpPr>
            <a:grpSpLocks/>
          </p:cNvGrpSpPr>
          <p:nvPr/>
        </p:nvGrpSpPr>
        <p:grpSpPr bwMode="auto">
          <a:xfrm>
            <a:off x="642938" y="2571750"/>
            <a:ext cx="3643312" cy="830263"/>
            <a:chOff x="642938" y="2571750"/>
            <a:chExt cx="3643312" cy="830263"/>
          </a:xfrm>
        </p:grpSpPr>
        <p:sp>
          <p:nvSpPr>
            <p:cNvPr id="16396" name="TextBox 13"/>
            <p:cNvSpPr txBox="1">
              <a:spLocks noChangeArrowheads="1"/>
            </p:cNvSpPr>
            <p:nvPr/>
          </p:nvSpPr>
          <p:spPr bwMode="auto">
            <a:xfrm>
              <a:off x="642938" y="2571750"/>
              <a:ext cx="3643312" cy="830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2813"/>
              <a:r>
                <a:rPr lang="ru-RU" sz="4800" b="1">
                  <a:latin typeface="Calibri" pitchFamily="34" charset="0"/>
                </a:rPr>
                <a:t>приш</a:t>
              </a:r>
              <a:r>
                <a:rPr lang="ru-RU" sz="4800" b="1">
                  <a:solidFill>
                    <a:schemeClr val="bg1"/>
                  </a:solidFill>
                  <a:latin typeface="Calibri" pitchFamily="34" charset="0"/>
                </a:rPr>
                <a:t>и</a:t>
              </a:r>
              <a:r>
                <a:rPr lang="ru-RU" sz="4800" b="1">
                  <a:latin typeface="Calibri" pitchFamily="34" charset="0"/>
                </a:rPr>
                <a:t>вает</a:t>
              </a:r>
            </a:p>
          </p:txBody>
        </p:sp>
        <p:cxnSp>
          <p:nvCxnSpPr>
            <p:cNvPr id="17" name="Прямая соединительная линия 16"/>
            <p:cNvCxnSpPr/>
            <p:nvPr/>
          </p:nvCxnSpPr>
          <p:spPr>
            <a:xfrm>
              <a:off x="2124075" y="3284538"/>
              <a:ext cx="357188" cy="15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Группа 21"/>
          <p:cNvGrpSpPr>
            <a:grpSpLocks/>
          </p:cNvGrpSpPr>
          <p:nvPr/>
        </p:nvGrpSpPr>
        <p:grpSpPr bwMode="auto">
          <a:xfrm>
            <a:off x="642938" y="3429000"/>
            <a:ext cx="3714750" cy="830263"/>
            <a:chOff x="642938" y="3429000"/>
            <a:chExt cx="3714750" cy="830263"/>
          </a:xfrm>
        </p:grpSpPr>
        <p:sp>
          <p:nvSpPr>
            <p:cNvPr id="16394" name="TextBox 14"/>
            <p:cNvSpPr txBox="1">
              <a:spLocks noChangeArrowheads="1"/>
            </p:cNvSpPr>
            <p:nvPr/>
          </p:nvSpPr>
          <p:spPr bwMode="auto">
            <a:xfrm>
              <a:off x="642938" y="3429000"/>
              <a:ext cx="3714750" cy="830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2813"/>
              <a:r>
                <a:rPr lang="ru-RU" sz="4800" b="1">
                  <a:latin typeface="Calibri" pitchFamily="34" charset="0"/>
                </a:rPr>
                <a:t>ш</a:t>
              </a:r>
              <a:r>
                <a:rPr lang="ru-RU" sz="4800" b="1">
                  <a:solidFill>
                    <a:schemeClr val="bg1"/>
                  </a:solidFill>
                  <a:latin typeface="Calibri" pitchFamily="34" charset="0"/>
                </a:rPr>
                <a:t>и</a:t>
              </a:r>
              <a:r>
                <a:rPr lang="ru-RU" sz="4800" b="1">
                  <a:latin typeface="Calibri" pitchFamily="34" charset="0"/>
                </a:rPr>
                <a:t>шка</a:t>
              </a:r>
            </a:p>
          </p:txBody>
        </p:sp>
        <p:cxnSp>
          <p:nvCxnSpPr>
            <p:cNvPr id="18" name="Прямая соединительная линия 17"/>
            <p:cNvCxnSpPr/>
            <p:nvPr/>
          </p:nvCxnSpPr>
          <p:spPr>
            <a:xfrm>
              <a:off x="1187450" y="4149725"/>
              <a:ext cx="357188" cy="158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8" name="Рисунок 27" descr="Труба 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75" y="4786313"/>
            <a:ext cx="3486150" cy="161925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16393" name="Рисунок 18" descr="1293808145_detskoe-360x640-wall-tel.by-12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5229225"/>
            <a:ext cx="1520825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712 0.01017 L -0.05712 0.5974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712 0.59746 L 0.59653 0.5974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9653 0.59746 L 0.5415 0.02081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" y="-2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494 0.00069 L -0.06494 0.483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494 0.48301 L 0.59671 0.48301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872 0.48301 L 0.53369 0.03214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" y="-2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875 0.01202 L -0.06875 0.36855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875 0.36856 L 0.6007 0.3685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49 0.36856 L 0.53768 0.04347 " pathEditMode="relative" rAng="0" ptsTypes="AA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" y="-1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275 0.02359 L -0.07275 0.2437 " pathEditMode="relative" rAng="0" ptsTypes="AA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275 0.2437 L 0.58889 0.2437 " pathEditMode="relative" ptsTypes="AA">
                                      <p:cBhvr>
                                        <p:cTn id="3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09 0.2437 L 0.54149 0.04462 " pathEditMode="relative" rAng="0" ptsTypes="AA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" y="-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 descr="Труба 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75" y="4786313"/>
            <a:ext cx="3486150" cy="1619250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4714875" y="0"/>
            <a:ext cx="4429125" cy="6858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100" name="TextBox 10"/>
          <p:cNvSpPr txBox="1">
            <a:spLocks noChangeArrowheads="1"/>
          </p:cNvSpPr>
          <p:nvPr/>
        </p:nvSpPr>
        <p:spPr bwMode="auto">
          <a:xfrm>
            <a:off x="1763713" y="214313"/>
            <a:ext cx="6048375" cy="646112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bg1"/>
                </a:solidFill>
                <a:latin typeface="Calibri" pitchFamily="34" charset="0"/>
              </a:rPr>
              <a:t>Вставь пропущенные буквы:</a:t>
            </a:r>
          </a:p>
        </p:txBody>
      </p:sp>
      <p:grpSp>
        <p:nvGrpSpPr>
          <p:cNvPr id="2" name="Группа 18"/>
          <p:cNvGrpSpPr>
            <a:grpSpLocks/>
          </p:cNvGrpSpPr>
          <p:nvPr/>
        </p:nvGrpSpPr>
        <p:grpSpPr bwMode="auto">
          <a:xfrm>
            <a:off x="571500" y="1000125"/>
            <a:ext cx="3571875" cy="830263"/>
            <a:chOff x="571500" y="1000125"/>
            <a:chExt cx="3571875" cy="830263"/>
          </a:xfrm>
        </p:grpSpPr>
        <p:sp>
          <p:nvSpPr>
            <p:cNvPr id="17424" name="TextBox 11"/>
            <p:cNvSpPr txBox="1">
              <a:spLocks noChangeArrowheads="1"/>
            </p:cNvSpPr>
            <p:nvPr/>
          </p:nvSpPr>
          <p:spPr bwMode="auto">
            <a:xfrm>
              <a:off x="571500" y="1000125"/>
              <a:ext cx="3571875" cy="830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2813"/>
              <a:r>
                <a:rPr lang="ru-RU" sz="4800" b="1">
                  <a:latin typeface="Calibri" pitchFamily="34" charset="0"/>
                </a:rPr>
                <a:t>ландыш</a:t>
              </a:r>
              <a:r>
                <a:rPr lang="ru-RU" sz="4800" b="1">
                  <a:solidFill>
                    <a:schemeClr val="bg1"/>
                  </a:solidFill>
                  <a:latin typeface="Calibri" pitchFamily="34" charset="0"/>
                </a:rPr>
                <a:t>и</a:t>
              </a:r>
            </a:p>
          </p:txBody>
        </p:sp>
        <p:cxnSp>
          <p:nvCxnSpPr>
            <p:cNvPr id="11" name="Прямая соединительная линия 10"/>
            <p:cNvCxnSpPr/>
            <p:nvPr/>
          </p:nvCxnSpPr>
          <p:spPr>
            <a:xfrm>
              <a:off x="2843213" y="1700213"/>
              <a:ext cx="357187" cy="15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Группа 19"/>
          <p:cNvGrpSpPr>
            <a:grpSpLocks/>
          </p:cNvGrpSpPr>
          <p:nvPr/>
        </p:nvGrpSpPr>
        <p:grpSpPr bwMode="auto">
          <a:xfrm>
            <a:off x="642938" y="1785938"/>
            <a:ext cx="3571875" cy="830262"/>
            <a:chOff x="642938" y="1785938"/>
            <a:chExt cx="3571875" cy="830262"/>
          </a:xfrm>
        </p:grpSpPr>
        <p:sp>
          <p:nvSpPr>
            <p:cNvPr id="17422" name="TextBox 12"/>
            <p:cNvSpPr txBox="1">
              <a:spLocks noChangeArrowheads="1"/>
            </p:cNvSpPr>
            <p:nvPr/>
          </p:nvSpPr>
          <p:spPr bwMode="auto">
            <a:xfrm>
              <a:off x="642938" y="1785938"/>
              <a:ext cx="3571875" cy="830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2813"/>
              <a:r>
                <a:rPr lang="ru-RU" sz="4800" b="1">
                  <a:latin typeface="Calibri" pitchFamily="34" charset="0"/>
                </a:rPr>
                <a:t>чертеж</a:t>
              </a:r>
              <a:r>
                <a:rPr lang="ru-RU" sz="4800" b="1">
                  <a:solidFill>
                    <a:schemeClr val="bg1"/>
                  </a:solidFill>
                  <a:latin typeface="Calibri" pitchFamily="34" charset="0"/>
                </a:rPr>
                <a:t>и</a:t>
              </a:r>
            </a:p>
          </p:txBody>
        </p:sp>
        <p:cxnSp>
          <p:nvCxnSpPr>
            <p:cNvPr id="16" name="Прямая соединительная линия 15"/>
            <p:cNvCxnSpPr/>
            <p:nvPr/>
          </p:nvCxnSpPr>
          <p:spPr>
            <a:xfrm>
              <a:off x="2627313" y="2492375"/>
              <a:ext cx="357187" cy="158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Группа 20"/>
          <p:cNvGrpSpPr>
            <a:grpSpLocks/>
          </p:cNvGrpSpPr>
          <p:nvPr/>
        </p:nvGrpSpPr>
        <p:grpSpPr bwMode="auto">
          <a:xfrm>
            <a:off x="642938" y="2571750"/>
            <a:ext cx="3643312" cy="830263"/>
            <a:chOff x="642938" y="2571750"/>
            <a:chExt cx="3643312" cy="830263"/>
          </a:xfrm>
        </p:grpSpPr>
        <p:sp>
          <p:nvSpPr>
            <p:cNvPr id="17420" name="TextBox 13"/>
            <p:cNvSpPr txBox="1">
              <a:spLocks noChangeArrowheads="1"/>
            </p:cNvSpPr>
            <p:nvPr/>
          </p:nvSpPr>
          <p:spPr bwMode="auto">
            <a:xfrm>
              <a:off x="642938" y="2571750"/>
              <a:ext cx="3643312" cy="830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2813"/>
              <a:r>
                <a:rPr lang="ru-RU" sz="4800" b="1">
                  <a:latin typeface="Calibri" pitchFamily="34" charset="0"/>
                </a:rPr>
                <a:t>ж</a:t>
              </a:r>
              <a:r>
                <a:rPr lang="ru-RU" sz="4800" b="1">
                  <a:solidFill>
                    <a:schemeClr val="bg1"/>
                  </a:solidFill>
                  <a:latin typeface="Calibri" pitchFamily="34" charset="0"/>
                </a:rPr>
                <a:t>и</a:t>
              </a:r>
              <a:r>
                <a:rPr lang="ru-RU" sz="4800" b="1">
                  <a:latin typeface="Calibri" pitchFamily="34" charset="0"/>
                </a:rPr>
                <a:t>знь</a:t>
              </a:r>
            </a:p>
          </p:txBody>
        </p:sp>
        <p:cxnSp>
          <p:nvCxnSpPr>
            <p:cNvPr id="17" name="Прямая соединительная линия 16"/>
            <p:cNvCxnSpPr/>
            <p:nvPr/>
          </p:nvCxnSpPr>
          <p:spPr>
            <a:xfrm>
              <a:off x="1187450" y="3284538"/>
              <a:ext cx="357188" cy="15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Группа 21"/>
          <p:cNvGrpSpPr>
            <a:grpSpLocks/>
          </p:cNvGrpSpPr>
          <p:nvPr/>
        </p:nvGrpSpPr>
        <p:grpSpPr bwMode="auto">
          <a:xfrm>
            <a:off x="642938" y="3429000"/>
            <a:ext cx="3714750" cy="830263"/>
            <a:chOff x="642938" y="3429000"/>
            <a:chExt cx="3714750" cy="830263"/>
          </a:xfrm>
        </p:grpSpPr>
        <p:sp>
          <p:nvSpPr>
            <p:cNvPr id="17418" name="TextBox 14"/>
            <p:cNvSpPr txBox="1">
              <a:spLocks noChangeArrowheads="1"/>
            </p:cNvSpPr>
            <p:nvPr/>
          </p:nvSpPr>
          <p:spPr bwMode="auto">
            <a:xfrm>
              <a:off x="642938" y="3429000"/>
              <a:ext cx="3714750" cy="830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2813"/>
              <a:r>
                <a:rPr lang="ru-RU" sz="4800" b="1">
                  <a:latin typeface="Calibri" pitchFamily="34" charset="0"/>
                </a:rPr>
                <a:t>ж</a:t>
              </a:r>
              <a:r>
                <a:rPr lang="ru-RU" sz="4800" b="1">
                  <a:solidFill>
                    <a:schemeClr val="bg1"/>
                  </a:solidFill>
                  <a:latin typeface="Calibri" pitchFamily="34" charset="0"/>
                </a:rPr>
                <a:t>и</a:t>
              </a:r>
              <a:r>
                <a:rPr lang="ru-RU" sz="4800" b="1">
                  <a:latin typeface="Calibri" pitchFamily="34" charset="0"/>
                </a:rPr>
                <a:t>лет</a:t>
              </a:r>
            </a:p>
          </p:txBody>
        </p:sp>
        <p:cxnSp>
          <p:nvCxnSpPr>
            <p:cNvPr id="18" name="Прямая соединительная линия 17"/>
            <p:cNvCxnSpPr/>
            <p:nvPr/>
          </p:nvCxnSpPr>
          <p:spPr>
            <a:xfrm>
              <a:off x="1187450" y="4149725"/>
              <a:ext cx="357188" cy="158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8" name="Рисунок 27" descr="Труба 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75" y="4786313"/>
            <a:ext cx="3486150" cy="161925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17417" name="Рисунок 18" descr="1293808145_detskoe-360x640-wall-tel.by-12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5229225"/>
            <a:ext cx="1520825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712 0.01017 L -0.05712 0.5974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712 0.59746 L 0.59653 0.5974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9653 0.59746 L 0.5415 0.02081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" y="-2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494 0.00069 L -0.06494 0.483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494 0.48301 L 0.59671 0.48301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872 0.48301 L 0.53369 0.03214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" y="-2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875 0.01202 L -0.06875 0.36855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875 0.36856 L 0.6007 0.3685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49 0.36856 L 0.53768 0.04347 " pathEditMode="relative" rAng="0" ptsTypes="AA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" y="-1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275 0.02359 L -0.07275 0.2437 " pathEditMode="relative" rAng="0" ptsTypes="AA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275 0.2437 L 0.58889 0.2437 " pathEditMode="relative" ptsTypes="AA">
                                      <p:cBhvr>
                                        <p:cTn id="3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09 0.2437 L 0.54149 0.04462 " pathEditMode="relative" rAng="0" ptsTypes="AA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" y="-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 descr="Труба 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75" y="4786313"/>
            <a:ext cx="3486150" cy="1619250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4714875" y="0"/>
            <a:ext cx="4429125" cy="6858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100" name="TextBox 10"/>
          <p:cNvSpPr txBox="1">
            <a:spLocks noChangeArrowheads="1"/>
          </p:cNvSpPr>
          <p:nvPr/>
        </p:nvSpPr>
        <p:spPr bwMode="auto">
          <a:xfrm>
            <a:off x="1763713" y="214313"/>
            <a:ext cx="6048375" cy="646112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bg1"/>
                </a:solidFill>
                <a:latin typeface="Calibri" pitchFamily="34" charset="0"/>
              </a:rPr>
              <a:t>Вставь пропущенные буквы:</a:t>
            </a:r>
          </a:p>
        </p:txBody>
      </p:sp>
      <p:grpSp>
        <p:nvGrpSpPr>
          <p:cNvPr id="2" name="Группа 18"/>
          <p:cNvGrpSpPr>
            <a:grpSpLocks/>
          </p:cNvGrpSpPr>
          <p:nvPr/>
        </p:nvGrpSpPr>
        <p:grpSpPr bwMode="auto">
          <a:xfrm>
            <a:off x="571500" y="1000125"/>
            <a:ext cx="3571875" cy="830263"/>
            <a:chOff x="571500" y="1000125"/>
            <a:chExt cx="3571875" cy="830263"/>
          </a:xfrm>
        </p:grpSpPr>
        <p:sp>
          <p:nvSpPr>
            <p:cNvPr id="18449" name="TextBox 11"/>
            <p:cNvSpPr txBox="1">
              <a:spLocks noChangeArrowheads="1"/>
            </p:cNvSpPr>
            <p:nvPr/>
          </p:nvSpPr>
          <p:spPr bwMode="auto">
            <a:xfrm>
              <a:off x="571500" y="1000125"/>
              <a:ext cx="3571875" cy="830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2813"/>
              <a:r>
                <a:rPr lang="ru-RU" sz="4800" b="1">
                  <a:latin typeface="Calibri" pitchFamily="34" charset="0"/>
                </a:rPr>
                <a:t>ж</a:t>
              </a:r>
              <a:r>
                <a:rPr lang="ru-RU" sz="4800" b="1">
                  <a:solidFill>
                    <a:schemeClr val="bg1"/>
                  </a:solidFill>
                  <a:latin typeface="Calibri" pitchFamily="34" charset="0"/>
                </a:rPr>
                <a:t>и</a:t>
              </a:r>
              <a:r>
                <a:rPr lang="ru-RU" sz="4800" b="1">
                  <a:latin typeface="Calibri" pitchFamily="34" charset="0"/>
                </a:rPr>
                <a:t>тели</a:t>
              </a:r>
            </a:p>
          </p:txBody>
        </p:sp>
        <p:cxnSp>
          <p:nvCxnSpPr>
            <p:cNvPr id="11" name="Прямая соединительная линия 10"/>
            <p:cNvCxnSpPr/>
            <p:nvPr/>
          </p:nvCxnSpPr>
          <p:spPr>
            <a:xfrm>
              <a:off x="1116013" y="1700213"/>
              <a:ext cx="357187" cy="15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Группа 19"/>
          <p:cNvGrpSpPr>
            <a:grpSpLocks/>
          </p:cNvGrpSpPr>
          <p:nvPr/>
        </p:nvGrpSpPr>
        <p:grpSpPr bwMode="auto">
          <a:xfrm>
            <a:off x="642938" y="1785938"/>
            <a:ext cx="3571875" cy="830262"/>
            <a:chOff x="642938" y="1785938"/>
            <a:chExt cx="3571875" cy="830262"/>
          </a:xfrm>
        </p:grpSpPr>
        <p:sp>
          <p:nvSpPr>
            <p:cNvPr id="18447" name="TextBox 12"/>
            <p:cNvSpPr txBox="1">
              <a:spLocks noChangeArrowheads="1"/>
            </p:cNvSpPr>
            <p:nvPr/>
          </p:nvSpPr>
          <p:spPr bwMode="auto">
            <a:xfrm>
              <a:off x="642938" y="1785938"/>
              <a:ext cx="3571875" cy="830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2813"/>
              <a:r>
                <a:rPr lang="ru-RU" sz="4800" b="1">
                  <a:latin typeface="Calibri" pitchFamily="34" charset="0"/>
                </a:rPr>
                <a:t>еж</a:t>
              </a:r>
              <a:r>
                <a:rPr lang="ru-RU" sz="4800" b="1">
                  <a:solidFill>
                    <a:schemeClr val="bg1"/>
                  </a:solidFill>
                  <a:latin typeface="Calibri" pitchFamily="34" charset="0"/>
                </a:rPr>
                <a:t>и</a:t>
              </a:r>
            </a:p>
          </p:txBody>
        </p:sp>
        <p:cxnSp>
          <p:nvCxnSpPr>
            <p:cNvPr id="16" name="Прямая соединительная линия 15"/>
            <p:cNvCxnSpPr/>
            <p:nvPr/>
          </p:nvCxnSpPr>
          <p:spPr>
            <a:xfrm>
              <a:off x="1476375" y="2492375"/>
              <a:ext cx="357188" cy="158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Группа 20"/>
          <p:cNvGrpSpPr>
            <a:grpSpLocks/>
          </p:cNvGrpSpPr>
          <p:nvPr/>
        </p:nvGrpSpPr>
        <p:grpSpPr bwMode="auto">
          <a:xfrm>
            <a:off x="642938" y="2571750"/>
            <a:ext cx="3643312" cy="830263"/>
            <a:chOff x="642938" y="2571750"/>
            <a:chExt cx="3643312" cy="830263"/>
          </a:xfrm>
        </p:grpSpPr>
        <p:sp>
          <p:nvSpPr>
            <p:cNvPr id="18445" name="TextBox 13"/>
            <p:cNvSpPr txBox="1">
              <a:spLocks noChangeArrowheads="1"/>
            </p:cNvSpPr>
            <p:nvPr/>
          </p:nvSpPr>
          <p:spPr bwMode="auto">
            <a:xfrm>
              <a:off x="642938" y="2571750"/>
              <a:ext cx="3643312" cy="830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2813"/>
              <a:r>
                <a:rPr lang="ru-RU" sz="4800" b="1">
                  <a:latin typeface="Calibri" pitchFamily="34" charset="0"/>
                </a:rPr>
                <a:t>карандаш</a:t>
              </a:r>
              <a:r>
                <a:rPr lang="ru-RU" sz="4800" b="1">
                  <a:solidFill>
                    <a:schemeClr val="bg1"/>
                  </a:solidFill>
                  <a:latin typeface="Calibri" pitchFamily="34" charset="0"/>
                </a:rPr>
                <a:t>и</a:t>
              </a:r>
            </a:p>
          </p:txBody>
        </p:sp>
        <p:cxnSp>
          <p:nvCxnSpPr>
            <p:cNvPr id="17" name="Прямая соединительная линия 16"/>
            <p:cNvCxnSpPr/>
            <p:nvPr/>
          </p:nvCxnSpPr>
          <p:spPr>
            <a:xfrm>
              <a:off x="3419475" y="3284538"/>
              <a:ext cx="357188" cy="15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Группа 21"/>
          <p:cNvGrpSpPr>
            <a:grpSpLocks/>
          </p:cNvGrpSpPr>
          <p:nvPr/>
        </p:nvGrpSpPr>
        <p:grpSpPr bwMode="auto">
          <a:xfrm>
            <a:off x="642938" y="3429000"/>
            <a:ext cx="3714750" cy="830263"/>
            <a:chOff x="642938" y="3429000"/>
            <a:chExt cx="3714750" cy="830263"/>
          </a:xfrm>
        </p:grpSpPr>
        <p:sp>
          <p:nvSpPr>
            <p:cNvPr id="18443" name="TextBox 14"/>
            <p:cNvSpPr txBox="1">
              <a:spLocks noChangeArrowheads="1"/>
            </p:cNvSpPr>
            <p:nvPr/>
          </p:nvSpPr>
          <p:spPr bwMode="auto">
            <a:xfrm>
              <a:off x="642938" y="3429000"/>
              <a:ext cx="3714750" cy="830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2813"/>
              <a:r>
                <a:rPr lang="ru-RU" sz="4800" b="1">
                  <a:latin typeface="Calibri" pitchFamily="34" charset="0"/>
                </a:rPr>
                <a:t>кувш</a:t>
              </a:r>
              <a:r>
                <a:rPr lang="ru-RU" sz="4800" b="1">
                  <a:solidFill>
                    <a:schemeClr val="bg1"/>
                  </a:solidFill>
                  <a:latin typeface="Calibri" pitchFamily="34" charset="0"/>
                </a:rPr>
                <a:t>и</a:t>
              </a:r>
              <a:r>
                <a:rPr lang="ru-RU" sz="4800" b="1">
                  <a:latin typeface="Calibri" pitchFamily="34" charset="0"/>
                </a:rPr>
                <a:t>н</a:t>
              </a:r>
            </a:p>
          </p:txBody>
        </p:sp>
        <p:cxnSp>
          <p:nvCxnSpPr>
            <p:cNvPr id="18" name="Прямая соединительная линия 17"/>
            <p:cNvCxnSpPr/>
            <p:nvPr/>
          </p:nvCxnSpPr>
          <p:spPr>
            <a:xfrm flipV="1">
              <a:off x="2124075" y="4149725"/>
              <a:ext cx="287338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8" name="Рисунок 27" descr="Труба 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75" y="4786313"/>
            <a:ext cx="3486150" cy="161925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19" name="Управляющая кнопка: возврат 18">
            <a:hlinkClick r:id="rId3" action="ppaction://hlinksldjump" highlightClick="1"/>
          </p:cNvPr>
          <p:cNvSpPr/>
          <p:nvPr/>
        </p:nvSpPr>
        <p:spPr>
          <a:xfrm>
            <a:off x="8532813" y="6308725"/>
            <a:ext cx="431800" cy="433388"/>
          </a:xfrm>
          <a:prstGeom prst="actionButtonReturn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8442" name="Рисунок 19" descr="1293808145_detskoe-360x640-wall-tel.by-12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950" y="5229225"/>
            <a:ext cx="1520825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712 0.01017 L -0.05712 0.5974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712 0.59746 L 0.59653 0.5974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9653 0.59746 L 0.5415 0.02081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" y="-2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494 0.00069 L -0.06494 0.483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494 0.48301 L 0.59671 0.48301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872 0.48301 L 0.53369 0.03214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" y="-2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875 0.01202 L -0.06875 0.36855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875 0.36856 L 0.6007 0.3685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49 0.36856 L 0.53768 0.04347 " pathEditMode="relative" rAng="0" ptsTypes="AA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" y="-1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275 0.02359 L -0.07275 0.2437 " pathEditMode="relative" rAng="0" ptsTypes="AA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275 0.2437 L 0.58889 0.2437 " pathEditMode="relative" ptsTypes="AA">
                                      <p:cBhvr>
                                        <p:cTn id="3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09 0.2437 L 0.54149 0.04462 " pathEditMode="relative" rAng="0" ptsTypes="AA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" y="-10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Box 7"/>
          <p:cNvSpPr txBox="1">
            <a:spLocks noChangeArrowheads="1"/>
          </p:cNvSpPr>
          <p:nvPr/>
        </p:nvSpPr>
        <p:spPr bwMode="auto">
          <a:xfrm>
            <a:off x="4643438" y="1341438"/>
            <a:ext cx="424815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3200">
                <a:latin typeface="Calibri" pitchFamily="34" charset="0"/>
              </a:rPr>
              <a:t>Наши маш</a:t>
            </a:r>
            <a:r>
              <a:rPr lang="ru-RU" sz="3200" b="1">
                <a:solidFill>
                  <a:srgbClr val="00B050"/>
                </a:solidFill>
                <a:latin typeface="Calibri" pitchFamily="34" charset="0"/>
              </a:rPr>
              <a:t>и</a:t>
            </a:r>
            <a:r>
              <a:rPr lang="ru-RU" sz="3200">
                <a:latin typeface="Calibri" pitchFamily="34" charset="0"/>
              </a:rPr>
              <a:t>нки стоят в гараже.</a:t>
            </a:r>
          </a:p>
          <a:p>
            <a:pPr algn="just"/>
            <a:r>
              <a:rPr lang="ru-RU" sz="3200">
                <a:latin typeface="Calibri" pitchFamily="34" charset="0"/>
              </a:rPr>
              <a:t>У Серёжи и Алёши стриж</a:t>
            </a:r>
            <a:r>
              <a:rPr lang="ru-RU" sz="3200" b="1">
                <a:solidFill>
                  <a:srgbClr val="00B050"/>
                </a:solidFill>
                <a:latin typeface="Calibri" pitchFamily="34" charset="0"/>
              </a:rPr>
              <a:t>и</a:t>
            </a:r>
            <a:r>
              <a:rPr lang="ru-RU" sz="3200">
                <a:latin typeface="Calibri" pitchFamily="34" charset="0"/>
              </a:rPr>
              <a:t>.</a:t>
            </a:r>
          </a:p>
          <a:p>
            <a:pPr algn="just"/>
            <a:r>
              <a:rPr lang="ru-RU" sz="3200">
                <a:latin typeface="Calibri" pitchFamily="34" charset="0"/>
              </a:rPr>
              <a:t>Чиж</a:t>
            </a:r>
            <a:r>
              <a:rPr lang="ru-RU" sz="3200" b="1">
                <a:solidFill>
                  <a:srgbClr val="00B050"/>
                </a:solidFill>
                <a:latin typeface="Calibri" pitchFamily="34" charset="0"/>
              </a:rPr>
              <a:t>и</a:t>
            </a:r>
            <a:r>
              <a:rPr lang="ru-RU" sz="3200">
                <a:latin typeface="Calibri" pitchFamily="34" charset="0"/>
              </a:rPr>
              <a:t>к живёт на даче.</a:t>
            </a:r>
          </a:p>
          <a:p>
            <a:pPr algn="just"/>
            <a:r>
              <a:rPr lang="ru-RU" sz="3200">
                <a:latin typeface="Calibri" pitchFamily="34" charset="0"/>
              </a:rPr>
              <a:t>Стриж</a:t>
            </a:r>
            <a:r>
              <a:rPr lang="ru-RU" sz="3200" b="1">
                <a:solidFill>
                  <a:srgbClr val="00B050"/>
                </a:solidFill>
                <a:latin typeface="Calibri" pitchFamily="34" charset="0"/>
              </a:rPr>
              <a:t>и</a:t>
            </a:r>
            <a:r>
              <a:rPr lang="ru-RU" sz="3200">
                <a:latin typeface="Calibri" pitchFamily="34" charset="0"/>
              </a:rPr>
              <a:t> – птицы, а ерши – рыбы.</a:t>
            </a:r>
          </a:p>
          <a:p>
            <a:pPr algn="just"/>
            <a:r>
              <a:rPr lang="ru-RU" sz="3200">
                <a:latin typeface="Calibri" pitchFamily="34" charset="0"/>
              </a:rPr>
              <a:t>У Даш</a:t>
            </a:r>
            <a:r>
              <a:rPr lang="ru-RU" sz="3200" b="1">
                <a:solidFill>
                  <a:srgbClr val="00B050"/>
                </a:solidFill>
                <a:latin typeface="Calibri" pitchFamily="34" charset="0"/>
              </a:rPr>
              <a:t>и</a:t>
            </a:r>
            <a:r>
              <a:rPr lang="ru-RU" sz="3200">
                <a:latin typeface="Calibri" pitchFamily="34" charset="0"/>
              </a:rPr>
              <a:t> и Маши душистые ландыш</a:t>
            </a:r>
            <a:r>
              <a:rPr lang="ru-RU" sz="3200" b="1">
                <a:solidFill>
                  <a:srgbClr val="00B050"/>
                </a:solidFill>
                <a:latin typeface="Calibri" pitchFamily="34" charset="0"/>
              </a:rPr>
              <a:t>и</a:t>
            </a:r>
            <a:r>
              <a:rPr lang="ru-RU" sz="3200">
                <a:latin typeface="Calibri" pitchFamily="34" charset="0"/>
              </a:rPr>
              <a:t>.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1692275" y="6092825"/>
            <a:ext cx="1154113" cy="369888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chemeClr val="bg1"/>
                </a:solidFill>
                <a:latin typeface="Calibri" pitchFamily="34" charset="0"/>
              </a:rPr>
              <a:t>Проверка</a:t>
            </a:r>
          </a:p>
        </p:txBody>
      </p:sp>
      <p:sp>
        <p:nvSpPr>
          <p:cNvPr id="19459" name="TextBox 18"/>
          <p:cNvSpPr txBox="1">
            <a:spLocks noChangeArrowheads="1"/>
          </p:cNvSpPr>
          <p:nvPr/>
        </p:nvSpPr>
        <p:spPr bwMode="auto">
          <a:xfrm>
            <a:off x="179388" y="1196975"/>
            <a:ext cx="424815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3200">
                <a:latin typeface="Calibri" pitchFamily="34" charset="0"/>
              </a:rPr>
              <a:t>Наши машынки стоят в гараже.</a:t>
            </a:r>
          </a:p>
          <a:p>
            <a:pPr algn="just"/>
            <a:r>
              <a:rPr lang="ru-RU" sz="3200">
                <a:latin typeface="Calibri" pitchFamily="34" charset="0"/>
              </a:rPr>
              <a:t>У Серёжи и Алёши стрижы.</a:t>
            </a:r>
          </a:p>
          <a:p>
            <a:pPr algn="just"/>
            <a:r>
              <a:rPr lang="ru-RU" sz="3200">
                <a:latin typeface="Calibri" pitchFamily="34" charset="0"/>
              </a:rPr>
              <a:t>Чижык живёт на даче.</a:t>
            </a:r>
          </a:p>
          <a:p>
            <a:pPr algn="just"/>
            <a:r>
              <a:rPr lang="ru-RU" sz="3200">
                <a:latin typeface="Calibri" pitchFamily="34" charset="0"/>
              </a:rPr>
              <a:t>Стрижы – птицы, а ерши – рыбы.</a:t>
            </a:r>
          </a:p>
          <a:p>
            <a:pPr algn="just"/>
            <a:r>
              <a:rPr lang="ru-RU" sz="3200">
                <a:latin typeface="Calibri" pitchFamily="34" charset="0"/>
              </a:rPr>
              <a:t>У Дашы и Маши душистые ландышы.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100" name="TextBox 10"/>
          <p:cNvSpPr txBox="1">
            <a:spLocks noChangeArrowheads="1"/>
          </p:cNvSpPr>
          <p:nvPr/>
        </p:nvSpPr>
        <p:spPr bwMode="auto">
          <a:xfrm>
            <a:off x="755650" y="214313"/>
            <a:ext cx="7561263" cy="646112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bg1"/>
                </a:solidFill>
                <a:latin typeface="Calibri" pitchFamily="34" charset="0"/>
              </a:rPr>
              <a:t>Исправь ошибки в предложениях:</a:t>
            </a:r>
          </a:p>
        </p:txBody>
      </p:sp>
      <p:sp>
        <p:nvSpPr>
          <p:cNvPr id="23" name="Управляющая кнопка: возврат 22">
            <a:hlinkClick r:id="rId3" action="ppaction://hlinksldjump" highlightClick="1"/>
          </p:cNvPr>
          <p:cNvSpPr/>
          <p:nvPr/>
        </p:nvSpPr>
        <p:spPr>
          <a:xfrm>
            <a:off x="8604250" y="6381750"/>
            <a:ext cx="360363" cy="360363"/>
          </a:xfrm>
          <a:prstGeom prst="actionButtonReturn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0 L -0.51771 0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Прямоугольник 1"/>
          <p:cNvSpPr>
            <a:spLocks noChangeArrowheads="1"/>
          </p:cNvSpPr>
          <p:nvPr/>
        </p:nvSpPr>
        <p:spPr bwMode="auto">
          <a:xfrm>
            <a:off x="500063" y="1412875"/>
            <a:ext cx="8143875" cy="466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alibri" pitchFamily="34" charset="0"/>
              </a:rPr>
              <a:t>Использованные ресурсы:</a:t>
            </a:r>
          </a:p>
          <a:p>
            <a:r>
              <a:rPr lang="ru-RU">
                <a:latin typeface="Calibri" pitchFamily="34" charset="0"/>
              </a:rPr>
              <a:t>Набойщикова Н. В. Тренинговые карточки по русскому языку для начальной школы. 1-4 класс. Волгоград: Учитель, 2003, 93 с.</a:t>
            </a:r>
            <a:endParaRPr lang="ru-RU">
              <a:latin typeface="Calibri" pitchFamily="34" charset="0"/>
              <a:hlinkClick r:id="rId2"/>
            </a:endParaRPr>
          </a:p>
          <a:p>
            <a:r>
              <a:rPr lang="en-US">
                <a:latin typeface="Calibri" pitchFamily="34" charset="0"/>
                <a:hlinkClick r:id="rId2"/>
              </a:rPr>
              <a:t>http://metodisty.ru/m/files/view/tehnologicheskii_priem_-volshebnaya_truba</a:t>
            </a:r>
            <a:endParaRPr lang="ru-RU">
              <a:latin typeface="Calibri" pitchFamily="34" charset="0"/>
            </a:endParaRPr>
          </a:p>
          <a:p>
            <a:r>
              <a:rPr lang="ru-RU">
                <a:latin typeface="Calibri" pitchFamily="34" charset="0"/>
              </a:rPr>
              <a:t>Технологический приём Е. А. Чулихиной «Волшебная труба»</a:t>
            </a:r>
          </a:p>
          <a:p>
            <a:r>
              <a:rPr lang="en-US">
                <a:latin typeface="Calibri" pitchFamily="34" charset="0"/>
                <a:hlinkClick r:id="rId3"/>
              </a:rPr>
              <a:t>http://metodisty.ru/m/files/view/zhakulina_i-v-_tehnologicheskii_priem_-volshebnaya_truba-_dlya_MS_PowerPoint_-rus-yaz-_1-4_kl</a:t>
            </a:r>
            <a:r>
              <a:rPr lang="ru-RU">
                <a:latin typeface="Calibri" pitchFamily="34" charset="0"/>
              </a:rPr>
              <a:t>  Жакулина И. В. технологический приём «Волшебная труба» для </a:t>
            </a:r>
            <a:r>
              <a:rPr lang="en-US">
                <a:latin typeface="Calibri" pitchFamily="34" charset="0"/>
              </a:rPr>
              <a:t>для MS PowerPoint (рус.яз., 1-4 кл.)</a:t>
            </a:r>
          </a:p>
          <a:p>
            <a:r>
              <a:rPr lang="en-US">
                <a:latin typeface="Calibri" pitchFamily="34" charset="0"/>
                <a:hlinkClick r:id="rId4"/>
              </a:rPr>
              <a:t>http://img-fotki.yandex.ru/get/4412/131709560.0/0_63feb_16bfae47_XL</a:t>
            </a:r>
            <a:r>
              <a:rPr lang="ru-RU">
                <a:latin typeface="Calibri" pitchFamily="34" charset="0"/>
              </a:rPr>
              <a:t> </a:t>
            </a:r>
          </a:p>
          <a:p>
            <a:r>
              <a:rPr lang="ru-RU">
                <a:latin typeface="Calibri" pitchFamily="34" charset="0"/>
              </a:rPr>
              <a:t>Фон первого слайда</a:t>
            </a:r>
          </a:p>
          <a:p>
            <a:r>
              <a:rPr lang="en-US">
                <a:latin typeface="Calibri" pitchFamily="34" charset="0"/>
                <a:hlinkClick r:id="rId5"/>
              </a:rPr>
              <a:t>http://tel.by/uploads/posts/2010-12/1293808145_detskoe-360x640-wall-tel.by-12.png</a:t>
            </a:r>
            <a:r>
              <a:rPr lang="ru-RU">
                <a:latin typeface="Calibri" pitchFamily="34" charset="0"/>
              </a:rPr>
              <a:t>   Слоник</a:t>
            </a:r>
          </a:p>
          <a:p>
            <a:endParaRPr lang="ru-RU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9144000" cy="1268413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5300663"/>
            <a:ext cx="9144000" cy="155733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Управляющая кнопка: домой 4">
            <a:hlinkClick r:id="" action="ppaction://hlinkshowjump?jump=firstslide" highlightClick="1"/>
          </p:cNvPr>
          <p:cNvSpPr/>
          <p:nvPr/>
        </p:nvSpPr>
        <p:spPr>
          <a:xfrm>
            <a:off x="8532813" y="6308725"/>
            <a:ext cx="431800" cy="433388"/>
          </a:xfrm>
          <a:prstGeom prst="actionButtonHom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485" name="TextBox 6">
            <a:hlinkClick r:id="" action="ppaction://hlinkshowjump?jump=endshow"/>
          </p:cNvPr>
          <p:cNvSpPr txBox="1">
            <a:spLocks noChangeArrowheads="1"/>
          </p:cNvSpPr>
          <p:nvPr/>
        </p:nvSpPr>
        <p:spPr bwMode="auto">
          <a:xfrm>
            <a:off x="7596188" y="188913"/>
            <a:ext cx="1296987" cy="461962"/>
          </a:xfrm>
          <a:prstGeom prst="rect">
            <a:avLst/>
          </a:prstGeom>
          <a:solidFill>
            <a:schemeClr val="bg1"/>
          </a:solidFill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00B050"/>
                </a:solidFill>
                <a:latin typeface="Calibri" pitchFamily="34" charset="0"/>
              </a:rPr>
              <a:t>ВЫХОД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avopisanie_bukvosochetaniy_zhi-shi">
  <a:themeElements>
    <a:clrScheme name="Стандартная">
      <a:dk1>
        <a:sysClr val="windowText" lastClr="000000"/>
      </a:dk1>
      <a:lt1>
        <a:sysClr val="window" lastClr="FFFE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pravopisanie_bukvosochetaniy_zhi-shi</Template>
  <TotalTime>1</TotalTime>
  <Words>218</Words>
  <Application>Microsoft Office PowerPoint</Application>
  <PresentationFormat>Экран (4:3)</PresentationFormat>
  <Paragraphs>55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pravopisanie_bukvosochetaniy_zhi-shi</vt:lpstr>
      <vt:lpstr>Правописание буквосочетаний  жи-ши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Правописание буквосочетаний  жи-ши</dc:title>
  <dc:creator>Admin</dc:creator>
  <cp:lastModifiedBy>Admin</cp:lastModifiedBy>
  <cp:revision>1</cp:revision>
  <dcterms:created xsi:type="dcterms:W3CDTF">2015-11-01T15:35:59Z</dcterms:created>
  <dcterms:modified xsi:type="dcterms:W3CDTF">2015-11-01T15:37:11Z</dcterms:modified>
</cp:coreProperties>
</file>