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621D-E10C-4B57-A414-14FF83E3942A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2C8A-9054-41FB-88FA-ADD7B85B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621D-E10C-4B57-A414-14FF83E3942A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2C8A-9054-41FB-88FA-ADD7B85B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621D-E10C-4B57-A414-14FF83E3942A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2C8A-9054-41FB-88FA-ADD7B85B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621D-E10C-4B57-A414-14FF83E3942A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2C8A-9054-41FB-88FA-ADD7B85B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621D-E10C-4B57-A414-14FF83E3942A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2C8A-9054-41FB-88FA-ADD7B85B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621D-E10C-4B57-A414-14FF83E3942A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2C8A-9054-41FB-88FA-ADD7B85B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621D-E10C-4B57-A414-14FF83E3942A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2C8A-9054-41FB-88FA-ADD7B85B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621D-E10C-4B57-A414-14FF83E3942A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2C8A-9054-41FB-88FA-ADD7B85B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621D-E10C-4B57-A414-14FF83E3942A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2C8A-9054-41FB-88FA-ADD7B85B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621D-E10C-4B57-A414-14FF83E3942A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2C8A-9054-41FB-88FA-ADD7B85B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621D-E10C-4B57-A414-14FF83E3942A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2C8A-9054-41FB-88FA-ADD7B85B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621D-E10C-4B57-A414-14FF83E3942A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32C8A-9054-41FB-88FA-ADD7B85B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etodisty.ru/m/files/view/zhakulina_i-v-_tehnologicheskii_priem_-volshebnaya_truba-_dlya_MS_PowerPoint_-rus-yaz-_1-4_kl" TargetMode="External"/><Relationship Id="rId2" Type="http://schemas.openxmlformats.org/officeDocument/2006/relationships/hyperlink" Target="http://metodisty.ru/m/files/view/tehnologicheskii_priem_-volshebnaya_truba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rusample.ru/sites/default/files/imagecache/pic_normal/sites/default/files/pic/label/sk5-1.png" TargetMode="External"/><Relationship Id="rId4" Type="http://schemas.openxmlformats.org/officeDocument/2006/relationships/hyperlink" Target="http://img-fotki.yandex.ru/get/4518/76074362.166/0_921a1_7de1103d_X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564904"/>
            <a:ext cx="6696744" cy="151159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е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п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ы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х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л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</a:t>
            </a: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ы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х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bg1">
                    <a:lumMod val="95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604250" y="6381750"/>
            <a:ext cx="431800" cy="360363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документ 7">
            <a:hlinkClick r:id="" action="ppaction://hlinkshowjump?jump=lastslide" highlightClick="1"/>
          </p:cNvPr>
          <p:cNvSpPr/>
          <p:nvPr/>
        </p:nvSpPr>
        <p:spPr>
          <a:xfrm>
            <a:off x="179388" y="188913"/>
            <a:ext cx="431800" cy="503237"/>
          </a:xfrm>
          <a:prstGeom prst="actionButtonDocumen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57" name="TextBox 8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7740650" y="115888"/>
            <a:ext cx="1296988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B0F0"/>
                </a:solidFill>
                <a:latin typeface="Calibri" pitchFamily="34" charset="0"/>
              </a:rPr>
              <a:t>ВЫХОД</a:t>
            </a: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76" name="TextBox 10"/>
          <p:cNvSpPr txBox="1">
            <a:spLocks noChangeArrowheads="1"/>
          </p:cNvSpPr>
          <p:nvPr/>
        </p:nvSpPr>
        <p:spPr bwMode="auto">
          <a:xfrm>
            <a:off x="1763713" y="214313"/>
            <a:ext cx="6048375" cy="64611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Выбери тренажёр</a:t>
            </a:r>
          </a:p>
        </p:txBody>
      </p:sp>
      <p:sp>
        <p:nvSpPr>
          <p:cNvPr id="2" name="TextBox 19">
            <a:hlinkClick r:id="rId2" action="ppaction://hlinksldjump">
              <a:snd r:embed="rId3" name="chimes.wav"/>
            </a:hlinkClick>
          </p:cNvPr>
          <p:cNvSpPr txBox="1">
            <a:spLocks noChangeArrowheads="1"/>
          </p:cNvSpPr>
          <p:nvPr/>
        </p:nvSpPr>
        <p:spPr bwMode="auto">
          <a:xfrm>
            <a:off x="900113" y="1268413"/>
            <a:ext cx="287972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</a:rPr>
              <a:t>Тренажёр № 1</a:t>
            </a:r>
          </a:p>
          <a:p>
            <a:pPr algn="ctr"/>
            <a:r>
              <a:rPr lang="ru-RU" sz="3200">
                <a:latin typeface="Calibri" pitchFamily="34" charset="0"/>
              </a:rPr>
              <a:t>«Вставь </a:t>
            </a:r>
          </a:p>
          <a:p>
            <a:pPr algn="ctr"/>
            <a:r>
              <a:rPr lang="ru-RU" sz="3200">
                <a:latin typeface="Calibri" pitchFamily="34" charset="0"/>
              </a:rPr>
              <a:t>пропущенную </a:t>
            </a:r>
          </a:p>
          <a:p>
            <a:pPr algn="ctr"/>
            <a:r>
              <a:rPr lang="ru-RU" sz="3200">
                <a:latin typeface="Calibri" pitchFamily="34" charset="0"/>
              </a:rPr>
              <a:t>букву»</a:t>
            </a:r>
          </a:p>
        </p:txBody>
      </p:sp>
      <p:sp>
        <p:nvSpPr>
          <p:cNvPr id="3077" name="Прямоугольник 22">
            <a:hlinkClick r:id="rId4" action="ppaction://hlinksldjump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5076825" y="1268413"/>
            <a:ext cx="374332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Calibri" pitchFamily="34" charset="0"/>
              </a:rPr>
              <a:t>Тренажёр № 2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  <a:latin typeface="Calibri" pitchFamily="34" charset="0"/>
              </a:rPr>
              <a:t>«Исправь 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  <a:latin typeface="Calibri" pitchFamily="34" charset="0"/>
              </a:rPr>
              <a:t>ошибки 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  <a:latin typeface="Calibri" pitchFamily="34" charset="0"/>
              </a:rPr>
              <a:t>в </a:t>
            </a:r>
            <a:r>
              <a:rPr lang="ru-RU" sz="3200" dirty="0" smtClean="0">
                <a:solidFill>
                  <a:schemeClr val="bg1"/>
                </a:solidFill>
                <a:latin typeface="Calibri" pitchFamily="34" charset="0"/>
              </a:rPr>
              <a:t>тексте»</a:t>
            </a:r>
            <a:endParaRPr lang="ru-RU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78" name="TextBox 23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7667625" y="6237288"/>
            <a:ext cx="1296988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B0F0"/>
                </a:solidFill>
                <a:latin typeface="Calibri" pitchFamily="34" charset="0"/>
              </a:rPr>
              <a:t>ВЫХОД</a:t>
            </a:r>
          </a:p>
        </p:txBody>
      </p:sp>
      <p:pic>
        <p:nvPicPr>
          <p:cNvPr id="12" name="Рисунок 11" descr="sk5-1.pn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3275856" y="4077072"/>
            <a:ext cx="3000375" cy="257175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Труба 2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6" name="TextBox 10"/>
          <p:cNvSpPr txBox="1">
            <a:spLocks noChangeArrowheads="1"/>
          </p:cNvSpPr>
          <p:nvPr/>
        </p:nvSpPr>
        <p:spPr bwMode="auto">
          <a:xfrm>
            <a:off x="1763713" y="214313"/>
            <a:ext cx="6048375" cy="64611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Вставь пропущенные буквы:</a:t>
            </a: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571500" y="1000125"/>
            <a:ext cx="3571875" cy="830263"/>
            <a:chOff x="571500" y="1000125"/>
            <a:chExt cx="3571875" cy="830263"/>
          </a:xfrm>
        </p:grpSpPr>
        <p:sp>
          <p:nvSpPr>
            <p:cNvPr id="4113" name="TextBox 11"/>
            <p:cNvSpPr txBox="1">
              <a:spLocks noChangeArrowheads="1"/>
            </p:cNvSpPr>
            <p:nvPr/>
          </p:nvSpPr>
          <p:spPr bwMode="auto">
            <a:xfrm>
              <a:off x="571500" y="1000125"/>
              <a:ext cx="3571875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сала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з</a:t>
              </a:r>
              <a:r>
                <a:rPr lang="ru-RU" sz="4800" b="1" dirty="0" smtClean="0">
                  <a:latin typeface="Calibri" pitchFamily="34" charset="0"/>
                </a:rPr>
                <a:t>ки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763688" y="1700808"/>
              <a:ext cx="357188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611188" y="1773238"/>
            <a:ext cx="3571875" cy="830262"/>
            <a:chOff x="642938" y="1785938"/>
            <a:chExt cx="3571875" cy="830262"/>
          </a:xfrm>
        </p:grpSpPr>
        <p:sp>
          <p:nvSpPr>
            <p:cNvPr id="4111" name="TextBox 12"/>
            <p:cNvSpPr txBox="1">
              <a:spLocks noChangeArrowheads="1"/>
            </p:cNvSpPr>
            <p:nvPr/>
          </p:nvSpPr>
          <p:spPr bwMode="auto">
            <a:xfrm>
              <a:off x="642938" y="1785938"/>
              <a:ext cx="3571875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обу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в</a:t>
              </a:r>
              <a:r>
                <a:rPr lang="ru-RU" sz="4800" b="1" dirty="0" smtClean="0">
                  <a:latin typeface="Calibri" pitchFamily="34" charset="0"/>
                </a:rPr>
                <a:t>ь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579414" y="2505596"/>
              <a:ext cx="36036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684213" y="2565400"/>
            <a:ext cx="3643312" cy="830263"/>
            <a:chOff x="642938" y="2571750"/>
            <a:chExt cx="3643312" cy="830263"/>
          </a:xfrm>
        </p:grpSpPr>
        <p:sp>
          <p:nvSpPr>
            <p:cNvPr id="4109" name="TextBox 13"/>
            <p:cNvSpPr txBox="1">
              <a:spLocks noChangeArrowheads="1"/>
            </p:cNvSpPr>
            <p:nvPr/>
          </p:nvSpPr>
          <p:spPr bwMode="auto">
            <a:xfrm>
              <a:off x="642938" y="2571750"/>
              <a:ext cx="3643312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пя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т</a:t>
              </a:r>
              <a:r>
                <a:rPr lang="ru-RU" sz="4800" b="1" dirty="0" smtClean="0">
                  <a:latin typeface="Calibri" pitchFamily="34" charset="0"/>
                </a:rPr>
                <a:t>ка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290365" y="3291334"/>
              <a:ext cx="357187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642938" y="3429000"/>
            <a:ext cx="3714750" cy="830263"/>
            <a:chOff x="642938" y="3429000"/>
            <a:chExt cx="3714750" cy="830263"/>
          </a:xfrm>
        </p:grpSpPr>
        <p:sp>
          <p:nvSpPr>
            <p:cNvPr id="4107" name="TextBox 14"/>
            <p:cNvSpPr txBox="1">
              <a:spLocks noChangeArrowheads="1"/>
            </p:cNvSpPr>
            <p:nvPr/>
          </p:nvSpPr>
          <p:spPr bwMode="auto">
            <a:xfrm>
              <a:off x="642938" y="3429000"/>
              <a:ext cx="371475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ре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з</a:t>
              </a:r>
              <a:r>
                <a:rPr lang="ru-RU" sz="4800" b="1" dirty="0" smtClean="0">
                  <a:latin typeface="Calibri" pitchFamily="34" charset="0"/>
                </a:rPr>
                <a:t>кий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331640" y="4149080"/>
              <a:ext cx="357187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Рисунок 27" descr="Труба 2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19" name="Рисунок 18" descr="sk5-1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07504" y="5229200"/>
            <a:ext cx="1740235" cy="1491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01017 L -0.05712 0.5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59746 L 0.59653 0.5974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653 0.59746 L 0.5415 0.0208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00069 L -0.06494 0.48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48301 L 0.59671 0.4830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872 0.48301 L 0.53369 0.0321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01202 L -0.06875 0.3685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36856 L 0.6007 0.3685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9 0.36856 L 0.53768 0.0434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02359 L -0.07275 0.243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2437 L 0.58889 0.2437 " pathEditMode="relative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9 0.2437 L 0.54149 0.0446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Труба 2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4" name="TextBox 10"/>
          <p:cNvSpPr txBox="1">
            <a:spLocks noChangeArrowheads="1"/>
          </p:cNvSpPr>
          <p:nvPr/>
        </p:nvSpPr>
        <p:spPr bwMode="auto">
          <a:xfrm>
            <a:off x="1763713" y="214313"/>
            <a:ext cx="6048375" cy="64611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Вставь пропущенные буквы:</a:t>
            </a: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571500" y="1000125"/>
            <a:ext cx="3571875" cy="830263"/>
            <a:chOff x="571500" y="1000125"/>
            <a:chExt cx="3571875" cy="830263"/>
          </a:xfrm>
        </p:grpSpPr>
        <p:sp>
          <p:nvSpPr>
            <p:cNvPr id="5137" name="TextBox 11"/>
            <p:cNvSpPr txBox="1">
              <a:spLocks noChangeArrowheads="1"/>
            </p:cNvSpPr>
            <p:nvPr/>
          </p:nvSpPr>
          <p:spPr bwMode="auto">
            <a:xfrm>
              <a:off x="571500" y="1000125"/>
              <a:ext cx="3571875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ка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с</a:t>
              </a:r>
              <a:r>
                <a:rPr lang="ru-RU" sz="4800" b="1" dirty="0" smtClean="0">
                  <a:latin typeface="Calibri" pitchFamily="34" charset="0"/>
                </a:rPr>
                <a:t>ка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187624" y="1700808"/>
              <a:ext cx="357188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642938" y="1785938"/>
            <a:ext cx="3571875" cy="830262"/>
            <a:chOff x="642938" y="1785938"/>
            <a:chExt cx="3571875" cy="830262"/>
          </a:xfrm>
        </p:grpSpPr>
        <p:sp>
          <p:nvSpPr>
            <p:cNvPr id="5135" name="TextBox 12"/>
            <p:cNvSpPr txBox="1">
              <a:spLocks noChangeArrowheads="1"/>
            </p:cNvSpPr>
            <p:nvPr/>
          </p:nvSpPr>
          <p:spPr bwMode="auto">
            <a:xfrm>
              <a:off x="642938" y="1785938"/>
              <a:ext cx="3571875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руба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ш</a:t>
              </a:r>
              <a:r>
                <a:rPr lang="ru-RU" sz="4800" b="1" dirty="0" smtClean="0">
                  <a:latin typeface="Calibri" pitchFamily="34" charset="0"/>
                </a:rPr>
                <a:t>ка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979712" y="2492896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642938" y="2571750"/>
            <a:ext cx="3643312" cy="830263"/>
            <a:chOff x="642938" y="2571750"/>
            <a:chExt cx="3643312" cy="830263"/>
          </a:xfrm>
        </p:grpSpPr>
        <p:sp>
          <p:nvSpPr>
            <p:cNvPr id="5133" name="TextBox 13"/>
            <p:cNvSpPr txBox="1">
              <a:spLocks noChangeArrowheads="1"/>
            </p:cNvSpPr>
            <p:nvPr/>
          </p:nvSpPr>
          <p:spPr bwMode="auto">
            <a:xfrm>
              <a:off x="642938" y="2571750"/>
              <a:ext cx="3643312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прору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б</a:t>
              </a:r>
              <a:r>
                <a:rPr lang="ru-RU" sz="4800" b="1" dirty="0" smtClean="0">
                  <a:latin typeface="Calibri" pitchFamily="34" charset="0"/>
                </a:rPr>
                <a:t>ь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2267744" y="3284984"/>
              <a:ext cx="357188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642938" y="3429000"/>
            <a:ext cx="3714750" cy="830263"/>
            <a:chOff x="642938" y="3429000"/>
            <a:chExt cx="3714750" cy="830263"/>
          </a:xfrm>
        </p:grpSpPr>
        <p:sp>
          <p:nvSpPr>
            <p:cNvPr id="5131" name="TextBox 14"/>
            <p:cNvSpPr txBox="1">
              <a:spLocks noChangeArrowheads="1"/>
            </p:cNvSpPr>
            <p:nvPr/>
          </p:nvSpPr>
          <p:spPr bwMode="auto">
            <a:xfrm>
              <a:off x="642938" y="3429000"/>
              <a:ext cx="371475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галсту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к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2339752" y="4149080"/>
              <a:ext cx="357187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Рисунок 27" descr="Труба 2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19" name="Рисунок 18" descr="sk5-1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07504" y="5229200"/>
            <a:ext cx="1740235" cy="1491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01017 L -0.05712 0.5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59746 L 0.59653 0.5974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653 0.59746 L 0.5415 0.0208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00069 L -0.06494 0.48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48301 L 0.59671 0.4830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872 0.48301 L 0.53369 0.0321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01202 L -0.06875 0.3685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36856 L 0.6007 0.3685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9 0.36856 L 0.53768 0.0434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02359 L -0.07275 0.243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2437 L 0.58889 0.2437 " pathEditMode="relative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9 0.2437 L 0.54149 0.0446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Труба 2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0" name="TextBox 10"/>
          <p:cNvSpPr txBox="1">
            <a:spLocks noChangeArrowheads="1"/>
          </p:cNvSpPr>
          <p:nvPr/>
        </p:nvSpPr>
        <p:spPr bwMode="auto">
          <a:xfrm>
            <a:off x="1763713" y="214313"/>
            <a:ext cx="6048375" cy="64611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Вставь пропущенные буквы:</a:t>
            </a: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571500" y="1000125"/>
            <a:ext cx="3571875" cy="830263"/>
            <a:chOff x="571500" y="1000125"/>
            <a:chExt cx="3571875" cy="830263"/>
          </a:xfrm>
        </p:grpSpPr>
        <p:sp>
          <p:nvSpPr>
            <p:cNvPr id="6161" name="TextBox 11"/>
            <p:cNvSpPr txBox="1">
              <a:spLocks noChangeArrowheads="1"/>
            </p:cNvSpPr>
            <p:nvPr/>
          </p:nvSpPr>
          <p:spPr bwMode="auto">
            <a:xfrm>
              <a:off x="571500" y="1000125"/>
              <a:ext cx="3571875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скорлу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п</a:t>
              </a:r>
              <a:r>
                <a:rPr lang="ru-RU" sz="4800" b="1" dirty="0" smtClean="0">
                  <a:latin typeface="Calibri" pitchFamily="34" charset="0"/>
                </a:rPr>
                <a:t>ка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411760" y="1700808"/>
              <a:ext cx="357187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642938" y="1785938"/>
            <a:ext cx="3571875" cy="830262"/>
            <a:chOff x="642938" y="1785938"/>
            <a:chExt cx="3571875" cy="830262"/>
          </a:xfrm>
        </p:grpSpPr>
        <p:sp>
          <p:nvSpPr>
            <p:cNvPr id="6159" name="TextBox 12"/>
            <p:cNvSpPr txBox="1">
              <a:spLocks noChangeArrowheads="1"/>
            </p:cNvSpPr>
            <p:nvPr/>
          </p:nvSpPr>
          <p:spPr bwMode="auto">
            <a:xfrm>
              <a:off x="642938" y="1785938"/>
              <a:ext cx="3571875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остро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в</a:t>
              </a:r>
              <a:r>
                <a:rPr lang="ru-RU" sz="4800" b="1" dirty="0" smtClean="0">
                  <a:latin typeface="Calibri" pitchFamily="34" charset="0"/>
                </a:rPr>
                <a:t>ки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123728" y="2492896"/>
              <a:ext cx="357187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642938" y="2571750"/>
            <a:ext cx="3643312" cy="830263"/>
            <a:chOff x="642938" y="2571750"/>
            <a:chExt cx="3643312" cy="830263"/>
          </a:xfrm>
        </p:grpSpPr>
        <p:sp>
          <p:nvSpPr>
            <p:cNvPr id="6157" name="TextBox 13"/>
            <p:cNvSpPr txBox="1">
              <a:spLocks noChangeArrowheads="1"/>
            </p:cNvSpPr>
            <p:nvPr/>
          </p:nvSpPr>
          <p:spPr bwMode="auto">
            <a:xfrm>
              <a:off x="642938" y="2571750"/>
              <a:ext cx="3643312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ночле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г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2195736" y="3284984"/>
              <a:ext cx="357188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642938" y="3429000"/>
            <a:ext cx="3714750" cy="830263"/>
            <a:chOff x="642938" y="3429000"/>
            <a:chExt cx="3714750" cy="830263"/>
          </a:xfrm>
        </p:grpSpPr>
        <p:sp>
          <p:nvSpPr>
            <p:cNvPr id="6155" name="TextBox 14"/>
            <p:cNvSpPr txBox="1">
              <a:spLocks noChangeArrowheads="1"/>
            </p:cNvSpPr>
            <p:nvPr/>
          </p:nvSpPr>
          <p:spPr bwMode="auto">
            <a:xfrm>
              <a:off x="642938" y="3429000"/>
              <a:ext cx="371475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стол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б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835696" y="4149080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Рисунок 27" descr="Труба 2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19" name="Рисунок 18" descr="sk5-1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07504" y="5229200"/>
            <a:ext cx="1740235" cy="1491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01017 L -0.05712 0.5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59746 L 0.59653 0.5974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653 0.59746 L 0.5415 0.0208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00069 L -0.06494 0.48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48301 L 0.59671 0.4830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872 0.48301 L 0.53369 0.0321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01202 L -0.06875 0.3685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36856 L 0.6007 0.3685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9 0.36856 L 0.53768 0.0434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02359 L -0.07275 0.243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2437 L 0.58889 0.2437 " pathEditMode="relative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9 0.2437 L 0.54149 0.0446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Труба 2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0" name="TextBox 10"/>
          <p:cNvSpPr txBox="1">
            <a:spLocks noChangeArrowheads="1"/>
          </p:cNvSpPr>
          <p:nvPr/>
        </p:nvSpPr>
        <p:spPr bwMode="auto">
          <a:xfrm>
            <a:off x="1763713" y="214313"/>
            <a:ext cx="6048375" cy="64611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Вставь пропущенные буквы:</a:t>
            </a: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571500" y="1000125"/>
            <a:ext cx="3571875" cy="830263"/>
            <a:chOff x="571500" y="1000125"/>
            <a:chExt cx="3571875" cy="830263"/>
          </a:xfrm>
        </p:grpSpPr>
        <p:sp>
          <p:nvSpPr>
            <p:cNvPr id="7186" name="TextBox 11"/>
            <p:cNvSpPr txBox="1">
              <a:spLocks noChangeArrowheads="1"/>
            </p:cNvSpPr>
            <p:nvPr/>
          </p:nvSpPr>
          <p:spPr bwMode="auto">
            <a:xfrm>
              <a:off x="571500" y="1000125"/>
              <a:ext cx="3571875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сторо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ж</a:t>
              </a:r>
              <a:r>
                <a:rPr lang="ru-RU" sz="4800" b="1" dirty="0" smtClean="0">
                  <a:latin typeface="Calibri" pitchFamily="34" charset="0"/>
                </a:rPr>
                <a:t>ка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123728" y="1700808"/>
              <a:ext cx="357187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642938" y="1785938"/>
            <a:ext cx="3571875" cy="830262"/>
            <a:chOff x="642938" y="1785938"/>
            <a:chExt cx="3571875" cy="830262"/>
          </a:xfrm>
        </p:grpSpPr>
        <p:sp>
          <p:nvSpPr>
            <p:cNvPr id="7184" name="TextBox 12"/>
            <p:cNvSpPr txBox="1">
              <a:spLocks noChangeArrowheads="1"/>
            </p:cNvSpPr>
            <p:nvPr/>
          </p:nvSpPr>
          <p:spPr bwMode="auto">
            <a:xfrm>
              <a:off x="642938" y="1785938"/>
              <a:ext cx="3571875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сель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д</a:t>
              </a:r>
              <a:r>
                <a:rPr lang="ru-RU" sz="4800" b="1" dirty="0" smtClean="0">
                  <a:latin typeface="Calibri" pitchFamily="34" charset="0"/>
                </a:rPr>
                <a:t>ь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907704" y="2492896"/>
              <a:ext cx="357187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642938" y="2571750"/>
            <a:ext cx="3643312" cy="830263"/>
            <a:chOff x="642938" y="2571750"/>
            <a:chExt cx="3643312" cy="830263"/>
          </a:xfrm>
        </p:grpSpPr>
        <p:sp>
          <p:nvSpPr>
            <p:cNvPr id="7182" name="TextBox 13"/>
            <p:cNvSpPr txBox="1">
              <a:spLocks noChangeArrowheads="1"/>
            </p:cNvSpPr>
            <p:nvPr/>
          </p:nvSpPr>
          <p:spPr bwMode="auto">
            <a:xfrm>
              <a:off x="642938" y="2571750"/>
              <a:ext cx="3643312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петру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ш</a:t>
              </a:r>
              <a:r>
                <a:rPr lang="ru-RU" sz="4800" b="1" dirty="0" smtClean="0">
                  <a:latin typeface="Calibri" pitchFamily="34" charset="0"/>
                </a:rPr>
                <a:t>ка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2267744" y="3284984"/>
              <a:ext cx="357188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642938" y="3429000"/>
            <a:ext cx="3714750" cy="830263"/>
            <a:chOff x="642938" y="3429000"/>
            <a:chExt cx="3714750" cy="830263"/>
          </a:xfrm>
        </p:grpSpPr>
        <p:sp>
          <p:nvSpPr>
            <p:cNvPr id="7180" name="TextBox 14"/>
            <p:cNvSpPr txBox="1">
              <a:spLocks noChangeArrowheads="1"/>
            </p:cNvSpPr>
            <p:nvPr/>
          </p:nvSpPr>
          <p:spPr bwMode="auto">
            <a:xfrm>
              <a:off x="642938" y="3429000"/>
              <a:ext cx="371475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800" b="1" dirty="0" smtClean="0">
                  <a:latin typeface="Calibri" pitchFamily="34" charset="0"/>
                </a:rPr>
                <a:t>тро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п</a:t>
              </a:r>
              <a:r>
                <a:rPr lang="ru-RU" sz="4800" b="1" dirty="0" smtClean="0">
                  <a:latin typeface="Calibri" pitchFamily="34" charset="0"/>
                </a:rPr>
                <a:t>ка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1619672" y="4149080"/>
              <a:ext cx="287337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Рисунок 27" descr="Труба 2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9" name="Управляющая кнопка: возврат 18">
            <a:hlinkClick r:id="rId3" action="ppaction://hlinksldjump" highlightClick="1"/>
          </p:cNvPr>
          <p:cNvSpPr/>
          <p:nvPr/>
        </p:nvSpPr>
        <p:spPr>
          <a:xfrm>
            <a:off x="8532813" y="6308725"/>
            <a:ext cx="431800" cy="433388"/>
          </a:xfrm>
          <a:prstGeom prst="actionButtonRetur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" name="Рисунок 19" descr="sk5-1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107504" y="5229200"/>
            <a:ext cx="1740235" cy="149163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01017 L -0.05712 0.5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59746 L 0.59653 0.5974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653 0.59746 L 0.5415 0.0208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00069 L -0.06494 0.48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48301 L 0.59671 0.4830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872 0.48301 L 0.53369 0.0321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01202 L -0.06875 0.3685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36856 L 0.6007 0.3685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9 0.36856 L 0.53768 0.0434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02359 L -0.07275 0.243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2437 L 0.58889 0.2437 " pathEditMode="relative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9 0.2437 L 0.54149 0.0446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Box 18"/>
          <p:cNvSpPr txBox="1">
            <a:spLocks noChangeArrowheads="1"/>
          </p:cNvSpPr>
          <p:nvPr/>
        </p:nvSpPr>
        <p:spPr bwMode="auto">
          <a:xfrm>
            <a:off x="179388" y="1268413"/>
            <a:ext cx="42481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000" dirty="0" smtClean="0">
                <a:latin typeface="Calibri" pitchFamily="34" charset="0"/>
              </a:rPr>
              <a:t>На дворе </a:t>
            </a:r>
            <a:r>
              <a:rPr lang="ru-RU" sz="3000" dirty="0" err="1" smtClean="0">
                <a:latin typeface="Calibri" pitchFamily="34" charset="0"/>
              </a:rPr>
              <a:t>морос</a:t>
            </a:r>
            <a:r>
              <a:rPr lang="ru-RU" sz="3000" dirty="0" smtClean="0">
                <a:latin typeface="Calibri" pitchFamily="34" charset="0"/>
              </a:rPr>
              <a:t>. Выпал пушистый снег. Саша надел тёплую </a:t>
            </a:r>
            <a:r>
              <a:rPr lang="ru-RU" sz="3000" dirty="0" err="1" smtClean="0">
                <a:latin typeface="Calibri" pitchFamily="34" charset="0"/>
              </a:rPr>
              <a:t>шупку</a:t>
            </a:r>
            <a:r>
              <a:rPr lang="ru-RU" sz="3000" dirty="0" smtClean="0">
                <a:latin typeface="Calibri" pitchFamily="34" charset="0"/>
              </a:rPr>
              <a:t> и меховую </a:t>
            </a:r>
            <a:r>
              <a:rPr lang="ru-RU" sz="3000" dirty="0" err="1" smtClean="0">
                <a:latin typeface="Calibri" pitchFamily="34" charset="0"/>
              </a:rPr>
              <a:t>шабку</a:t>
            </a:r>
            <a:r>
              <a:rPr lang="ru-RU" sz="3000" dirty="0" smtClean="0">
                <a:latin typeface="Calibri" pitchFamily="34" charset="0"/>
              </a:rPr>
              <a:t>. Он бежит на прут. Там много </a:t>
            </a:r>
            <a:r>
              <a:rPr lang="ru-RU" sz="3000" dirty="0" err="1" smtClean="0">
                <a:latin typeface="Calibri" pitchFamily="34" charset="0"/>
              </a:rPr>
              <a:t>ребяд</a:t>
            </a:r>
            <a:r>
              <a:rPr lang="ru-RU" sz="3000" dirty="0" smtClean="0">
                <a:latin typeface="Calibri" pitchFamily="34" charset="0"/>
              </a:rPr>
              <a:t>. Зина и Яша играют с снежки. Весело зимой.</a:t>
            </a:r>
            <a:endParaRPr lang="ru-RU" sz="3000" dirty="0">
              <a:latin typeface="Calibri" pitchFamily="34" charset="0"/>
            </a:endParaRPr>
          </a:p>
        </p:txBody>
      </p:sp>
      <p:sp>
        <p:nvSpPr>
          <p:cNvPr id="8" name="TextBox 18"/>
          <p:cNvSpPr txBox="1">
            <a:spLocks noChangeArrowheads="1"/>
          </p:cNvSpPr>
          <p:nvPr/>
        </p:nvSpPr>
        <p:spPr bwMode="auto">
          <a:xfrm>
            <a:off x="4572000" y="1412776"/>
            <a:ext cx="42481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000" dirty="0" smtClean="0">
                <a:latin typeface="Calibri" pitchFamily="34" charset="0"/>
              </a:rPr>
              <a:t>На дворе моро</a:t>
            </a:r>
            <a:r>
              <a:rPr lang="ru-RU" sz="3000" b="1" dirty="0" smtClean="0">
                <a:solidFill>
                  <a:srgbClr val="00B0F0"/>
                </a:solidFill>
                <a:latin typeface="Calibri" pitchFamily="34" charset="0"/>
              </a:rPr>
              <a:t>з</a:t>
            </a:r>
            <a:r>
              <a:rPr lang="ru-RU" sz="3000" dirty="0" smtClean="0">
                <a:latin typeface="Calibri" pitchFamily="34" charset="0"/>
              </a:rPr>
              <a:t>. Выпал пушистый снег. Саша надел тёплую шу</a:t>
            </a:r>
            <a:r>
              <a:rPr lang="ru-RU" sz="3000" b="1" dirty="0" smtClean="0">
                <a:solidFill>
                  <a:srgbClr val="00B0F0"/>
                </a:solidFill>
                <a:latin typeface="Calibri" pitchFamily="34" charset="0"/>
              </a:rPr>
              <a:t>б</a:t>
            </a:r>
            <a:r>
              <a:rPr lang="ru-RU" sz="3000" dirty="0" smtClean="0">
                <a:latin typeface="Calibri" pitchFamily="34" charset="0"/>
              </a:rPr>
              <a:t>ку и меховую ша</a:t>
            </a:r>
            <a:r>
              <a:rPr lang="ru-RU" sz="3000" b="1" dirty="0" smtClean="0">
                <a:solidFill>
                  <a:srgbClr val="00B0F0"/>
                </a:solidFill>
                <a:latin typeface="Calibri" pitchFamily="34" charset="0"/>
              </a:rPr>
              <a:t>п</a:t>
            </a:r>
            <a:r>
              <a:rPr lang="ru-RU" sz="3000" dirty="0" smtClean="0">
                <a:latin typeface="Calibri" pitchFamily="34" charset="0"/>
              </a:rPr>
              <a:t>ку. Он бежит на пру</a:t>
            </a:r>
            <a:r>
              <a:rPr lang="ru-RU" sz="3000" b="1" dirty="0" smtClean="0">
                <a:solidFill>
                  <a:srgbClr val="00B0F0"/>
                </a:solidFill>
                <a:latin typeface="Calibri" pitchFamily="34" charset="0"/>
              </a:rPr>
              <a:t>д</a:t>
            </a:r>
            <a:r>
              <a:rPr lang="ru-RU" sz="3000" dirty="0" smtClean="0">
                <a:latin typeface="Calibri" pitchFamily="34" charset="0"/>
              </a:rPr>
              <a:t>. Там много ребя</a:t>
            </a:r>
            <a:r>
              <a:rPr lang="ru-RU" sz="3000" b="1" dirty="0" smtClean="0">
                <a:solidFill>
                  <a:srgbClr val="00B0F0"/>
                </a:solidFill>
                <a:latin typeface="Calibri" pitchFamily="34" charset="0"/>
              </a:rPr>
              <a:t>т</a:t>
            </a:r>
            <a:r>
              <a:rPr lang="ru-RU" sz="3000" dirty="0" smtClean="0">
                <a:latin typeface="Calibri" pitchFamily="34" charset="0"/>
              </a:rPr>
              <a:t>. Зина и Яша играют с снежки. Весело зимой.</a:t>
            </a:r>
            <a:endParaRPr lang="ru-RU" sz="3000" dirty="0">
              <a:latin typeface="Calibri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692275" y="6092825"/>
            <a:ext cx="1154113" cy="369888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Проверка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0" name="TextBox 10"/>
          <p:cNvSpPr txBox="1">
            <a:spLocks noChangeArrowheads="1"/>
          </p:cNvSpPr>
          <p:nvPr/>
        </p:nvSpPr>
        <p:spPr bwMode="auto">
          <a:xfrm>
            <a:off x="1547665" y="214313"/>
            <a:ext cx="6120680" cy="64611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Calibri" pitchFamily="34" charset="0"/>
                <a:cs typeface="+mn-cs"/>
              </a:rPr>
              <a:t>Исправь ошибки в </a:t>
            </a:r>
            <a:r>
              <a:rPr lang="ru-RU" sz="3600" b="1" dirty="0" smtClean="0">
                <a:solidFill>
                  <a:schemeClr val="bg1"/>
                </a:solidFill>
                <a:latin typeface="Calibri" pitchFamily="34" charset="0"/>
              </a:rPr>
              <a:t>тексте</a:t>
            </a:r>
            <a:r>
              <a:rPr lang="ru-RU" sz="3600" b="1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:</a:t>
            </a:r>
            <a:endParaRPr lang="ru-RU" sz="3600" b="1" dirty="0">
              <a:solidFill>
                <a:schemeClr val="bg1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23" name="Управляющая кнопка: возврат 22">
            <a:hlinkClick r:id="rId3" action="ppaction://hlinksldjump" highlightClick="1"/>
          </p:cNvPr>
          <p:cNvSpPr/>
          <p:nvPr/>
        </p:nvSpPr>
        <p:spPr>
          <a:xfrm>
            <a:off x="8604250" y="6381750"/>
            <a:ext cx="360363" cy="360363"/>
          </a:xfrm>
          <a:prstGeom prst="actionButtonRetur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 L -0.51771 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500063" y="1412875"/>
            <a:ext cx="81438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latin typeface="Calibri" pitchFamily="34" charset="0"/>
              </a:rPr>
              <a:t>Использованные ресурсы:</a:t>
            </a:r>
          </a:p>
          <a:p>
            <a:r>
              <a:rPr lang="ru-RU" dirty="0" err="1">
                <a:latin typeface="Calibri" pitchFamily="34" charset="0"/>
              </a:rPr>
              <a:t>Набойщикова</a:t>
            </a:r>
            <a:r>
              <a:rPr lang="ru-RU" dirty="0">
                <a:latin typeface="Calibri" pitchFamily="34" charset="0"/>
              </a:rPr>
              <a:t> Н. В. </a:t>
            </a:r>
            <a:r>
              <a:rPr lang="ru-RU" dirty="0" err="1">
                <a:latin typeface="Calibri" pitchFamily="34" charset="0"/>
              </a:rPr>
              <a:t>Тренинговые</a:t>
            </a:r>
            <a:r>
              <a:rPr lang="ru-RU" dirty="0">
                <a:latin typeface="Calibri" pitchFamily="34" charset="0"/>
              </a:rPr>
              <a:t> карточки по русскому языку для начальной школы. 1-4 класс. Волгоград: Учитель, 2003, 93 с.</a:t>
            </a:r>
            <a:endParaRPr lang="ru-RU" dirty="0">
              <a:latin typeface="Calibri" pitchFamily="34" charset="0"/>
              <a:hlinkClick r:id="rId2"/>
            </a:endParaRPr>
          </a:p>
          <a:p>
            <a:r>
              <a:rPr lang="en-US" dirty="0">
                <a:latin typeface="Calibri" pitchFamily="34" charset="0"/>
                <a:hlinkClick r:id="rId2"/>
              </a:rPr>
              <a:t>http://metodisty.ru/m/files/view/tehnologicheskii_priem_-volshebnaya_truba</a:t>
            </a:r>
            <a:endParaRPr lang="ru-RU" dirty="0">
              <a:latin typeface="Calibri" pitchFamily="34" charset="0"/>
            </a:endParaRPr>
          </a:p>
          <a:p>
            <a:r>
              <a:rPr lang="ru-RU" dirty="0">
                <a:latin typeface="Calibri" pitchFamily="34" charset="0"/>
              </a:rPr>
              <a:t>Технологический приём Е. А. </a:t>
            </a:r>
            <a:r>
              <a:rPr lang="ru-RU" dirty="0" err="1">
                <a:latin typeface="Calibri" pitchFamily="34" charset="0"/>
              </a:rPr>
              <a:t>Чулихиной</a:t>
            </a:r>
            <a:r>
              <a:rPr lang="ru-RU" dirty="0">
                <a:latin typeface="Calibri" pitchFamily="34" charset="0"/>
              </a:rPr>
              <a:t> «Волшебная труба»</a:t>
            </a:r>
          </a:p>
          <a:p>
            <a:r>
              <a:rPr lang="en-US" dirty="0">
                <a:latin typeface="Calibri" pitchFamily="34" charset="0"/>
                <a:hlinkClick r:id="rId3"/>
              </a:rPr>
              <a:t>http://metodisty.ru/m/files/view/zhakulina_i-v-_tehnologicheskii_priem_-volshebnaya_truba-_dlya_MS_PowerPoint_-rus-yaz-_1-4_kl</a:t>
            </a:r>
            <a:r>
              <a:rPr lang="ru-RU" dirty="0">
                <a:latin typeface="Calibri" pitchFamily="34" charset="0"/>
              </a:rPr>
              <a:t>  </a:t>
            </a:r>
            <a:r>
              <a:rPr lang="ru-RU" dirty="0" err="1">
                <a:latin typeface="Calibri" pitchFamily="34" charset="0"/>
              </a:rPr>
              <a:t>Жакулина</a:t>
            </a:r>
            <a:r>
              <a:rPr lang="ru-RU" dirty="0">
                <a:latin typeface="Calibri" pitchFamily="34" charset="0"/>
              </a:rPr>
              <a:t> И. В. технологический приём «Волшебная труба» для </a:t>
            </a:r>
            <a:r>
              <a:rPr lang="en-US" dirty="0" err="1">
                <a:latin typeface="Calibri" pitchFamily="34" charset="0"/>
              </a:rPr>
              <a:t>для</a:t>
            </a:r>
            <a:r>
              <a:rPr lang="en-US" dirty="0">
                <a:latin typeface="Calibri" pitchFamily="34" charset="0"/>
              </a:rPr>
              <a:t> MS PowerPoint (</a:t>
            </a:r>
            <a:r>
              <a:rPr lang="en-US" dirty="0" err="1">
                <a:latin typeface="Calibri" pitchFamily="34" charset="0"/>
              </a:rPr>
              <a:t>рус.яз</a:t>
            </a:r>
            <a:r>
              <a:rPr lang="en-US" dirty="0">
                <a:latin typeface="Calibri" pitchFamily="34" charset="0"/>
              </a:rPr>
              <a:t>., 1-4 </a:t>
            </a:r>
            <a:r>
              <a:rPr lang="en-US" dirty="0" err="1">
                <a:latin typeface="Calibri" pitchFamily="34" charset="0"/>
              </a:rPr>
              <a:t>кл</a:t>
            </a:r>
            <a:r>
              <a:rPr lang="en-US" dirty="0">
                <a:latin typeface="Calibri" pitchFamily="34" charset="0"/>
              </a:rPr>
              <a:t>.)</a:t>
            </a:r>
          </a:p>
          <a:p>
            <a:r>
              <a:rPr lang="en-US" dirty="0" smtClean="0">
                <a:latin typeface="Calibri" pitchFamily="34" charset="0"/>
                <a:hlinkClick r:id="rId4"/>
              </a:rPr>
              <a:t>http://img-fotki.yandex.ru/get/4518/76074362.166/0_921a1_7de1103d_XL</a:t>
            </a:r>
            <a:r>
              <a:rPr lang="ru-RU" dirty="0" smtClean="0">
                <a:latin typeface="Calibri" pitchFamily="34" charset="0"/>
              </a:rPr>
              <a:t> </a:t>
            </a:r>
          </a:p>
          <a:p>
            <a:r>
              <a:rPr lang="ru-RU" dirty="0" smtClean="0">
                <a:latin typeface="Calibri" pitchFamily="34" charset="0"/>
              </a:rPr>
              <a:t>Фон </a:t>
            </a:r>
            <a:r>
              <a:rPr lang="ru-RU" dirty="0">
                <a:latin typeface="Calibri" pitchFamily="34" charset="0"/>
              </a:rPr>
              <a:t>первого </a:t>
            </a:r>
            <a:r>
              <a:rPr lang="ru-RU" dirty="0" smtClean="0">
                <a:latin typeface="Calibri" pitchFamily="34" charset="0"/>
              </a:rPr>
              <a:t>слайда</a:t>
            </a:r>
          </a:p>
          <a:p>
            <a:r>
              <a:rPr lang="en-US" dirty="0" smtClean="0">
                <a:latin typeface="Calibri" pitchFamily="34" charset="0"/>
                <a:hlinkClick r:id="rId5"/>
              </a:rPr>
              <a:t>http://rusample.ru/sites/default/files/imagecache/pic_normal/sites/default/files/pic/label/sk5-1.png</a:t>
            </a:r>
            <a:r>
              <a:rPr lang="ru-RU" dirty="0" smtClean="0">
                <a:latin typeface="Calibri" pitchFamily="34" charset="0"/>
              </a:rPr>
              <a:t>  </a:t>
            </a:r>
            <a:r>
              <a:rPr lang="ru-RU" dirty="0" err="1" smtClean="0">
                <a:latin typeface="Calibri" pitchFamily="34" charset="0"/>
              </a:rPr>
              <a:t>Винни</a:t>
            </a:r>
            <a:r>
              <a:rPr lang="ru-RU" dirty="0" smtClean="0">
                <a:latin typeface="Calibri" pitchFamily="34" charset="0"/>
              </a:rPr>
              <a:t> и Тигра</a:t>
            </a:r>
            <a:endParaRPr lang="ru-RU" dirty="0">
              <a:latin typeface="Calibri" pitchFamily="34" charset="0"/>
            </a:endParaRPr>
          </a:p>
          <a:p>
            <a:endParaRPr lang="ru-RU" dirty="0">
              <a:latin typeface="Calibri" pitchFamily="34" charset="0"/>
            </a:endParaRPr>
          </a:p>
          <a:p>
            <a:endParaRPr lang="ru-RU" dirty="0">
              <a:latin typeface="Calibri" pitchFamily="34" charset="0"/>
            </a:endParaRPr>
          </a:p>
          <a:p>
            <a:endParaRPr lang="ru-RU" dirty="0"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26841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5300663"/>
            <a:ext cx="9144000" cy="155733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8532813" y="6308725"/>
            <a:ext cx="431800" cy="433388"/>
          </a:xfrm>
          <a:prstGeom prst="actionButtonHom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22" name="TextBox 6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7596188" y="188913"/>
            <a:ext cx="1296987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B0F0"/>
                </a:solidFill>
                <a:latin typeface="Calibri" pitchFamily="34" charset="0"/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окина Л. П. Правописание парных согласных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Правописание парных согласных</Template>
  <TotalTime>4</TotalTime>
  <Words>226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Фокина Л. П. Правописание парных согласных</vt:lpstr>
      <vt:lpstr>Правописание парных согласных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парных согласных</dc:title>
  <dc:creator>Admin</dc:creator>
  <cp:lastModifiedBy>Admin</cp:lastModifiedBy>
  <cp:revision>1</cp:revision>
  <dcterms:created xsi:type="dcterms:W3CDTF">2015-11-01T15:25:35Z</dcterms:created>
  <dcterms:modified xsi:type="dcterms:W3CDTF">2015-11-01T15:29:35Z</dcterms:modified>
</cp:coreProperties>
</file>