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27" r:id="rId11"/>
    <p:sldId id="328" r:id="rId12"/>
    <p:sldId id="338" r:id="rId13"/>
    <p:sldId id="339" r:id="rId14"/>
    <p:sldId id="33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CC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912" autoAdjust="0"/>
    <p:restoredTop sz="93190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B106-8148-4373-8DFD-8F03D3A0290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18AD-61A4-4BD6-8AEF-E54D70E25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18AD-61A4-4BD6-8AEF-E54D70E254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2CBC-9710-48F5-AA67-414EBC7B909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EB6E-203B-4863-95D8-94A63DAC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revnyaonline.ru/upload/blog/2165/images/totalmi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002060"/>
                </a:solidFill>
                <a:latin typeface="Calibri" pitchFamily="34" charset="0"/>
              </a:rPr>
              <a:t>КАК ЗВЕРИ </a:t>
            </a:r>
          </a:p>
          <a:p>
            <a:pPr algn="ctr"/>
            <a:r>
              <a:rPr lang="ru-RU" sz="10000" b="1" dirty="0" smtClean="0">
                <a:solidFill>
                  <a:srgbClr val="002060"/>
                </a:solidFill>
                <a:latin typeface="Calibri" pitchFamily="34" charset="0"/>
              </a:rPr>
              <a:t>К ЗИМЕ ГОТОВЯТСЯ?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842337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Calibri" pitchFamily="34" charset="0"/>
              </a:rPr>
              <a:t>А. Чельцов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rpnrb.ru/sopt/archiv/DSC015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 flipH="1" flipV="1">
            <a:off x="4211960" y="188640"/>
            <a:ext cx="4752528" cy="3573016"/>
          </a:xfrm>
          <a:prstGeom prst="wedgeEllipseCallout">
            <a:avLst>
              <a:gd name="adj1" fmla="val 61037"/>
              <a:gd name="adj2" fmla="val -43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211960" y="332656"/>
            <a:ext cx="460851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«Ну что ты,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косой, ондатру хвалишь? – снова вступила в разговор белка. – Не ровняться ей мехом с бобром!</a:t>
            </a:r>
          </a:p>
        </p:txBody>
      </p:sp>
      <p:pic>
        <p:nvPicPr>
          <p:cNvPr id="12" name="Picture 6" descr="Лучшие фотографии National Geographic за август 2013 (фото) - В мире, 30 августа 20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3" y="3208975"/>
            <a:ext cx="4824536" cy="348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ьная выноска 12"/>
          <p:cNvSpPr/>
          <p:nvPr/>
        </p:nvSpPr>
        <p:spPr>
          <a:xfrm flipH="1">
            <a:off x="179512" y="4005064"/>
            <a:ext cx="5184576" cy="2664296"/>
          </a:xfrm>
          <a:prstGeom prst="wedgeEllipseCallout">
            <a:avLst>
              <a:gd name="adj1" fmla="val -14482"/>
              <a:gd name="adj2" fmla="val -582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51520" y="4221088"/>
            <a:ext cx="5040560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А труженик-то он какой! Плотину сделает, хатку выстроит, веток осины да ивы запасет целый воз!</a:t>
            </a: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475656" y="2708920"/>
            <a:ext cx="1961918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ьная выноска 12"/>
          <p:cNvSpPr/>
          <p:nvPr/>
        </p:nvSpPr>
        <p:spPr>
          <a:xfrm flipH="1">
            <a:off x="3923928" y="3429000"/>
            <a:ext cx="4968552" cy="3240360"/>
          </a:xfrm>
          <a:prstGeom prst="wedgeEllipseCallout">
            <a:avLst>
              <a:gd name="adj1" fmla="val 81225"/>
              <a:gd name="adj2" fmla="val -48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634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76872"/>
            <a:ext cx="1961918" cy="15841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H="1">
            <a:off x="4139952" y="3861048"/>
            <a:ext cx="4608512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И ведь как – со всех сторон подгрызет, а падает дерево всегда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в сторону бобрового пруда. Молодец!</a:t>
            </a:r>
          </a:p>
        </p:txBody>
      </p:sp>
      <p:sp>
        <p:nvSpPr>
          <p:cNvPr id="15" name="Овальная выноска 14"/>
          <p:cNvSpPr/>
          <p:nvPr/>
        </p:nvSpPr>
        <p:spPr>
          <a:xfrm flipH="1" flipV="1">
            <a:off x="179512" y="260648"/>
            <a:ext cx="2808312" cy="2232248"/>
          </a:xfrm>
          <a:prstGeom prst="wedgeEllipseCallout">
            <a:avLst>
              <a:gd name="adj1" fmla="val -25131"/>
              <a:gd name="adj2" fmla="val -757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79512" y="620688"/>
            <a:ext cx="2808312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Вон какие деревья бобр валит! </a:t>
            </a:r>
          </a:p>
        </p:txBody>
      </p:sp>
      <p:pic>
        <p:nvPicPr>
          <p:cNvPr id="10" name="Picture 10" descr="Beer-Sheva: Интересные факты о бобра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933056"/>
            <a:ext cx="4104212" cy="273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mikle1: Бобёр-куса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4890" y="188640"/>
            <a:ext cx="608333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flipV="1">
            <a:off x="1691680" y="5085184"/>
            <a:ext cx="7344816" cy="1656184"/>
          </a:xfrm>
          <a:prstGeom prst="wedgeEllipseCallout">
            <a:avLst>
              <a:gd name="adj1" fmla="val -45966"/>
              <a:gd name="adj2" fmla="val -317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38" name="Picture 14" descr="Публикации - Национальный парк &quot;Куршская коса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3851920" y="1340768"/>
            <a:ext cx="511256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вальная выноска 13"/>
          <p:cNvSpPr/>
          <p:nvPr/>
        </p:nvSpPr>
        <p:spPr>
          <a:xfrm flipV="1">
            <a:off x="179512" y="1340768"/>
            <a:ext cx="4608512" cy="4032448"/>
          </a:xfrm>
          <a:prstGeom prst="wedgeEllipseCallout">
            <a:avLst>
              <a:gd name="adj1" fmla="val -7150"/>
              <a:gd name="adj2" fmla="val -564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5085184"/>
            <a:ext cx="1961918" cy="1584176"/>
          </a:xfrm>
          <a:prstGeom prst="rect">
            <a:avLst/>
          </a:prstGeom>
          <a:noFill/>
        </p:spPr>
      </p:pic>
      <p:pic>
        <p:nvPicPr>
          <p:cNvPr id="8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631223" y="0"/>
            <a:ext cx="1512777" cy="3024336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flipH="1" flipV="1">
            <a:off x="179512" y="188640"/>
            <a:ext cx="7632848" cy="1152128"/>
          </a:xfrm>
          <a:prstGeom prst="wedgeEllipseCallout">
            <a:avLst>
              <a:gd name="adj1" fmla="val -52754"/>
              <a:gd name="adj2" fmla="val -296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0" y="260649"/>
            <a:ext cx="7812360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«А что ты, белка про кабанов скажешь?» – спросил заяц.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367136" y="5157192"/>
            <a:ext cx="766936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Ишь, сколько кукурузы им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насыпали, небось и тебе, косой,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что-нибудь перепадет».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07504" y="1340768"/>
            <a:ext cx="4536504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«А что о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них говорить? Охотники их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выпус-тили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, охотники их и кормят. Без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подкорм-ки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пропали бы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каба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ны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: снега </a:t>
            </a: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глубоко-го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не терпят.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Развлекательный портал. Centr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88640"/>
            <a:ext cx="3888432" cy="30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В Алтайском крае работники лесных хозяйств подкармливают косуль и лосей . Природа Сибири - для тех кто не потерял вкуса к жизн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76250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ьная выноска 8"/>
          <p:cNvSpPr/>
          <p:nvPr/>
        </p:nvSpPr>
        <p:spPr>
          <a:xfrm flipH="1" flipV="1">
            <a:off x="107504" y="2420888"/>
            <a:ext cx="8280920" cy="4320480"/>
          </a:xfrm>
          <a:prstGeom prst="wedgeEllipseCallout">
            <a:avLst>
              <a:gd name="adj1" fmla="val -49602"/>
              <a:gd name="adj2" fmla="val -80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0" y="2564904"/>
            <a:ext cx="8172400" cy="38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Ну нет, – возразил 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заяц. – От кабаном мне про-</a:t>
            </a:r>
          </a:p>
          <a:p>
            <a:pPr lvl="0" algn="ctr">
              <a:lnSpc>
                <a:spcPts val="3700"/>
              </a:lnSpc>
            </a:pPr>
            <a:r>
              <a:rPr lang="ru-RU" sz="3600" b="1" dirty="0" err="1" smtClean="0">
                <a:solidFill>
                  <a:srgbClr val="000000"/>
                </a:solidFill>
                <a:latin typeface="Calibri" pitchFamily="34" charset="0"/>
              </a:rPr>
              <a:t>ку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мало. Вот для маралов в лесу кормушку поставили, так в ней и сено, и веники березовые. Тут есть чем поживиться. Как ни приспособлены мы, звери, к зиме, а без помощи человека туго нам бывает.</a:t>
            </a:r>
          </a:p>
        </p:txBody>
      </p:sp>
      <p:pic>
        <p:nvPicPr>
          <p:cNvPr id="8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596336" y="4005064"/>
            <a:ext cx="1296753" cy="2592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vetka Cha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471440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 flipH="1" flipV="1">
            <a:off x="179512" y="3933056"/>
            <a:ext cx="8784976" cy="2736304"/>
          </a:xfrm>
          <a:prstGeom prst="wedgeEllipseCallout">
            <a:avLst>
              <a:gd name="adj1" fmla="val 27106"/>
              <a:gd name="adj2" fmla="val 600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323528" y="2708920"/>
            <a:ext cx="1961918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539552" y="4221088"/>
            <a:ext cx="8136904" cy="2468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– Да, согласилась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белка. – Нас тоже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добрые люди иногда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подкармливают. Хорошо, если б их </a:t>
            </a:r>
          </a:p>
          <a:p>
            <a:pPr lvl="0"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       стало побольше!</a:t>
            </a:r>
          </a:p>
        </p:txBody>
      </p:sp>
      <p:pic>
        <p:nvPicPr>
          <p:cNvPr id="70660" name="Picture 4" descr="Осенние белки (фото) - WebDiscover.r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062063" y="188640"/>
            <a:ext cx="389748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251519" y="765922"/>
            <a:ext cx="1512168" cy="3023118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 flipV="1">
            <a:off x="179512" y="3356992"/>
            <a:ext cx="8784976" cy="3312368"/>
          </a:xfrm>
          <a:prstGeom prst="wedgeEllipseCallout">
            <a:avLst>
              <a:gd name="adj1" fmla="val -35781"/>
              <a:gd name="adj2" fmla="val 76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2712" name="Picture 8" descr="ALLDAY - народный сайт о дизайне &quot; Страница 15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764704"/>
            <a:ext cx="5328592" cy="356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861048"/>
            <a:ext cx="8496944" cy="252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– «Что вы </a:t>
            </a:r>
          </a:p>
          <a:p>
            <a:pPr lvl="0" algn="ctr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слушаете белку? Она из лесу носа не высовывала. Мы зайцы, живем и в лесу, и в степи, и в тундру заходим, и на край пустыни. Мы больше знаем!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12968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Тут снова откуда-то прибежал заяц 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4355976" y="188640"/>
            <a:ext cx="4788024" cy="4320480"/>
          </a:xfrm>
          <a:prstGeom prst="wedgeEllipseCallout">
            <a:avLst>
              <a:gd name="adj1" fmla="val 17487"/>
              <a:gd name="adj2" fmla="val 591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3730" name="Picture 2" descr="только ПРАВДА - Рози"/>
          <p:cNvPicPr>
            <a:picLocks noChangeAspect="1" noChangeArrowheads="1"/>
          </p:cNvPicPr>
          <p:nvPr/>
        </p:nvPicPr>
        <p:blipFill>
          <a:blip r:embed="rId2" cstate="screen"/>
          <a:srcRect l="5556" t="6869" r="5556" b="7264"/>
          <a:stretch>
            <a:fillRect/>
          </a:stretch>
        </p:blipFill>
        <p:spPr bwMode="auto">
          <a:xfrm>
            <a:off x="179512" y="188640"/>
            <a:ext cx="4392488" cy="343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 descr="Фото норы животны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4392488" cy="312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764704"/>
            <a:ext cx="43924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Вот слушайте! </a:t>
            </a:r>
          </a:p>
          <a:p>
            <a:pPr lvl="0" algn="ctr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 конца лета и до весны крепким сном спят суслики. </a:t>
            </a:r>
          </a:p>
          <a:p>
            <a:pPr lvl="0" algn="ctr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Каждый в своей норе, поодиночке.</a:t>
            </a:r>
          </a:p>
        </p:txBody>
      </p:sp>
      <p:pic>
        <p:nvPicPr>
          <p:cNvPr id="6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380312" y="3645024"/>
            <a:ext cx="1512168" cy="3023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179512" y="188640"/>
            <a:ext cx="5400600" cy="2592288"/>
          </a:xfrm>
          <a:prstGeom prst="wedgeEllipseCallout">
            <a:avLst>
              <a:gd name="adj1" fmla="val 85213"/>
              <a:gd name="adj2" fmla="val 1364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4754" name="Picture 2" descr="Ай, да, кадр. Вау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852936"/>
            <a:ext cx="5688632" cy="379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Krasnonignie Givotnie Rossii (22) - Красная Книга России - Р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220072" y="188640"/>
            <a:ext cx="3727860" cy="458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511256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8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Солидные жирные сурки устраивают семейные норы, всей семьей и засыпают.</a:t>
            </a:r>
          </a:p>
        </p:txBody>
      </p:sp>
      <p:pic>
        <p:nvPicPr>
          <p:cNvPr id="9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452320" y="3573016"/>
            <a:ext cx="1512168" cy="3023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236296" y="1052736"/>
            <a:ext cx="1512168" cy="302311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flipV="1">
            <a:off x="179512" y="3933056"/>
            <a:ext cx="8784976" cy="2736304"/>
          </a:xfrm>
          <a:prstGeom prst="wedgeEllipseCallout">
            <a:avLst>
              <a:gd name="adj1" fmla="val 33404"/>
              <a:gd name="adj2" fmla="val 86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6802" name="Picture 2" descr="Грызуны Австралии: нингауи, тушканчики, беличий кускус и проч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634712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437112"/>
            <a:ext cx="914400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8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Тушканчики – длинноногие ночные попрыгунчики – тоже спят всю зиму, Их иногда зовут земляными зайчиками, но нам, зайцам, они не родня.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79512" y="2564904"/>
            <a:ext cx="8784976" cy="4104456"/>
          </a:xfrm>
          <a:prstGeom prst="wedgeEllipseCallout">
            <a:avLst>
              <a:gd name="adj1" fmla="val -32889"/>
              <a:gd name="adj2" fmla="val 36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    Есть зверьки, которых так </a:t>
            </a:r>
          </a:p>
          <a:p>
            <a:pPr lvl="0" algn="just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и называют «сони», например – </a:t>
            </a:r>
          </a:p>
          <a:p>
            <a:pPr lvl="0" algn="just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орешниковая соня. Они крепко 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спят с сентября до мая. За свою 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жизнь и снега-то в глаза не видели!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А нам, зайцам, и холод, и голод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терпеть приходится.»</a:t>
            </a:r>
          </a:p>
        </p:txBody>
      </p:sp>
      <p:pic>
        <p:nvPicPr>
          <p:cNvPr id="9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3645024"/>
            <a:ext cx="1512168" cy="3023118"/>
          </a:xfrm>
          <a:prstGeom prst="rect">
            <a:avLst/>
          </a:prstGeom>
          <a:noFill/>
        </p:spPr>
      </p:pic>
      <p:pic>
        <p:nvPicPr>
          <p:cNvPr id="75778" name="Picture 2" descr="Орешниковая соня / Волынская област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188640"/>
            <a:ext cx="4392488" cy="288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0" name="Picture 4" descr="Фотографии животных и не только. - Страница 157 - Интеллиген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88640"/>
            <a:ext cx="4321374" cy="287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 flipH="1">
            <a:off x="179512" y="188640"/>
            <a:ext cx="8784976" cy="3600400"/>
          </a:xfrm>
          <a:prstGeom prst="wedgeEllipseCallout">
            <a:avLst>
              <a:gd name="adj1" fmla="val 26382"/>
              <a:gd name="adj2" fmla="val 736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79512" y="188640"/>
            <a:ext cx="8640960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Хорошо нашим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дальним родственницам, пищу-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хам, – продолжал заяц. – Они хоть и не спят зимой, а голода не знают. С лета сушат стебли трав, веточки кустарников и складывают  в стожки. За это их зовут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  сеноставками.</a:t>
            </a:r>
          </a:p>
        </p:txBody>
      </p:sp>
      <p:pic>
        <p:nvPicPr>
          <p:cNvPr id="9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395536" y="3069192"/>
            <a:ext cx="1800200" cy="3598950"/>
          </a:xfrm>
          <a:prstGeom prst="rect">
            <a:avLst/>
          </a:prstGeom>
          <a:noFill/>
        </p:spPr>
      </p:pic>
      <p:pic>
        <p:nvPicPr>
          <p:cNvPr id="77826" name="Picture 2" descr="Пищуха, запасы, на зиму обои, фото, карти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539050"/>
            <a:ext cx="5530215" cy="313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 flipH="1">
            <a:off x="107504" y="116632"/>
            <a:ext cx="8928992" cy="1944216"/>
          </a:xfrm>
          <a:prstGeom prst="wedgeEllipseCallout">
            <a:avLst>
              <a:gd name="adj1" fmla="val 19112"/>
              <a:gd name="adj2" fmla="val 430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9874" name="Picture 2" descr="Ондатры (10 Фото) Животные ice-scream.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0080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ьная выноска 9"/>
          <p:cNvSpPr/>
          <p:nvPr/>
        </p:nvSpPr>
        <p:spPr>
          <a:xfrm flipH="1" flipV="1">
            <a:off x="1763688" y="4797152"/>
            <a:ext cx="7200800" cy="1872208"/>
          </a:xfrm>
          <a:prstGeom prst="wedgeEllipseCallout">
            <a:avLst>
              <a:gd name="adj1" fmla="val 55287"/>
              <a:gd name="adj2" fmla="val 43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9876" name="Picture 4" descr="Ондатра Ondatra Zibethicus ест трость Фотография, картинки, 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700808"/>
            <a:ext cx="455257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23528" y="3645024"/>
            <a:ext cx="1512777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H="1">
            <a:off x="0" y="260648"/>
            <a:ext cx="91440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«Слушай, зайка-всезнайка,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а каково проходится тем, кто в воде живет? Как готовятся к зиме ондатры?»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763688" y="4941168"/>
            <a:ext cx="72008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– «Они надевают шубки из 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густого плотного меха, который в</a:t>
            </a:r>
          </a:p>
          <a:p>
            <a:pPr lvl="0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       ледяной воде не намокает.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Сотовые телефоны Сони Эриксон: Новая гарнитура для PS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068960"/>
            <a:ext cx="467805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2" name="Picture 4" descr="MonstersGame * Просмотр темы - Словесная цепь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068960"/>
            <a:ext cx="396044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Зайцы и кролики - растровый клипарт &quot; NIFIGA-SEBE.RU - фотог…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452319" y="143960"/>
            <a:ext cx="1440768" cy="288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79512" y="188640"/>
            <a:ext cx="7272808" cy="3528392"/>
          </a:xfrm>
          <a:prstGeom prst="wedgeEllipseCallout">
            <a:avLst>
              <a:gd name="adj1" fmla="val 55469"/>
              <a:gd name="adj2" fmla="val -137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3800"/>
              </a:lnSpc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0" y="260648"/>
            <a:ext cx="7596336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делают большую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тёплую хатку и живут в ней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целой семьей. Ход из хатки ведёт прямо в воду, под лёд. В нём ондатры устраивают продушины,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а сверху укрывают их, чтобы </a:t>
            </a:r>
          </a:p>
          <a:p>
            <a:pPr lvl="0" algn="ctr">
              <a:lnSpc>
                <a:spcPts val="3700"/>
              </a:lnSpc>
              <a:tabLst>
                <a:tab pos="19732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не замёрзли.»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508</Words>
  <Application>Microsoft Office PowerPoint</Application>
  <PresentationFormat>Экран (4:3)</PresentationFormat>
  <Paragraphs>57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2014-11-20T05:14:29Z</dcterms:created>
  <dcterms:modified xsi:type="dcterms:W3CDTF">2015-11-10T22:36:44Z</dcterms:modified>
</cp:coreProperties>
</file>