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63" r:id="rId6"/>
    <p:sldId id="261" r:id="rId7"/>
    <p:sldId id="266" r:id="rId8"/>
    <p:sldId id="262" r:id="rId9"/>
    <p:sldId id="267" r:id="rId10"/>
    <p:sldId id="268" r:id="rId11"/>
    <p:sldId id="26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6300"/>
    <a:srgbClr val="1C1C1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ru-RU" i="1" dirty="0">
                <a:solidFill>
                  <a:srgbClr val="866300"/>
                </a:solidFill>
              </a:rPr>
              <a:t>Семьи находящиеся в социально опасном положении</a:t>
            </a:r>
          </a:p>
        </c:rich>
      </c:tx>
      <c:layout>
        <c:manualLayout>
          <c:xMode val="edge"/>
          <c:yMode val="edge"/>
          <c:x val="9.9273243018535712E-2"/>
          <c:y val="7.1602923094086862E-2"/>
        </c:manualLayout>
      </c:layout>
      <c:overlay val="1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906832298136646E-2"/>
          <c:y val="4.3395710966113249E-2"/>
          <c:w val="0.94534161490683233"/>
          <c:h val="0.952264717937275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Семьи находящиеся в социально опасном положении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400626008705431"/>
          <c:y val="0.75680411432343775"/>
          <c:w val="0.34108690761480909"/>
          <c:h val="0.14759052148830887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DE8D1-E11C-4CDB-B435-9F3A58C9F8D0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2DEA2-EAD1-4BBB-A0A6-A140446C5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5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5000" contrast="13000"/>
          </a:blip>
          <a:srcRect/>
          <a:stretch>
            <a:fillRect l="-10000" t="13000" r="1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5000" contrast="13000"/>
          </a:blip>
          <a:srcRect/>
          <a:stretch>
            <a:fillRect l="-10000" t="15000" r="1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1928802"/>
            <a:ext cx="5286412" cy="228601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866300"/>
                </a:solidFill>
                <a:latin typeface="Franklin Gothic Demi Cond" pitchFamily="34" charset="0"/>
              </a:rPr>
              <a:t>Работа социального педагога   с семьями находящимися в социально опасном положении</a:t>
            </a:r>
            <a:r>
              <a:rPr lang="ru-RU" sz="2800" i="1" dirty="0" smtClean="0">
                <a:solidFill>
                  <a:srgbClr val="866300"/>
                </a:solidFill>
              </a:rPr>
              <a:t/>
            </a:r>
            <a:br>
              <a:rPr lang="ru-RU" sz="2800" i="1" dirty="0" smtClean="0">
                <a:solidFill>
                  <a:srgbClr val="866300"/>
                </a:solidFill>
              </a:rPr>
            </a:br>
            <a:endParaRPr lang="ru-RU" sz="2800" i="1" dirty="0">
              <a:solidFill>
                <a:srgbClr val="86630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572008"/>
            <a:ext cx="4757726" cy="78581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педагог МБОУ «СОШ №2» г.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Тарко-Сале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И.В. Демченко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844824"/>
            <a:ext cx="46085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плане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должны быть предусмотрены пункты по ликвидации всех признаков социально опасного положения: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Педагогическая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Психологическая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Коррекционная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Правовая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Иной вид помощи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0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6048672" cy="39316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26" y="2708920"/>
            <a:ext cx="4785858" cy="3589393"/>
          </a:xfrm>
        </p:spPr>
      </p:pic>
    </p:spTree>
    <p:extLst>
      <p:ext uri="{BB962C8B-B14F-4D97-AF65-F5344CB8AC3E}">
        <p14:creationId xmlns:p14="http://schemas.microsoft.com/office/powerpoint/2010/main" val="303646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2571744"/>
            <a:ext cx="5614998" cy="12858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866300"/>
                </a:solidFill>
              </a:rPr>
              <a:t>Спасибо за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866300"/>
                </a:solidFill>
              </a:rPr>
              <a:t> внимание!!!</a:t>
            </a:r>
            <a:endParaRPr lang="ru-RU" sz="5400" dirty="0">
              <a:solidFill>
                <a:srgbClr val="8663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5000" contrast="13000"/>
          </a:blip>
          <a:srcRect/>
          <a:stretch>
            <a:fillRect l="-10000" t="15000" r="1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23928" y="571480"/>
            <a:ext cx="4905748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Важнейшая социальная функция семьи – воспитание и развитие детей, социализация подрастающего поколения.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Воспитательный потенциал семьи включает в себя не только ее возможности в сфере духовно-практической деятельности родителей, направленной на формирование у детей определенных качеств, но и те, которые закладывает семейная микросфера, образ жизни семьи в целом.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В настоящее же время семья переживает тяжелый кризис.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этой ситуации неустойчивые семьи стали более нестабильными деградируют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фактически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забывая  о своих детях и бросая их на произвол.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548680"/>
            <a:ext cx="4968552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А каждый новый виток экономического кризиса, выражающийся в росте цен, низкой заработной платы, закрытии предприятий  приводит к ухудшению детей в семье. Поэтому, перед образовательными учреждениями стоит задача – оказание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социально-психолого-педагогической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помощи таким семьям и детям из этих семей.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Семья, находящаяся в социально опасном положении – это семья, имеющая детей, где родители или законные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представители несовершеннолетних  не исполняют обязанности по их воспитанию,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обучению, содержанию,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отрицательно влияют на их поведение, либо жестоко обращаются с ними.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92696"/>
            <a:ext cx="3096344" cy="2325699"/>
          </a:xfrm>
        </p:spPr>
      </p:pic>
      <p:pic>
        <p:nvPicPr>
          <p:cNvPr id="1026" name="Picture 2" descr="C:\Users\Приемная\Desktop\rej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3096344" cy="250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5000" contrast="13000"/>
          </a:blip>
          <a:srcRect/>
          <a:stretch>
            <a:fillRect l="-10000" t="15000" r="1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056057"/>
              </p:ext>
            </p:extLst>
          </p:nvPr>
        </p:nvGraphicFramePr>
        <p:xfrm>
          <a:off x="3643306" y="571480"/>
          <a:ext cx="5111750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b="1" i="1" dirty="0" smtClean="0">
                <a:solidFill>
                  <a:srgbClr val="866300"/>
                </a:solidFill>
                <a:latin typeface="Book Antiqua" pitchFamily="18" charset="0"/>
                <a:ea typeface="Batang" pitchFamily="18" charset="-127"/>
                <a:cs typeface="Traditional Arabic" pitchFamily="18" charset="-78"/>
              </a:rPr>
              <a:t>Основные</a:t>
            </a:r>
            <a:r>
              <a:rPr lang="ru-RU" b="1" i="1" dirty="0" smtClean="0">
                <a:solidFill>
                  <a:srgbClr val="866300"/>
                </a:solidFill>
                <a:latin typeface="Book Antiqua" pitchFamily="18" charset="0"/>
                <a:ea typeface="Batang" pitchFamily="18" charset="-127"/>
                <a:cs typeface="Arial Unicode MS" pitchFamily="34" charset="-128"/>
              </a:rPr>
              <a:t> критерии</a:t>
            </a:r>
            <a:endParaRPr lang="ru-RU" b="1" dirty="0">
              <a:solidFill>
                <a:srgbClr val="866300"/>
              </a:solidFill>
              <a:latin typeface="Book Antiqua" pitchFamily="18" charset="0"/>
              <a:ea typeface="Batang" pitchFamily="18" charset="-127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4357718" cy="22860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Неисполнение родителями своих обязанностей по обеспечению детей (отсутствие у детей необходимой одежды, регулярного питания, несоблюдение санитарно-гигиенических условий).</a:t>
            </a:r>
            <a:endParaRPr lang="ru-RU" b="0" dirty="0"/>
          </a:p>
        </p:txBody>
      </p:sp>
      <p:pic>
        <p:nvPicPr>
          <p:cNvPr id="10" name="Содержимое 9" descr="1339_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3833813"/>
            <a:ext cx="4000528" cy="2667020"/>
          </a:xfrm>
          <a:solidFill>
            <a:schemeClr val="bg1"/>
          </a:solidFill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3438" y="1500174"/>
            <a:ext cx="4284693" cy="22860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Отсутствие условий для воспитания детей (отсутствие работы у родителей, жилья).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 вовлечение детей в противоправные действия (попрошайничество, проституция и т.д.)</a:t>
            </a:r>
            <a:endParaRPr lang="ru-RU" sz="2600" b="0" dirty="0"/>
          </a:p>
        </p:txBody>
      </p:sp>
      <p:pic>
        <p:nvPicPr>
          <p:cNvPr id="11" name="Содержимое 10" descr="1308542836_l0001653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9190" y="3857628"/>
            <a:ext cx="3524274" cy="2643206"/>
          </a:xfrm>
          <a:solidFill>
            <a:schemeClr val="bg1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5000" contrast="13000"/>
          </a:blip>
          <a:srcRect/>
          <a:stretch>
            <a:fillRect l="-10000" t="15000" r="1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714356"/>
            <a:ext cx="440055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жестокое обращение с людьми со стороны родителей;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контроля над воспитанием и обучением детей (отсутствие связи со школой, невнимание родителей к успеваемости ребенка);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семьи, в которых дети совершили преступление или правонарушение.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578695" cy="6192688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220072" y="764704"/>
            <a:ext cx="3322712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Дети оставшиеся без присмотра родителей…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0848"/>
            <a:ext cx="3312368" cy="44644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тапы работы соц педагога с СО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722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866300"/>
                </a:solidFill>
                <a:latin typeface="Book Antiqua" pitchFamily="18" charset="0"/>
              </a:rPr>
              <a:t>Алгоритм работы</a:t>
            </a:r>
            <a:endParaRPr lang="ru-RU" b="1" i="1" dirty="0">
              <a:solidFill>
                <a:srgbClr val="86630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работе с семьей, находящейся в  СОП социальным педагогом используется алгоритм: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семьи и осознание существующих в ней проблем, изучение обращений семей за помощью, изучение жалоб жителей (соседей).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Первичное обследование жилищных условий неблагополучной (проблемной) семьи.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Знакомство с членами семьи и её окружением, беседа с детьми, оценка условий их жизни (сбор информации о семье и ближайшем её окружении).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причин неблагополучия семьи, её особенностей, её целей, ценностных ориентаций (диагностика).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личностных особенностей членов семьи.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Координационная деятельность со всеми заинтересованными организациями  (ОМВД, КДН и ЗП).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программы (плана) работы с неблагополучной семьёй.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Выводы о результатах работы с неблагополучной семьёй.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418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2617</TotalTime>
  <Words>259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Работа социального педагога   с семьями находящимися в социально опасном положении </vt:lpstr>
      <vt:lpstr>Презентация PowerPoint</vt:lpstr>
      <vt:lpstr>Презентация PowerPoint</vt:lpstr>
      <vt:lpstr>Презентация PowerPoint</vt:lpstr>
      <vt:lpstr>Основные критерии</vt:lpstr>
      <vt:lpstr>Презентация PowerPoint</vt:lpstr>
      <vt:lpstr>Презентация PowerPoint</vt:lpstr>
      <vt:lpstr>Презентация PowerPoint</vt:lpstr>
      <vt:lpstr>Алгоритм работы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Приемная</cp:lastModifiedBy>
  <cp:revision>990</cp:revision>
  <dcterms:created xsi:type="dcterms:W3CDTF">2015-11-04T10:15:48Z</dcterms:created>
  <dcterms:modified xsi:type="dcterms:W3CDTF">2015-11-12T04:32:44Z</dcterms:modified>
</cp:coreProperties>
</file>