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0"/>
  </p:notesMasterIdLst>
  <p:sldIdLst>
    <p:sldId id="857" r:id="rId2"/>
    <p:sldId id="858" r:id="rId3"/>
    <p:sldId id="859" r:id="rId4"/>
    <p:sldId id="860" r:id="rId5"/>
    <p:sldId id="861" r:id="rId6"/>
    <p:sldId id="862" r:id="rId7"/>
    <p:sldId id="863" r:id="rId8"/>
    <p:sldId id="864" r:id="rId9"/>
    <p:sldId id="865" r:id="rId10"/>
    <p:sldId id="866" r:id="rId11"/>
    <p:sldId id="867" r:id="rId12"/>
    <p:sldId id="868" r:id="rId13"/>
    <p:sldId id="869" r:id="rId14"/>
    <p:sldId id="870" r:id="rId15"/>
    <p:sldId id="871" r:id="rId16"/>
    <p:sldId id="872" r:id="rId17"/>
    <p:sldId id="873" r:id="rId18"/>
    <p:sldId id="874" r:id="rId19"/>
    <p:sldId id="875" r:id="rId20"/>
    <p:sldId id="876" r:id="rId21"/>
    <p:sldId id="877" r:id="rId22"/>
    <p:sldId id="878" r:id="rId23"/>
    <p:sldId id="879" r:id="rId24"/>
    <p:sldId id="880" r:id="rId25"/>
    <p:sldId id="881" r:id="rId26"/>
    <p:sldId id="882" r:id="rId27"/>
    <p:sldId id="883" r:id="rId28"/>
    <p:sldId id="884" r:id="rId29"/>
    <p:sldId id="885" r:id="rId30"/>
    <p:sldId id="886" r:id="rId31"/>
    <p:sldId id="887" r:id="rId32"/>
    <p:sldId id="888" r:id="rId33"/>
    <p:sldId id="889" r:id="rId34"/>
    <p:sldId id="890" r:id="rId35"/>
    <p:sldId id="891" r:id="rId36"/>
    <p:sldId id="892" r:id="rId37"/>
    <p:sldId id="893" r:id="rId38"/>
    <p:sldId id="894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FF"/>
    <a:srgbClr val="1A2E7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2" autoAdjust="0"/>
    <p:restoredTop sz="86447" autoAdjust="0"/>
  </p:normalViewPr>
  <p:slideViewPr>
    <p:cSldViewPr>
      <p:cViewPr>
        <p:scale>
          <a:sx n="89" d="100"/>
          <a:sy n="89" d="100"/>
        </p:scale>
        <p:origin x="-1638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43F5B2-7DE0-41A0-B0D3-D04273FF9DA1}" type="datetimeFigureOut">
              <a:rPr lang="ru-RU"/>
              <a:pPr>
                <a:defRPr/>
              </a:pPr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D782E3-208E-4751-A718-D70CA7EE3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6998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99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6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576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82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965217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03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0217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46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090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2076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12.11.2015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07744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B106E36-FD25-4E2D-B0AA-010F637433A0}" type="datetimeFigureOut">
              <a:rPr lang="ru-RU" smtClean="0">
                <a:solidFill>
                  <a:prstClr val="white"/>
                </a:solidFill>
                <a:latin typeface="Century Gothic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12.11.2015</a:t>
            </a:fld>
            <a:endParaRPr lang="ru-RU">
              <a:solidFill>
                <a:prstClr val="white"/>
              </a:solidFill>
              <a:latin typeface="Century Gothic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entury Gothic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25C68B6-61C2-468F-89AB-4B9F7531AA68}" type="slidenum">
              <a:rPr lang="ru-RU" smtClean="0">
                <a:solidFill>
                  <a:prstClr val="white"/>
                </a:solidFill>
                <a:latin typeface="Century Gothic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white"/>
              </a:solidFill>
              <a:latin typeface="Century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660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5812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ФГОС НОО: образовательная среда адаптационного периода первоклассников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071942"/>
            <a:ext cx="8429684" cy="1252534"/>
          </a:xfrm>
        </p:spPr>
        <p:txBody>
          <a:bodyPr>
            <a:normAutofit/>
          </a:bodyPr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7508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ru-RU" b="1" dirty="0"/>
              <a:t>Неотложная задача: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комплексного психологического сопровождения первоклассников с учетом протекающих процессов адаптации </a:t>
            </a:r>
          </a:p>
          <a:p>
            <a:r>
              <a:rPr lang="ru-RU" dirty="0" smtClean="0"/>
              <a:t>Родитель, учитель, психолог и медицинский работник должны сопровождать ребенка в период адаптации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224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69014"/>
          </a:xfrm>
        </p:spPr>
        <p:txBody>
          <a:bodyPr/>
          <a:lstStyle/>
          <a:p>
            <a:r>
              <a:rPr lang="ru-RU" sz="3600" dirty="0" smtClean="0"/>
              <a:t>Первый класс школы - один из наиболее существенных критических периодов в жизни детей. Поступление в школу нередко приводит к возникновению эмоционально-стрессовой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540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 Адаптация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естественное состояние человека, проявляющееся в приспособлении (привыкании) к новым условиям жизни, новой деятельности, новым социаль­ным контактам, новым социальным ролям.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92657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Адаптационный период –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ru-RU" dirty="0"/>
              <a:t>это целостная реакция в ответ на резкие изменения жизненных стереотипов, протекающая на уровне всех систем: </a:t>
            </a:r>
          </a:p>
          <a:p>
            <a:r>
              <a:rPr lang="ru-RU" dirty="0" smtClean="0"/>
              <a:t>на </a:t>
            </a:r>
            <a:r>
              <a:rPr lang="ru-RU" dirty="0"/>
              <a:t>физиологическом уровне, </a:t>
            </a:r>
          </a:p>
          <a:p>
            <a:r>
              <a:rPr lang="ru-RU" dirty="0" smtClean="0"/>
              <a:t>на </a:t>
            </a:r>
            <a:r>
              <a:rPr lang="ru-RU" dirty="0"/>
              <a:t>социально-психологическом и </a:t>
            </a:r>
          </a:p>
          <a:p>
            <a:r>
              <a:rPr lang="ru-RU" dirty="0" smtClean="0"/>
              <a:t>личностном </a:t>
            </a:r>
            <a:r>
              <a:rPr lang="ru-RU" dirty="0"/>
              <a:t>уровнях.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1998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690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Значение этого периода вхождения в непривычную для детей жизненную ситуацию проявляется в том, что от благополучности его протекания зависит не только успешность овладения учебной деятельно­стью, но и комфортность пребывания в школе, здоровье ребенка, его отношение к школе и учению.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432839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 связи с введением новых стандартов проблема адаптации детей к школьной жизни стала наиболее актуальной, т.к. стандарт впервые определяет такую составляющую, как здоровье школьников, в качестве одного из важнейших результатов образования, а сохранение и укрепление здоровья – в качестве приоритетного направления деятельности образовательного учреждения.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3126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Проблема адаптации первоклассников к школе является актуальной для всей системы образования. Приходя в школу, попадая в новую  для себя ситуацию, практически все дети переживают и волнуются.   Выражается это по - разному: одни стараются всячески привлечь к себе внимание и действительно привлекают его своей подвижностью и не всегда оправданной активностью, другие, наоборот, как будто замирают, говорят тише, чем обычно, с трудом вступают в контакт с другими учениками и учителями.  При всем многообразии различных проявлений поведении детей в период адаптации, можно сказать, что первоклассники в этот нелегкий для них период нуждаются в помощи и поддержке со стороны взрослых.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7468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Отношение взрослых: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Взрослые часто не понимают серьезности проблемы адаптации для детей. </a:t>
            </a:r>
          </a:p>
          <a:p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результате такого отношения взрослых, ребенок часто вместо помощи и поддержки получает дополнительную нагрузку в виде ужесточения правил поведения.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2694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же является наиболее сложным для первоклассников?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8313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- прежде всего, им очень непросто сориентироваться в пространстве</a:t>
            </a:r>
          </a:p>
          <a:p>
            <a:pPr>
              <a:buNone/>
            </a:pPr>
            <a:r>
              <a:rPr lang="ru-RU" dirty="0" smtClean="0"/>
              <a:t>  школы, оно незнакомо для них; </a:t>
            </a:r>
          </a:p>
          <a:p>
            <a:pPr>
              <a:buNone/>
            </a:pPr>
            <a:r>
              <a:rPr lang="ru-RU" dirty="0" smtClean="0"/>
              <a:t>- первоклассникам неизвестны правила поведения в школе, на уроках;</a:t>
            </a:r>
          </a:p>
          <a:p>
            <a:pPr>
              <a:buNone/>
            </a:pPr>
            <a:r>
              <a:rPr lang="ru-RU" dirty="0" smtClean="0"/>
              <a:t>- кроме того, им предстоит познакомиться друг с другом и построить </a:t>
            </a:r>
          </a:p>
          <a:p>
            <a:pPr>
              <a:buNone/>
            </a:pPr>
            <a:r>
              <a:rPr lang="ru-RU" dirty="0" smtClean="0"/>
              <a:t>  свои отношения с одноклассниками.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6667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Проявления адаптационного синдрома: (1 вариант)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ru-RU" u="sng" dirty="0"/>
              <a:t>В виде сильной усталости</a:t>
            </a:r>
            <a:r>
              <a:rPr lang="ru-RU" dirty="0"/>
              <a:t>, </a:t>
            </a:r>
          </a:p>
          <a:p>
            <a:r>
              <a:rPr lang="ru-RU" dirty="0" smtClean="0"/>
              <a:t>истощения</a:t>
            </a:r>
            <a:r>
              <a:rPr lang="ru-RU" dirty="0"/>
              <a:t>, </a:t>
            </a:r>
          </a:p>
          <a:p>
            <a:r>
              <a:rPr lang="ru-RU" dirty="0" smtClean="0"/>
              <a:t>плаксивости</a:t>
            </a:r>
            <a:r>
              <a:rPr lang="ru-RU" dirty="0"/>
              <a:t>, </a:t>
            </a:r>
          </a:p>
          <a:p>
            <a:r>
              <a:rPr lang="ru-RU" dirty="0" smtClean="0"/>
              <a:t>головной </a:t>
            </a:r>
            <a:r>
              <a:rPr lang="ru-RU" dirty="0"/>
              <a:t>боли, </a:t>
            </a:r>
          </a:p>
          <a:p>
            <a:r>
              <a:rPr lang="ru-RU" dirty="0" smtClean="0"/>
              <a:t>может </a:t>
            </a:r>
            <a:r>
              <a:rPr lang="ru-RU" dirty="0"/>
              <a:t>ухудшиться сон, </a:t>
            </a:r>
          </a:p>
          <a:p>
            <a:r>
              <a:rPr lang="ru-RU" dirty="0" smtClean="0"/>
              <a:t>беспокойство</a:t>
            </a:r>
            <a:r>
              <a:rPr lang="ru-RU" dirty="0"/>
              <a:t>, трудности с засыпанием и пробуждением, </a:t>
            </a:r>
          </a:p>
          <a:p>
            <a:r>
              <a:rPr lang="ru-RU" dirty="0" smtClean="0"/>
              <a:t>различные </a:t>
            </a:r>
            <a:r>
              <a:rPr lang="ru-RU" dirty="0"/>
              <a:t>изменения аппетита (как снижения, так и повышения). </a:t>
            </a:r>
          </a:p>
          <a:p>
            <a:endParaRPr lang="ru-RU" dirty="0"/>
          </a:p>
          <a:p>
            <a:pPr marL="64008" indent="0">
              <a:buNone/>
            </a:pPr>
            <a:r>
              <a:rPr lang="ru-RU" u="sng" dirty="0"/>
              <a:t>В виде эмоциональных сдвигов,</a:t>
            </a:r>
            <a:r>
              <a:rPr lang="ru-RU" dirty="0"/>
              <a:t> </a:t>
            </a:r>
          </a:p>
          <a:p>
            <a:r>
              <a:rPr lang="ru-RU" dirty="0" smtClean="0"/>
              <a:t>раздражительность</a:t>
            </a:r>
            <a:r>
              <a:rPr lang="ru-RU" dirty="0"/>
              <a:t>, </a:t>
            </a:r>
          </a:p>
          <a:p>
            <a:r>
              <a:rPr lang="ru-RU" dirty="0" smtClean="0"/>
              <a:t>обидчивость</a:t>
            </a:r>
            <a:r>
              <a:rPr lang="ru-RU" dirty="0"/>
              <a:t>, </a:t>
            </a:r>
          </a:p>
          <a:p>
            <a:r>
              <a:rPr lang="ru-RU" dirty="0" smtClean="0"/>
              <a:t>постоянное </a:t>
            </a:r>
            <a:r>
              <a:rPr lang="ru-RU" dirty="0"/>
              <a:t>состояние тревоги, </a:t>
            </a:r>
          </a:p>
          <a:p>
            <a:r>
              <a:rPr lang="ru-RU" dirty="0" smtClean="0"/>
              <a:t>страх </a:t>
            </a:r>
            <a:r>
              <a:rPr lang="ru-RU" dirty="0"/>
              <a:t>не успеть, </a:t>
            </a:r>
          </a:p>
          <a:p>
            <a:r>
              <a:rPr lang="ru-RU" dirty="0" smtClean="0"/>
              <a:t>страх </a:t>
            </a:r>
            <a:r>
              <a:rPr lang="ru-RU" dirty="0"/>
              <a:t>сделать что-то не так, ошибиться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397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ФЕДЕРАЛЬНЫЙ ГОСУДАРСТВЕННЫЙ ОБРАЗОВАТЕЛЬНЫЙ СТАНДАРТ НАЧАЛЬНОГО ОБЩЕГО ОБРАЗОВАНИЯ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r>
              <a:rPr lang="ru-RU" dirty="0"/>
              <a:t>Утвержден приказом Министерства образования и науки Российской Федерации от « 6 » октября 2009 г. № 373 </a:t>
            </a:r>
          </a:p>
          <a:p>
            <a:pPr marL="64008" indent="0">
              <a:buNone/>
            </a:pPr>
            <a:endParaRPr lang="ru-RU" b="1" dirty="0" smtClean="0"/>
          </a:p>
          <a:p>
            <a:pPr marL="64008" indent="0">
              <a:buNone/>
            </a:pPr>
            <a:r>
              <a:rPr lang="ru-RU" b="1" dirty="0" smtClean="0"/>
              <a:t>Федеральные </a:t>
            </a:r>
            <a:r>
              <a:rPr lang="ru-RU" b="1" dirty="0"/>
              <a:t>государственные </a:t>
            </a:r>
            <a:endParaRPr lang="ru-RU" dirty="0"/>
          </a:p>
          <a:p>
            <a:pPr marL="64008" indent="0">
              <a:buNone/>
            </a:pPr>
            <a:r>
              <a:rPr lang="ru-RU" b="1" dirty="0"/>
              <a:t>образовательные стандарты </a:t>
            </a:r>
            <a:endParaRPr lang="ru-RU" dirty="0"/>
          </a:p>
          <a:p>
            <a:pPr marL="64008" indent="0">
              <a:buNone/>
            </a:pPr>
            <a:r>
              <a:rPr lang="ru-RU" dirty="0"/>
              <a:t>— нормативные правовые акты федерального уровня, </a:t>
            </a:r>
          </a:p>
          <a:p>
            <a:pPr marL="64008" indent="0">
              <a:buNone/>
            </a:pPr>
            <a:r>
              <a:rPr lang="ru-RU" dirty="0"/>
              <a:t>представляющие собой совокупность требований, обязательных при реализации основных образовательных программ начального общего, основного общего, среднего (полного) общего, начального профессионального, среднего профессионального и высшего профессионального образования образовательными учреждениями, имеющими государственную аккредитацию. </a:t>
            </a:r>
          </a:p>
        </p:txBody>
      </p:sp>
    </p:spTree>
    <p:extLst>
      <p:ext uri="{BB962C8B-B14F-4D97-AF65-F5344CB8AC3E}">
        <p14:creationId xmlns:p14="http://schemas.microsoft.com/office/powerpoint/2010/main" xmlns="" val="3458098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Проявления адаптационного синдрома: (2 вариант)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ru-RU" u="sng" dirty="0"/>
              <a:t>А могут, наоборот, проявляться в виде перевозбуждения, </a:t>
            </a:r>
          </a:p>
          <a:p>
            <a:r>
              <a:rPr lang="ru-RU" dirty="0"/>
              <a:t>двигательной </a:t>
            </a:r>
            <a:r>
              <a:rPr lang="ru-RU" dirty="0" err="1"/>
              <a:t>гиперактивности</a:t>
            </a:r>
            <a:r>
              <a:rPr lang="ru-RU" dirty="0"/>
              <a:t>, </a:t>
            </a:r>
          </a:p>
          <a:p>
            <a:r>
              <a:rPr lang="ru-RU" dirty="0"/>
              <a:t>повышенной беготни на перемене, </a:t>
            </a:r>
          </a:p>
          <a:p>
            <a:r>
              <a:rPr lang="ru-RU" dirty="0"/>
              <a:t> нарушении дисциплины на уроке, </a:t>
            </a:r>
          </a:p>
          <a:p>
            <a:r>
              <a:rPr lang="ru-RU" dirty="0"/>
              <a:t>трудностях засыпания </a:t>
            </a:r>
          </a:p>
          <a:p>
            <a:endParaRPr lang="ru-RU" dirty="0"/>
          </a:p>
          <a:p>
            <a:pPr marL="64008" indent="0">
              <a:buNone/>
            </a:pPr>
            <a:r>
              <a:rPr lang="ru-RU" u="sng" dirty="0"/>
              <a:t>В виде негативизма, </a:t>
            </a:r>
          </a:p>
          <a:p>
            <a:r>
              <a:rPr lang="ru-RU" dirty="0"/>
              <a:t>ребенок капризничает, </a:t>
            </a:r>
          </a:p>
          <a:p>
            <a:r>
              <a:rPr lang="ru-RU" dirty="0"/>
              <a:t>отказывается выполнять требования взрослого, </a:t>
            </a:r>
          </a:p>
          <a:p>
            <a:r>
              <a:rPr lang="ru-RU" dirty="0"/>
              <a:t>проявляет агрессию в отношениях со сверстниками.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9013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Конечно, и учитель, и родители заинтересованы в том, чтобы первоклассники как можно быстрее и успешнее вошли в школьную жизнь, чтобы высокий уровень напряженности уступил место ощущению эмоционального комфорта.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149274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3702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Поэтому в каждой школе  стараются создать психолого-педагогических условия, которые обеспечили бы благоприятное течение приспособления  первоклассников к обучению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212203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Комплексный взгляд на проблему адаптации: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первый класс школы приходит учиться не сам по себе ребенок, но вся его семья – его группа поддержки. </a:t>
            </a:r>
          </a:p>
          <a:p>
            <a:endParaRPr lang="ru-RU" dirty="0"/>
          </a:p>
          <a:p>
            <a:r>
              <a:rPr lang="ru-RU" dirty="0" smtClean="0"/>
              <a:t>Для </a:t>
            </a:r>
            <a:r>
              <a:rPr lang="ru-RU" dirty="0"/>
              <a:t>детей этого возраста </a:t>
            </a:r>
            <a:r>
              <a:rPr lang="ru-RU" dirty="0" err="1"/>
              <a:t>референтны</a:t>
            </a:r>
            <a:r>
              <a:rPr lang="ru-RU" dirty="0"/>
              <a:t> как родители, так и учитель. </a:t>
            </a:r>
            <a:r>
              <a:rPr lang="ru-RU" b="1" dirty="0"/>
              <a:t>Поэтому на первом этапе особенно важны СОГЛАСОВАННЫЕ действия учителя и представителей семьи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smtClean="0"/>
              <a:t>У </a:t>
            </a:r>
            <a:r>
              <a:rPr lang="ru-RU" dirty="0"/>
              <a:t>каждого ребенка есть резервы адаптации и риски </a:t>
            </a:r>
            <a:r>
              <a:rPr lang="ru-RU" dirty="0" err="1"/>
              <a:t>дезадаптации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2034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При переходе от дошкольного к начальному школьному образованию деятельность образовательных организаций должна быть направлена на создание следующих психолого-педагогических условий:</a:t>
            </a:r>
          </a:p>
          <a:p>
            <a:r>
              <a:rPr lang="ru-RU" dirty="0" smtClean="0"/>
              <a:t>организация режима школьной жизни первоклассников;</a:t>
            </a:r>
          </a:p>
          <a:p>
            <a:r>
              <a:rPr lang="ru-RU" dirty="0" smtClean="0"/>
              <a:t>организация оздоровительно-профилактической работы;</a:t>
            </a:r>
          </a:p>
          <a:p>
            <a:r>
              <a:rPr lang="ru-RU" dirty="0" smtClean="0"/>
              <a:t>организация учебно-познавательной деятельности первоклассников в адаптационный период;</a:t>
            </a:r>
          </a:p>
          <a:p>
            <a:r>
              <a:rPr lang="ru-RU" dirty="0" smtClean="0"/>
              <a:t>организация внеурочной деятельности  первоклассников;</a:t>
            </a:r>
          </a:p>
          <a:p>
            <a:r>
              <a:rPr lang="ru-RU" dirty="0" smtClean="0"/>
              <a:t>изучение социально-психологической адаптации детей к школе.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9811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Смысл адаптационного периода в школе состоит в том, чтобы сделать естественный процесс адаптации более интенсивным.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Цель адаптационного периода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- </a:t>
            </a:r>
            <a:r>
              <a:rPr lang="ru-RU" b="1" dirty="0" smtClean="0"/>
              <a:t> смягчить и ускорить процесс адаптации первоклассников к школе. Для этого имеет смысл предоставить детям необходимую для знакомства со школьной ситуацией информацию в систематизированном виде, чтобы процесс вхождения в школьную жизнь имел плавный и последовательный характер.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264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Задачи адаптационного периода: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1. Создание условий для обеспечения эмоционального комфорта, чувства защищенности у первоклассников при вхождении в школьную жизнь.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Создание доброжелательной атмосферы в классе как необходимого условия для развития у детей уверенности в себе.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Помощь детям в осознании и принятии правил школьной жизни и себя в роли учеников.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4015178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 адаптационного периода: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4. Создание благоприятных условий для знакомства детей друг с другом.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5. Организация взаимодействия между детьми как предпосылок формирования навыков учебного сотрудничества.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6. Создание предпосылок для групповой сплоченности класса.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7. Создание условий для освоения будущими  первоклассниками пространства своего класса как предпосылки для освоения пространства школы.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8011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Оценка процесса адаптации: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Через </a:t>
            </a:r>
            <a:r>
              <a:rPr lang="ru-RU" b="1" dirty="0"/>
              <a:t>анализ собственной продуктивной деятельности ребенка </a:t>
            </a:r>
            <a:r>
              <a:rPr lang="ru-RU" dirty="0"/>
              <a:t>и результатов его психологического тестирования </a:t>
            </a:r>
          </a:p>
          <a:p>
            <a:r>
              <a:rPr lang="ru-RU" dirty="0" smtClean="0"/>
              <a:t>Через </a:t>
            </a:r>
            <a:r>
              <a:rPr lang="ru-RU" b="1" dirty="0"/>
              <a:t>восприятие учителя </a:t>
            </a:r>
            <a:r>
              <a:rPr lang="ru-RU" dirty="0"/>
              <a:t>(который взаимодействует с ребенком в школе) </a:t>
            </a:r>
          </a:p>
          <a:p>
            <a:r>
              <a:rPr lang="ru-RU" dirty="0" smtClean="0"/>
              <a:t>Через </a:t>
            </a:r>
            <a:r>
              <a:rPr lang="ru-RU" b="1" dirty="0"/>
              <a:t>восприятие родителя </a:t>
            </a:r>
            <a:r>
              <a:rPr lang="ru-RU" dirty="0"/>
              <a:t>(который видит проявление реакций адаптации ребенка в домашней обстановке)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1998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60262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Для лучшей адаптации детей в 1-х классе следует вводить ступенчатый режим занятий с постепенным увеличением нагрузки. В 1 полугодии продолжительность урока составляет 35 минут. Форма проведения уроков чаще игровая. Физкультурные минутки проводятся  двукратно: через 10-15 и 20-25 минут от начала урока. Со второго полугодия выдаётся максимальная учебная нагрузка. Для первоклассников установлены дополнительные каникулы в феврале сроком в течение одной недели. Продолжительность учебного года в 1 классе 33 недели.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703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0532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СТАНДАРТЫ ОБЩЕГО </a:t>
            </a:r>
            <a:r>
              <a:rPr lang="ru-RU" sz="2200" b="1" dirty="0"/>
              <a:t>ОБРАЗОВАНИЯ ВТОРОГО ПОКОЛЕНИЯ СОДЕРЖАТ ТРИ КОМПОНЕНТА: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ТР </a:t>
            </a:r>
            <a:r>
              <a:rPr lang="ru-RU" sz="2200" b="1" dirty="0"/>
              <a:t>+ ТС + ТУ – новая формула образовательных стандартов 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2808"/>
            <a:ext cx="8435280" cy="4572000"/>
          </a:xfrm>
        </p:spPr>
        <p:txBody>
          <a:bodyPr>
            <a:normAutofit/>
          </a:bodyPr>
          <a:lstStyle/>
          <a:p>
            <a:r>
              <a:rPr lang="ru-RU" b="1" dirty="0"/>
              <a:t>ТРЕБОВАНИЯ </a:t>
            </a:r>
            <a:r>
              <a:rPr lang="ru-RU" b="1" dirty="0" smtClean="0"/>
              <a:t>К </a:t>
            </a:r>
            <a:r>
              <a:rPr lang="ru-RU" b="1" u="sng" dirty="0"/>
              <a:t>РЕЗУЛЬТАТАМ</a:t>
            </a:r>
            <a:r>
              <a:rPr lang="ru-RU" b="1" dirty="0"/>
              <a:t> ОСВОЕНИЯ </a:t>
            </a:r>
            <a:endParaRPr lang="ru-RU" dirty="0"/>
          </a:p>
          <a:p>
            <a:pPr marL="64008" indent="0">
              <a:buNone/>
            </a:pPr>
            <a:r>
              <a:rPr lang="ru-RU" b="1" dirty="0"/>
              <a:t>ОСНОВНЫХ </a:t>
            </a:r>
            <a:r>
              <a:rPr lang="ru-RU" b="1" dirty="0" smtClean="0"/>
              <a:t>ОБРАЗОВАТЕЛЬНЫХ ПРОГРАММ </a:t>
            </a:r>
          </a:p>
          <a:p>
            <a:r>
              <a:rPr lang="ru-RU" b="1" dirty="0"/>
              <a:t>ТРЕБОВАНИЯ К </a:t>
            </a:r>
            <a:r>
              <a:rPr lang="ru-RU" b="1" u="sng" dirty="0"/>
              <a:t>СТРУКТУРЕ</a:t>
            </a:r>
            <a:r>
              <a:rPr lang="ru-RU" b="1" dirty="0"/>
              <a:t> ОСНОВНЫХ ОБРАЗОВАТЕЛЬНЫХ ПРОГРАММ </a:t>
            </a:r>
            <a:endParaRPr lang="ru-RU" b="1" dirty="0" smtClean="0"/>
          </a:p>
          <a:p>
            <a:r>
              <a:rPr lang="ru-RU" b="1" dirty="0"/>
              <a:t>ТРЕБОВАНИЯ </a:t>
            </a:r>
            <a:r>
              <a:rPr lang="ru-RU" b="1" dirty="0" smtClean="0"/>
              <a:t>К </a:t>
            </a:r>
            <a:r>
              <a:rPr lang="ru-RU" b="1" u="sng" dirty="0" smtClean="0"/>
              <a:t>УСЛОВИЯМ</a:t>
            </a:r>
            <a:r>
              <a:rPr lang="ru-RU" b="1" dirty="0" smtClean="0"/>
              <a:t> РЕАЛИЗАЦИИ ОСНОВНЫХ </a:t>
            </a:r>
            <a:r>
              <a:rPr lang="ru-RU" b="1" dirty="0"/>
              <a:t>ОБРАЗОВАТЕЛЬНЫХ ПРОГРАММ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32740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         Во время учебной деятельности для облегчения процесса адаптации учитываются особенности первоклассников. В уроке представляем несколько структурных элементов: </a:t>
            </a:r>
            <a:r>
              <a:rPr lang="ru-RU" dirty="0" err="1" smtClean="0"/>
              <a:t>оргмомент</a:t>
            </a:r>
            <a:r>
              <a:rPr lang="ru-RU" dirty="0" smtClean="0"/>
              <a:t>, актуализация знаний, постановка темы и цели урока, «открытие новых» знаний, первичное закрепление, контроль и самооценка, итог урока. Домашние задания в первом классе не задаются. Контроль и оценка результатов обучения в 1-м классе осуществляется в со­ответствии с требованиями ФГОС. На каждого ученика заведено </a:t>
            </a:r>
            <a:r>
              <a:rPr lang="ru-RU" dirty="0" err="1" smtClean="0"/>
              <a:t>портфолио</a:t>
            </a:r>
            <a:r>
              <a:rPr lang="ru-RU" dirty="0" smtClean="0"/>
              <a:t> с разделами: социально-личностное развитие, учебно-познавательное развитие, физическое развитие и здоровье, духовно-нравственное развитие. В них учитель отражает опыт деятельности в рамках определенной темы, учитывает результаты, достигнутые за определенный период времени для прогнозирования дальнейшей деятельности, отражает результаты деятельности учащихся.               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1821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В процессе обучения важно учитывать индивидуальные особенности ребенка.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Хорошо известно, какими разными бывают дети, пришедшие в первый класс.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Часть первоклассников имеет </a:t>
            </a:r>
            <a:r>
              <a:rPr lang="ru-RU" b="1" dirty="0" err="1" smtClean="0"/>
              <a:t>несформированность</a:t>
            </a:r>
            <a:r>
              <a:rPr lang="ru-RU" b="1" dirty="0" smtClean="0"/>
              <a:t> школьно-значимых функций: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- многие быстро утомляются, с трудом организуют свою деятельность без внешнего контроля. Разные приходят ребята и по уровню интеллектуального, речевого, нравственно-волевого развития.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9826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Помощь первокласснику в период адаптации: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/>
              <a:t>Совет первый:</a:t>
            </a:r>
            <a:endParaRPr lang="ru-RU" u="sng" dirty="0"/>
          </a:p>
          <a:p>
            <a:pPr marL="64008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64008" indent="0">
              <a:buNone/>
            </a:pPr>
            <a:r>
              <a:rPr lang="ru-RU" b="1" dirty="0"/>
              <a:t>самое главное, что вы можете подарить своему ребенку, — это ваше внимание.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Выслушивайте его рассказы о школе, задавайте уточняющие вопросы. И помните: то, что кажется вам не очень важным, для вашего сына или дочери может оказаться самым волнующим событием за весь день! Если ребенок увидит ваш интерес к его делам и заботам, он обязательно почувствует вашу поддержку. Слушая его внимательно, вы сможете понять, в чем малышу нужна ваша помощь, о чем следует поговорить с учительницей, что реально происходит с ребенком после того, как вы прощаетесь с ним у дверей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52565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732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Совет второй: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256584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ваше </a:t>
            </a:r>
            <a:r>
              <a:rPr lang="ru-RU" sz="1600" b="1" dirty="0"/>
              <a:t>положительное отношение к школе и учителям упростит ребенку период адаптации.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Спросите любого знакомого первоклассника, какая у него учительница. В ответ вы, скорее всего, услышите, что она самая лучшая, самая красивая, самая добрая, самая… Для первоклассника учительница становится одним из самых главных взрослых в жизни. В первые месяцы в школе учительница затмевает и маму и папу. Мудрым поступком будет поддержать эту «влюбленность» ребенка и не ревновать. Сотрудничайте с учителями вашего ребенка, предлагайте помощь, проявляйте активность. В классе с активными родителями, как подмечено, теснее и лучше отношения между детьми, интереснее жизнь, больше праздников и походов.</a:t>
            </a:r>
            <a:br>
              <a:rPr lang="ru-RU" sz="1600" dirty="0"/>
            </a:br>
            <a:r>
              <a:rPr lang="ru-RU" sz="1600" dirty="0"/>
              <a:t>Даже если лично у вас, как родителей, есть какие-то вопросы к учителям, вам кажется, что что-то нужно делать по-другому, все трения должны остаться между взрослыми. Иначе ребенок будет вынужден разрываться между любовью к родителям и авторитетом учителя. Очень вредны негативные или неуважительные высказывания о школе и учителях «в семейном кругу», это значительно усложнит ребенку адаптационный период, подорвет спокойствие ребенка и уверенность в заботе и согласии между важными для него взрослыми людьми.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2167166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Совет третий: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ваше </a:t>
            </a:r>
            <a:r>
              <a:rPr lang="ru-RU" b="1" dirty="0"/>
              <a:t>спокойное отношение к школьным заботам и школьной жизни очень поможет ребенку.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Видя родителей спокойными и уверенными, ребенок почувствует, что бояться школы просто не нужно. Одна бабушка плакала, собирая внука с утра в школу. Она гладила его по голове, бегала между портфелем и одеждой и причитала: «Куда же мы тебя отпускаем! Тебя же там целый день кормить не будут! Как же ты там один без меня будешь!» И так каждое утро в течение месяца. Встречали мальчика из школы так, будто он только вернулся живым с войны.</a:t>
            </a:r>
            <a:br>
              <a:rPr lang="ru-RU" dirty="0"/>
            </a:br>
            <a:r>
              <a:rPr lang="ru-RU" dirty="0"/>
              <a:t>Родители мальчика заметили, что ре6енок начал «бояться школы». Основную работу провели с бабушкой. Ее пригласили на целый день школьных занятий, она присутствовала на всех уроках, завтракала вместе со всем классом, зашла в школьную раздевалку, медицинский кабинет, спортивный зал…</a:t>
            </a:r>
            <a:br>
              <a:rPr lang="ru-RU" dirty="0"/>
            </a:br>
            <a:r>
              <a:rPr lang="ru-RU" dirty="0"/>
              <a:t>Кстати, гордость мальчика не была уязвлена присутствием в классе бабушки. Ему пообещали, что он расскажет одноклассникам, что это его бабушка, только если захочет сам. После этого дня бабушка поняла, что внук растет и теперь школа ему по плечу. Очень быстро прошли страхи и у самого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10466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Совет четвертый: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помогите </a:t>
            </a:r>
            <a:r>
              <a:rPr lang="ru-RU" b="1" dirty="0"/>
              <a:t>ребенку установить отношения со сверстникам и чувствовать себя уверенно.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Особенно ваша помощь понадобится, если ребенок не ходил до школы в детский сад. В этом случае он не привык к тому, что внимание взрослых распределяется сразу между несколькими детьми. Хвалите ребенка за общительность, радуйтесь вслух его новым школьным знакомствам. Поговорите ним о правилах общения со своими ровесниками, помогите стать вашему ребенку интересным другим. Учите его новым играм, чтобы он мог показать их друзьям. Пригласите одноклассников вашего ребенка к вам домой — простое чаепитие, а маленький хозяин научится принимать гостей.</a:t>
            </a:r>
            <a:br>
              <a:rPr lang="ru-RU" dirty="0"/>
            </a:br>
            <a:r>
              <a:rPr lang="ru-RU" dirty="0"/>
              <a:t>Не стоит «подкупать» внимание школьных товарищей вашего ребенка дорогими игрушками и одеждой. Так ваш ребенок не научится быть нужным другим сам по себе. Ваш сын или дочь может столкнуться с завистью и неодобрением одноклассников.</a:t>
            </a:r>
            <a:br>
              <a:rPr lang="ru-RU" dirty="0"/>
            </a:br>
            <a:r>
              <a:rPr lang="ru-RU" dirty="0"/>
              <a:t>Уверенный в себе, общительный малыш адаптируется к любой ситуации быстрее и спокойнее.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326254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Совет пятый: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помогите </a:t>
            </a:r>
            <a:r>
              <a:rPr lang="ru-RU" b="1" dirty="0"/>
              <a:t>ребенку привыкнуть к новому режиму жизни.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Ребенок привыкает к школе не только психологически, но и физически. Многие дети в первом классе впервые сталкиваются с необходимостью вставать в одно и то же время с утра. На протяжении 3-6 часов школьного дня ребенок активно учится. В шесть-семь лет такая нагрузка равна напряженному рабочему дню взрослого человека. С началом школьного обучения резко увеличивается нагрузка на нервную систему, позвоночник, зрение, слух ребенка.</a:t>
            </a:r>
            <a:br>
              <a:rPr lang="ru-RU" dirty="0"/>
            </a:br>
            <a:r>
              <a:rPr lang="ru-RU" dirty="0"/>
              <a:t>Если до этого вы не придерживались режима дня, то постарайтесь мягко ввести его Ваша дочь или сын нуждается в регулярном, продолжительном сне. Помогите школьнику научиться засыпать в одно и тоже время. Не заставляйте ребенка сразу садиться за уроки. Ребенку нужно время, чтобы отдохнуть. Это полезно и для самого процесса обучения. Мозг использует время отдыха, чтобы «уложить новые знания на нужные полочки». Ребенку, как и нам, после рабочего дня нужен кусочек тишины и отдыха. Позаботьтесь о здоровье вашего ребенка, так как в первые месяцы школьного обучения огрехи в режиме дня будут сказываться более серьезно, чем раньше.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82567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Совет шестой: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мудрое </a:t>
            </a:r>
            <a:r>
              <a:rPr lang="ru-RU" b="1" dirty="0"/>
              <a:t>отношение родителей к школьным успехам исключит треть возможных неприятностей ребенка.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Многие мамы и папы так хотят гордиться своими детьми и так беспокоятся об их отметках, что превращают ребенка в приложение к школьному дневнику. Школьные успехи, безусловно, важны. Но это не вся жизнь вашего ребенка.</a:t>
            </a:r>
            <a:br>
              <a:rPr lang="ru-RU" dirty="0"/>
            </a:br>
            <a:r>
              <a:rPr lang="ru-RU" dirty="0"/>
              <a:t>Школьная отметка — показатель знаний ребенка по данной теме данного предмета на данный момент. Никакого отношения к личности ребенка это не имеет. Хвалите ребенка за его школьные успехи. И помните, никакое количество «пятерок» не может быть важнее счастья вашего ребенка.</a:t>
            </a:r>
            <a:br>
              <a:rPr lang="ru-RU" dirty="0"/>
            </a:br>
            <a:r>
              <a:rPr lang="ru-RU" dirty="0"/>
              <a:t>Давайте постараемся, чтобы самые первые шаги, сделанные каждым малышом в школьном мире, были для самого ребенка и членов его семьи радостными и уверенными.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69447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Любите ребенка таким, какой он есть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buNone/>
            </a:pPr>
            <a:endParaRPr lang="ru-RU" dirty="0" smtClean="0"/>
          </a:p>
          <a:p>
            <a:pPr marL="64008" indent="0" algn="ctr">
              <a:buNone/>
            </a:pPr>
            <a:endParaRPr lang="ru-RU" dirty="0"/>
          </a:p>
          <a:p>
            <a:pPr marL="64008" indent="0" algn="ctr">
              <a:buNone/>
            </a:pPr>
            <a:endParaRPr lang="ru-RU" dirty="0" smtClean="0"/>
          </a:p>
          <a:p>
            <a:pPr marL="64008" indent="0" algn="ctr">
              <a:buNone/>
            </a:pPr>
            <a:endParaRPr lang="ru-RU" dirty="0"/>
          </a:p>
          <a:p>
            <a:pPr marL="64008" indent="0" algn="ctr">
              <a:buNone/>
            </a:pPr>
            <a:endParaRPr lang="ru-RU" dirty="0" smtClean="0"/>
          </a:p>
          <a:p>
            <a:pPr marL="64008" indent="0" algn="ctr">
              <a:buNone/>
            </a:pPr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657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ru-RU" sz="2400" b="1" dirty="0"/>
              <a:t>ФГОС НОО Требования к результатам – ведущая, системообразующая составляющая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pPr marL="64008" indent="0" algn="ctr">
              <a:buNone/>
            </a:pP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ОБРАЗОВАТЕЛЬНЫХ ПРОГРАММ </a:t>
            </a:r>
            <a:endParaRPr lang="ru-RU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 algn="ctr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/>
              <a:t>ПРЕДМЕТНЫЕ </a:t>
            </a:r>
            <a:r>
              <a:rPr lang="ru-RU" sz="1800" dirty="0"/>
              <a:t> </a:t>
            </a:r>
            <a:r>
              <a:rPr lang="ru-RU" sz="1800" dirty="0" smtClean="0"/>
              <a:t>- освоенный </a:t>
            </a:r>
            <a:r>
              <a:rPr lang="ru-RU" sz="1800" dirty="0"/>
              <a:t>опыт </a:t>
            </a:r>
            <a:r>
              <a:rPr lang="ru-RU" sz="1800" dirty="0" smtClean="0"/>
              <a:t>специфической </a:t>
            </a:r>
            <a:r>
              <a:rPr lang="ru-RU" sz="1800" dirty="0"/>
              <a:t>для данной </a:t>
            </a:r>
            <a:r>
              <a:rPr lang="ru-RU" sz="1800" dirty="0" smtClean="0"/>
              <a:t>предметной </a:t>
            </a:r>
            <a:r>
              <a:rPr lang="ru-RU" sz="1800" dirty="0"/>
              <a:t>области </a:t>
            </a:r>
            <a:r>
              <a:rPr lang="ru-RU" sz="1800" dirty="0" smtClean="0"/>
              <a:t>деятельности </a:t>
            </a:r>
            <a:r>
              <a:rPr lang="ru-RU" sz="1800" dirty="0"/>
              <a:t>по получению нового </a:t>
            </a:r>
            <a:r>
              <a:rPr lang="ru-RU" sz="1800" dirty="0" smtClean="0"/>
              <a:t>знания</a:t>
            </a:r>
            <a:r>
              <a:rPr lang="ru-RU" sz="1800" dirty="0"/>
              <a:t>, его преобразованию и </a:t>
            </a:r>
            <a:r>
              <a:rPr lang="ru-RU" sz="1800" dirty="0" smtClean="0"/>
              <a:t>применению</a:t>
            </a:r>
            <a:r>
              <a:rPr lang="ru-RU" sz="1800" dirty="0"/>
              <a:t>, система основополагающих </a:t>
            </a:r>
            <a:r>
              <a:rPr lang="ru-RU" sz="1800" dirty="0" smtClean="0"/>
              <a:t>элементов </a:t>
            </a:r>
            <a:r>
              <a:rPr lang="ru-RU" sz="1800" dirty="0"/>
              <a:t>научного знания, лежащая </a:t>
            </a:r>
            <a:r>
              <a:rPr lang="ru-RU" sz="1800" dirty="0" smtClean="0"/>
              <a:t>в основе </a:t>
            </a:r>
            <a:r>
              <a:rPr lang="ru-RU" sz="1800" dirty="0"/>
              <a:t>научной </a:t>
            </a:r>
            <a:r>
              <a:rPr lang="ru-RU" sz="1800" dirty="0" smtClean="0"/>
              <a:t>картины </a:t>
            </a:r>
            <a:r>
              <a:rPr lang="ru-RU" sz="1800" dirty="0"/>
              <a:t>мира </a:t>
            </a:r>
            <a:endParaRPr lang="ru-RU" sz="1800" dirty="0" smtClean="0"/>
          </a:p>
          <a:p>
            <a:pPr marL="64008" indent="0">
              <a:buNone/>
            </a:pPr>
            <a:endParaRPr lang="ru-RU" sz="1800" dirty="0" smtClean="0"/>
          </a:p>
          <a:p>
            <a:r>
              <a:rPr lang="ru-RU" sz="1800" b="1" dirty="0"/>
              <a:t>МЕТАПРЕДМЕТНЫЕ </a:t>
            </a:r>
            <a:r>
              <a:rPr lang="ru-RU" sz="1800" dirty="0"/>
              <a:t> </a:t>
            </a:r>
            <a:r>
              <a:rPr lang="ru-RU" sz="1800" dirty="0" smtClean="0"/>
              <a:t>- освоенные </a:t>
            </a:r>
            <a:r>
              <a:rPr lang="ru-RU" sz="1800" dirty="0"/>
              <a:t>универсальные </a:t>
            </a:r>
            <a:r>
              <a:rPr lang="ru-RU" sz="1800" dirty="0" smtClean="0"/>
              <a:t>учебные </a:t>
            </a:r>
            <a:r>
              <a:rPr lang="ru-RU" sz="1800" dirty="0"/>
              <a:t>действия </a:t>
            </a:r>
            <a:r>
              <a:rPr lang="ru-RU" sz="1800" dirty="0" smtClean="0"/>
              <a:t>обеспечивающие </a:t>
            </a:r>
            <a:r>
              <a:rPr lang="ru-RU" sz="1800" dirty="0"/>
              <a:t>овладение </a:t>
            </a:r>
            <a:r>
              <a:rPr lang="ru-RU" sz="1800" dirty="0" smtClean="0"/>
              <a:t>ключевыми </a:t>
            </a:r>
            <a:r>
              <a:rPr lang="ru-RU" sz="1800" dirty="0"/>
              <a:t>компетенциями, </a:t>
            </a:r>
            <a:r>
              <a:rPr lang="ru-RU" sz="1800" dirty="0" smtClean="0"/>
              <a:t>составляющими </a:t>
            </a:r>
            <a:r>
              <a:rPr lang="ru-RU" sz="1800" dirty="0"/>
              <a:t>основу </a:t>
            </a:r>
            <a:r>
              <a:rPr lang="ru-RU" sz="1800" dirty="0" smtClean="0"/>
              <a:t>умения </a:t>
            </a:r>
            <a:r>
              <a:rPr lang="ru-RU" sz="1800" dirty="0"/>
              <a:t>учиться, </a:t>
            </a:r>
            <a:r>
              <a:rPr lang="ru-RU" sz="1800" dirty="0" smtClean="0"/>
              <a:t>и </a:t>
            </a:r>
            <a:r>
              <a:rPr lang="ru-RU" sz="1800" dirty="0" err="1"/>
              <a:t>межпредметные</a:t>
            </a:r>
            <a:r>
              <a:rPr lang="ru-RU" sz="1800" dirty="0"/>
              <a:t> </a:t>
            </a:r>
            <a:r>
              <a:rPr lang="ru-RU" sz="1800" dirty="0" smtClean="0"/>
              <a:t>понятия 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/>
              <a:t>ЛИЧНОСТНЫЕ </a:t>
            </a:r>
            <a:r>
              <a:rPr lang="ru-RU" sz="1800" dirty="0"/>
              <a:t> </a:t>
            </a:r>
            <a:r>
              <a:rPr lang="ru-RU" sz="1800" dirty="0" smtClean="0"/>
              <a:t>- готовность </a:t>
            </a:r>
            <a:r>
              <a:rPr lang="ru-RU" sz="1800" dirty="0"/>
              <a:t>и способность обучающихся к саморазвитию, </a:t>
            </a:r>
          </a:p>
          <a:p>
            <a:pPr marL="64008" indent="0">
              <a:buNone/>
            </a:pPr>
            <a:r>
              <a:rPr lang="ru-RU" sz="1800" dirty="0" err="1"/>
              <a:t>сформированность</a:t>
            </a:r>
            <a:r>
              <a:rPr lang="ru-RU" sz="1800" dirty="0"/>
              <a:t> мотивации к обучению и познанию, ценностные </a:t>
            </a:r>
            <a:r>
              <a:rPr lang="ru-RU" sz="1800" dirty="0" smtClean="0"/>
              <a:t>установки обучающихся</a:t>
            </a:r>
            <a:r>
              <a:rPr lang="ru-RU" sz="1800" dirty="0"/>
              <a:t>, социальные компетенции, </a:t>
            </a:r>
            <a:r>
              <a:rPr lang="ru-RU" sz="1800" dirty="0" smtClean="0"/>
              <a:t>личностные </a:t>
            </a:r>
            <a:r>
              <a:rPr lang="ru-RU" sz="1800" dirty="0"/>
              <a:t>качества </a:t>
            </a:r>
            <a:endParaRPr lang="ru-RU" sz="1800" dirty="0" smtClean="0"/>
          </a:p>
          <a:p>
            <a:pPr marL="64008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608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ОСНОВНЫЕ </a:t>
            </a:r>
            <a:r>
              <a:rPr lang="ru-RU" sz="3200" b="1" dirty="0" smtClean="0"/>
              <a:t>РЕЗУЛЬТАТЫ НАЧАЛЬНОГО ОБЩЕГО ОБРАЗОВАНИЯ</a:t>
            </a:r>
            <a:r>
              <a:rPr lang="ru-RU" sz="3200" b="1" dirty="0"/>
              <a:t>: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формирование </a:t>
            </a:r>
            <a:r>
              <a:rPr lang="ru-RU" b="1" dirty="0"/>
              <a:t>опорной системы знаний, универсальных </a:t>
            </a:r>
            <a:r>
              <a:rPr lang="ru-RU" dirty="0"/>
              <a:t>и </a:t>
            </a:r>
            <a:r>
              <a:rPr lang="ru-RU" b="1" dirty="0"/>
              <a:t>специфических для предмета способов действий</a:t>
            </a:r>
            <a:r>
              <a:rPr lang="ru-RU" dirty="0"/>
              <a:t>, обеспечивающих возможность продолжения образования в основной школе; </a:t>
            </a:r>
          </a:p>
          <a:p>
            <a:r>
              <a:rPr lang="ru-RU" dirty="0" smtClean="0"/>
              <a:t>воспитание </a:t>
            </a:r>
            <a:r>
              <a:rPr lang="ru-RU" b="1" dirty="0"/>
              <a:t>умения учиться </a:t>
            </a:r>
            <a:r>
              <a:rPr lang="ru-RU" dirty="0"/>
              <a:t>– способности к самоорганизации с целью постановки и решения учебных задач; </a:t>
            </a:r>
          </a:p>
          <a:p>
            <a:r>
              <a:rPr lang="ru-RU" b="1" smtClean="0"/>
              <a:t>индивидуальный </a:t>
            </a:r>
            <a:r>
              <a:rPr lang="ru-RU" b="1" dirty="0"/>
              <a:t>прогресс </a:t>
            </a:r>
            <a:r>
              <a:rPr lang="ru-RU" dirty="0"/>
              <a:t>в основных сферах личностного развития – мотивационно-смысловой, познавательной, эмоциональной, волевой, </a:t>
            </a:r>
            <a:r>
              <a:rPr lang="ru-RU" dirty="0" err="1"/>
              <a:t>саморегуляции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0243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ПОРТРЕТ ВЫПУСКНИКА: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ДОШКОЛЬНИК – НАЧАЛЬНАЯ ШКОЛА 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39115591"/>
              </p:ext>
            </p:extLst>
          </p:nvPr>
        </p:nvGraphicFramePr>
        <p:xfrm>
          <a:off x="385192" y="198884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312368">
                <a:tc>
                  <a:txBody>
                    <a:bodyPr/>
                    <a:lstStyle/>
                    <a:p>
                      <a:r>
                        <a:rPr kumimoji="0" lang="ru-RU" sz="1800" u="none" strike="noStrike" kern="1200" baseline="0" dirty="0" smtClean="0"/>
                        <a:t>•деятельный и активный </a:t>
                      </a:r>
                    </a:p>
                    <a:p>
                      <a:r>
                        <a:rPr kumimoji="0" lang="ru-RU" sz="1800" u="none" strike="noStrike" kern="1200" baseline="0" dirty="0" smtClean="0"/>
                        <a:t>•креативный </a:t>
                      </a:r>
                    </a:p>
                    <a:p>
                      <a:r>
                        <a:rPr kumimoji="0" lang="ru-RU" sz="1800" u="none" strike="noStrike" kern="1200" baseline="0" dirty="0" smtClean="0"/>
                        <a:t>•любознательный </a:t>
                      </a:r>
                    </a:p>
                    <a:p>
                      <a:r>
                        <a:rPr kumimoji="0" lang="ru-RU" sz="1800" u="none" strike="noStrike" kern="1200" baseline="0" dirty="0" smtClean="0"/>
                        <a:t>•инициативный </a:t>
                      </a:r>
                    </a:p>
                    <a:p>
                      <a:r>
                        <a:rPr kumimoji="0" lang="ru-RU" sz="1800" u="none" strike="noStrike" kern="1200" baseline="0" dirty="0" smtClean="0"/>
                        <a:t>•открытый внешнему миру, доброжелательный и отзывчивый </a:t>
                      </a:r>
                    </a:p>
                    <a:p>
                      <a:r>
                        <a:rPr kumimoji="0" lang="ru-RU" sz="1800" u="none" strike="noStrike" kern="1200" baseline="0" dirty="0" smtClean="0"/>
                        <a:t>•положительное отношение к себе, уверенность в своих силах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baseline="0" dirty="0" smtClean="0"/>
                        <a:t>•чувство собственного достоинства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kumimoji="0"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исследовательский интерес </a:t>
                      </a:r>
                      <a:endParaRPr kumimoji="0" lang="ru-RU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kumimoji="0" lang="ru-RU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коммуникативность</a:t>
                      </a:r>
                      <a:r>
                        <a:rPr kumimoji="0"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kumimoji="0"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ответственность </a:t>
                      </a:r>
                      <a:endParaRPr kumimoji="0" lang="ru-RU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kumimoji="0" lang="ru-RU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саморегуляция</a:t>
                      </a:r>
                      <a:r>
                        <a:rPr kumimoji="0"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kumimoji="0"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уважительное отношение к окружающим, к иной точке зрения </a:t>
                      </a:r>
                      <a:endParaRPr kumimoji="0" lang="ru-RU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kumimoji="0" lang="ru-RU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навыки самоорганизации и здорового образа жизни </a:t>
                      </a:r>
                      <a:endParaRPr kumimoji="0" lang="ru-RU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80526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white"/>
                </a:solidFill>
                <a:latin typeface="Century Gothic"/>
                <a:cs typeface="+mn-cs"/>
              </a:rPr>
              <a:t>УЧЕБНАЯ САМОСТОЯТЕЛЬНОСТЬ ≡ УМЕНИЕ УЧИТЬСЯ </a:t>
            </a:r>
            <a:endParaRPr lang="ru-RU" dirty="0">
              <a:solidFill>
                <a:prstClr val="white"/>
              </a:solidFill>
              <a:latin typeface="Century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70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Поступление в школу – особый этап в жизни ребенка: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5928"/>
          </a:xfrm>
        </p:spPr>
        <p:txBody>
          <a:bodyPr/>
          <a:lstStyle/>
          <a:p>
            <a:r>
              <a:rPr lang="ru-RU" dirty="0"/>
              <a:t>Происходит резкое изменение жизненных стереотипов, которое заставляет организм ребенка работать в усиленном режиме и часто на пределе возможностей.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9778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Психологическая готовность к школьному обучению: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Необходимый и достаточный уровень психического развития ребенка для освоения школьной учебной программы в условиях обучения в коллективе сверстников; </a:t>
            </a:r>
          </a:p>
          <a:p>
            <a:r>
              <a:rPr lang="ru-RU" dirty="0" smtClean="0"/>
              <a:t>Один </a:t>
            </a:r>
            <a:r>
              <a:rPr lang="ru-RU" dirty="0"/>
              <a:t>из важнейших итогов психического развития в период дошкольного детства, </a:t>
            </a:r>
            <a:r>
              <a:rPr lang="ru-RU" b="1" dirty="0"/>
              <a:t>который был сформирован всем этапом дошкольного детства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857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ВОПРОС: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Почему в школе такое количество проблем у первоклассников, которые считались готовыми к школьному обучению?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9900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4299</TotalTime>
  <Words>1473</Words>
  <Application>Microsoft Office PowerPoint</Application>
  <PresentationFormat>Экран (4:3)</PresentationFormat>
  <Paragraphs>154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Яркая</vt:lpstr>
      <vt:lpstr>ФГОС НОО: образовательная среда адаптационного периода первоклассников </vt:lpstr>
      <vt:lpstr>ФЕДЕРАЛЬНЫЙ ГОСУДАРСТВЕННЫЙ ОБРАЗОВАТЕЛЬНЫЙ СТАНДАРТ НАЧАЛЬНОГО ОБЩЕГО ОБРАЗОВАНИЯ </vt:lpstr>
      <vt:lpstr>СТАНДАРТЫ ОБЩЕГО ОБРАЗОВАНИЯ ВТОРОГО ПОКОЛЕНИЯ СОДЕРЖАТ ТРИ КОМПОНЕНТА:  ТР + ТС + ТУ – новая формула образовательных стандартов </vt:lpstr>
      <vt:lpstr>ФГОС НОО Требования к результатам – ведущая, системообразующая составляющая </vt:lpstr>
      <vt:lpstr>ОСНОВНЫЕ РЕЗУЛЬТАТЫ НАЧАЛЬНОГО ОБЩЕГО ОБРАЗОВАНИЯ: </vt:lpstr>
      <vt:lpstr>ПОРТРЕТ ВЫПУСКНИКА:  ДОШКОЛЬНИК – НАЧАЛЬНАЯ ШКОЛА </vt:lpstr>
      <vt:lpstr>Поступление в школу – особый этап в жизни ребенка: </vt:lpstr>
      <vt:lpstr>Психологическая готовность к школьному обучению: </vt:lpstr>
      <vt:lpstr>ВОПРОС: </vt:lpstr>
      <vt:lpstr>Неотложная задача: </vt:lpstr>
      <vt:lpstr>Слайд 11</vt:lpstr>
      <vt:lpstr> Адаптация </vt:lpstr>
      <vt:lpstr>Адаптационный период – </vt:lpstr>
      <vt:lpstr>Слайд 14</vt:lpstr>
      <vt:lpstr>Слайд 15</vt:lpstr>
      <vt:lpstr>Слайд 16</vt:lpstr>
      <vt:lpstr>Отношение взрослых: </vt:lpstr>
      <vt:lpstr>Что же является наиболее сложным для первоклассников? </vt:lpstr>
      <vt:lpstr>Проявления адаптационного синдрома: (1 вариант) </vt:lpstr>
      <vt:lpstr>Проявления адаптационного синдрома: (2 вариант) </vt:lpstr>
      <vt:lpstr>Слайд 21</vt:lpstr>
      <vt:lpstr>Слайд 22</vt:lpstr>
      <vt:lpstr>Комплексный взгляд на проблему адаптации: </vt:lpstr>
      <vt:lpstr>Слайд 24</vt:lpstr>
      <vt:lpstr>Слайд 25</vt:lpstr>
      <vt:lpstr>Задачи адаптационного периода:</vt:lpstr>
      <vt:lpstr>Задачи адаптационного периода:</vt:lpstr>
      <vt:lpstr>Оценка процесса адаптации: </vt:lpstr>
      <vt:lpstr>Слайд 29</vt:lpstr>
      <vt:lpstr>Слайд 30</vt:lpstr>
      <vt:lpstr>Слайд 31</vt:lpstr>
      <vt:lpstr>Помощь первокласснику в период адаптации:</vt:lpstr>
      <vt:lpstr>Совет второй: </vt:lpstr>
      <vt:lpstr>Совет третий: </vt:lpstr>
      <vt:lpstr>Совет четвертый: </vt:lpstr>
      <vt:lpstr>Совет пятый: </vt:lpstr>
      <vt:lpstr>Совет шестой: </vt:lpstr>
      <vt:lpstr>Любите ребенка таким, какой он есть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Черноиванова Наталья</dc:creator>
  <cp:lastModifiedBy>1</cp:lastModifiedBy>
  <cp:revision>486</cp:revision>
  <dcterms:created xsi:type="dcterms:W3CDTF">2013-09-03T10:23:08Z</dcterms:created>
  <dcterms:modified xsi:type="dcterms:W3CDTF">2015-11-12T14:20:27Z</dcterms:modified>
</cp:coreProperties>
</file>