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8" r:id="rId2"/>
    <p:sldId id="277" r:id="rId3"/>
    <p:sldId id="257" r:id="rId4"/>
    <p:sldId id="258" r:id="rId5"/>
    <p:sldId id="259" r:id="rId6"/>
    <p:sldId id="260" r:id="rId7"/>
    <p:sldId id="261" r:id="rId8"/>
    <p:sldId id="271" r:id="rId9"/>
    <p:sldId id="263" r:id="rId10"/>
    <p:sldId id="270" r:id="rId11"/>
    <p:sldId id="279" r:id="rId12"/>
    <p:sldId id="272" r:id="rId13"/>
    <p:sldId id="265" r:id="rId14"/>
    <p:sldId id="273" r:id="rId15"/>
    <p:sldId id="267" r:id="rId16"/>
    <p:sldId id="268" r:id="rId17"/>
    <p:sldId id="274" r:id="rId18"/>
    <p:sldId id="280" r:id="rId19"/>
    <p:sldId id="275" r:id="rId20"/>
    <p:sldId id="266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0C27C-A4C1-46A6-8218-7E02F253C6E7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788FF-28D9-48BE-A3A5-CD35EEE503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142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B3297-3AB3-4B2F-9F2E-0919D703ECF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185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28EB-180C-4439-A978-95A74BE0B3C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1FCEC4-201C-407F-B94B-E0A19CF7C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28EB-180C-4439-A978-95A74BE0B3C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CEC4-201C-407F-B94B-E0A19CF7C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28EB-180C-4439-A978-95A74BE0B3C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CEC4-201C-407F-B94B-E0A19CF7C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28EB-180C-4439-A978-95A74BE0B3C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1FCEC4-201C-407F-B94B-E0A19CF7C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28EB-180C-4439-A978-95A74BE0B3C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CEC4-201C-407F-B94B-E0A19CF7C2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28EB-180C-4439-A978-95A74BE0B3C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CEC4-201C-407F-B94B-E0A19CF7C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28EB-180C-4439-A978-95A74BE0B3C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51FCEC4-201C-407F-B94B-E0A19CF7C2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28EB-180C-4439-A978-95A74BE0B3C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CEC4-201C-407F-B94B-E0A19CF7C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28EB-180C-4439-A978-95A74BE0B3C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CEC4-201C-407F-B94B-E0A19CF7C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28EB-180C-4439-A978-95A74BE0B3C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CEC4-201C-407F-B94B-E0A19CF7C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28EB-180C-4439-A978-95A74BE0B3C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CEC4-201C-407F-B94B-E0A19CF7C2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4828EB-180C-4439-A978-95A74BE0B3C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1FCEC4-201C-407F-B94B-E0A19CF7C2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5" name="Rectangle 297"/>
          <p:cNvSpPr>
            <a:spLocks noChangeArrowheads="1"/>
          </p:cNvSpPr>
          <p:nvPr/>
        </p:nvSpPr>
        <p:spPr bwMode="auto">
          <a:xfrm>
            <a:off x="827584" y="3268285"/>
            <a:ext cx="1435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FF0066"/>
                </a:solidFill>
                <a:latin typeface="Georgia" pitchFamily="18" charset="0"/>
                <a:cs typeface="FrankRuehl" pitchFamily="34" charset="-79"/>
              </a:rPr>
              <a:t>ЗРЕНИЕ</a:t>
            </a: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2586" name="Rectangle 298"/>
          <p:cNvSpPr>
            <a:spLocks noChangeArrowheads="1"/>
          </p:cNvSpPr>
          <p:nvPr/>
        </p:nvSpPr>
        <p:spPr bwMode="auto">
          <a:xfrm>
            <a:off x="6948264" y="3268286"/>
            <a:ext cx="10342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FF0066"/>
                </a:solidFill>
                <a:latin typeface="Georgia" pitchFamily="18" charset="0"/>
              </a:rPr>
              <a:t>СЛУХ</a:t>
            </a: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2587" name="Rectangle 299"/>
          <p:cNvSpPr>
            <a:spLocks noChangeArrowheads="1"/>
          </p:cNvSpPr>
          <p:nvPr/>
        </p:nvSpPr>
        <p:spPr bwMode="auto">
          <a:xfrm>
            <a:off x="3635896" y="3268285"/>
            <a:ext cx="1802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FF0066"/>
                </a:solidFill>
                <a:latin typeface="Georgia" pitchFamily="18" charset="0"/>
              </a:rPr>
              <a:t>ОСЯЗАНИЕ</a:t>
            </a:r>
          </a:p>
        </p:txBody>
      </p:sp>
      <p:sp>
        <p:nvSpPr>
          <p:cNvPr id="12588" name="Rectangle 300"/>
          <p:cNvSpPr>
            <a:spLocks noChangeArrowheads="1"/>
          </p:cNvSpPr>
          <p:nvPr/>
        </p:nvSpPr>
        <p:spPr bwMode="auto">
          <a:xfrm>
            <a:off x="5508104" y="6021288"/>
            <a:ext cx="1762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dirty="0">
                <a:solidFill>
                  <a:srgbClr val="FF0066"/>
                </a:solidFill>
                <a:latin typeface="Georgia" pitchFamily="18" charset="0"/>
              </a:rPr>
              <a:t>ОБОНЯНИЕ</a:t>
            </a: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2589" name="Rectangle 301"/>
          <p:cNvSpPr>
            <a:spLocks noChangeArrowheads="1"/>
          </p:cNvSpPr>
          <p:nvPr/>
        </p:nvSpPr>
        <p:spPr bwMode="auto">
          <a:xfrm>
            <a:off x="2267744" y="6004590"/>
            <a:ext cx="10118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FF0066"/>
                </a:solidFill>
                <a:latin typeface="Georgia" pitchFamily="18" charset="0"/>
              </a:rPr>
              <a:t>ВКУС</a:t>
            </a: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2590" name="WordArt 302"/>
          <p:cNvSpPr>
            <a:spLocks noChangeArrowheads="1" noChangeShapeType="1" noTextEdit="1"/>
          </p:cNvSpPr>
          <p:nvPr/>
        </p:nvSpPr>
        <p:spPr bwMode="auto">
          <a:xfrm>
            <a:off x="899592" y="0"/>
            <a:ext cx="7632847" cy="1412776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Monotype Corsiva"/>
              </a:rPr>
              <a:t>Органы чувств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188759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933056"/>
            <a:ext cx="254574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227301"/>
            <a:ext cx="2434424" cy="191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193586"/>
            <a:ext cx="1872208" cy="198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861048"/>
            <a:ext cx="1872208" cy="205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125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12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12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5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2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2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2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12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12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12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25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25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"/>
                                        <p:tgtEl>
                                          <p:spTgt spid="125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"/>
                                        <p:tgtEl>
                                          <p:spTgt spid="12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"/>
                                        <p:tgtEl>
                                          <p:spTgt spid="12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12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12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12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5" grpId="0"/>
      <p:bldP spid="12586" grpId="0"/>
      <p:bldP spid="12587" grpId="0"/>
      <p:bldP spid="12588" grpId="0"/>
      <p:bldP spid="12589" grpId="0"/>
      <p:bldP spid="125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но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93379"/>
            <a:ext cx="6540368" cy="3975981"/>
          </a:xfrm>
          <a:prstGeom prst="rect">
            <a:avLst/>
          </a:prstGeom>
          <a:noFill/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115616" y="0"/>
            <a:ext cx="7272808" cy="184482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latin typeface="Monotype Corsiva"/>
              </a:rPr>
              <a:t>Нос - орган обоняния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2700000" scaled="1"/>
              </a:gradFill>
              <a:latin typeface="Monotype Corsiva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195736" y="1340768"/>
            <a:ext cx="5094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Разведчик запахов- нос.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39552" y="1844824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>
                <a:solidFill>
                  <a:srgbClr val="0000CC"/>
                </a:solidFill>
                <a:latin typeface="Georgia" pitchFamily="18" charset="0"/>
              </a:rPr>
              <a:t>Чувствительные волоски обнаруживают разные запахи. От них идут нервы в твой мозг.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8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2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/>
      <p:bldP spid="163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rasia.ru/strfas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7" y="3357562"/>
            <a:ext cx="2943225" cy="87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grasia.ru/strfas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76" y="2857496"/>
            <a:ext cx="6500890" cy="3857652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429733"/>
            <a:ext cx="849694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Строение носа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можно описать так: наружный нос имеет корень - место начала на лице, спинку (с горбинкой и без нее), кончик , а также боковые поверхности, которые внизу переходят в крылья носа. Крылья носа ограничивают с боков наружные отверстия носа - ноздри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95288" y="1237506"/>
            <a:ext cx="856920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Как сохранить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обоняние?</a:t>
            </a:r>
          </a:p>
          <a:p>
            <a:pPr algn="ctr">
              <a:tabLst>
                <a:tab pos="457200" algn="l"/>
              </a:tabLst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>
              <a:tabLst>
                <a:tab pos="457200" algn="l"/>
              </a:tabLst>
            </a:pPr>
            <a:r>
              <a:rPr lang="ru-RU" sz="3600" b="1" dirty="0" smtClean="0">
                <a:solidFill>
                  <a:srgbClr val="0000CC"/>
                </a:solidFill>
                <a:latin typeface="Georgia" pitchFamily="18" charset="0"/>
              </a:rPr>
              <a:t>1</a:t>
            </a:r>
            <a:r>
              <a:rPr lang="ru-RU" sz="3600" b="1" dirty="0">
                <a:solidFill>
                  <a:srgbClr val="0000CC"/>
                </a:solidFill>
                <a:latin typeface="Georgia" pitchFamily="18" charset="0"/>
              </a:rPr>
              <a:t>.  </a:t>
            </a:r>
            <a:r>
              <a:rPr lang="ru-RU" sz="3800" b="1" dirty="0" smtClean="0">
                <a:solidFill>
                  <a:srgbClr val="0000CC"/>
                </a:solidFill>
                <a:latin typeface="Georgia" pitchFamily="18" charset="0"/>
              </a:rPr>
              <a:t>Надо </a:t>
            </a:r>
            <a:r>
              <a:rPr lang="ru-RU" sz="3800" b="1" dirty="0">
                <a:solidFill>
                  <a:srgbClr val="0000CC"/>
                </a:solidFill>
                <a:latin typeface="Georgia" pitchFamily="18" charset="0"/>
              </a:rPr>
              <a:t>закаляться, беречь организм от простуды.</a:t>
            </a:r>
            <a:endParaRPr lang="en-US" sz="3800" b="1" dirty="0">
              <a:solidFill>
                <a:srgbClr val="0000CC"/>
              </a:solidFill>
              <a:latin typeface="Georgia" pitchFamily="18" charset="0"/>
            </a:endParaRPr>
          </a:p>
          <a:p>
            <a:pPr algn="ctr">
              <a:tabLst>
                <a:tab pos="457200" algn="l"/>
              </a:tabLst>
            </a:pPr>
            <a:endParaRPr lang="ru-RU" sz="3800" b="1" dirty="0">
              <a:solidFill>
                <a:srgbClr val="0000CC"/>
              </a:solidFill>
              <a:latin typeface="Georgia" pitchFamily="18" charset="0"/>
            </a:endParaRPr>
          </a:p>
          <a:p>
            <a:pPr>
              <a:tabLst>
                <a:tab pos="457200" algn="l"/>
              </a:tabLst>
            </a:pPr>
            <a:r>
              <a:rPr lang="ru-RU" sz="3800" b="1" dirty="0">
                <a:solidFill>
                  <a:srgbClr val="0000CC"/>
                </a:solidFill>
                <a:latin typeface="Georgia" pitchFamily="18" charset="0"/>
              </a:rPr>
              <a:t>2.  </a:t>
            </a:r>
            <a:r>
              <a:rPr lang="ru-RU" sz="3800" b="1" dirty="0" smtClean="0">
                <a:solidFill>
                  <a:srgbClr val="0000CC"/>
                </a:solidFill>
                <a:latin typeface="Georgia" pitchFamily="18" charset="0"/>
              </a:rPr>
              <a:t>Не </a:t>
            </a:r>
            <a:r>
              <a:rPr lang="ru-RU" sz="3800" b="1" dirty="0">
                <a:solidFill>
                  <a:srgbClr val="0000CC"/>
                </a:solidFill>
                <a:latin typeface="Georgia" pitchFamily="18" charset="0"/>
              </a:rPr>
              <a:t>курить, так как обоняние ухудшается у курящих людей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Уши – орган слуха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ru-RU" sz="3200" dirty="0" smtClean="0"/>
              <a:t>Слух – это </a:t>
            </a:r>
          </a:p>
          <a:p>
            <a:pPr algn="ctr"/>
            <a:endParaRPr lang="ru-RU" sz="3200" dirty="0" smtClean="0"/>
          </a:p>
          <a:p>
            <a:pPr marL="118872" indent="0" algn="ctr">
              <a:buNone/>
            </a:pPr>
            <a:r>
              <a:rPr lang="ru-RU" sz="3200" dirty="0" smtClean="0"/>
              <a:t>способность </a:t>
            </a:r>
          </a:p>
          <a:p>
            <a:pPr marL="118872" indent="0" algn="ctr">
              <a:buNone/>
            </a:pPr>
            <a:endParaRPr lang="ru-RU" sz="3200" dirty="0" smtClean="0"/>
          </a:p>
          <a:p>
            <a:pPr marL="118872" indent="0" algn="ctr">
              <a:buNone/>
            </a:pPr>
            <a:r>
              <a:rPr lang="ru-RU" sz="3200" dirty="0" smtClean="0"/>
              <a:t>воспринимать </a:t>
            </a:r>
          </a:p>
          <a:p>
            <a:pPr marL="118872" indent="0" algn="ctr">
              <a:buNone/>
            </a:pPr>
            <a:endParaRPr lang="ru-RU" sz="3200" dirty="0" smtClean="0"/>
          </a:p>
          <a:p>
            <a:pPr marL="118872" indent="0" algn="ctr">
              <a:buNone/>
            </a:pPr>
            <a:r>
              <a:rPr lang="ru-RU" sz="3200" dirty="0" smtClean="0"/>
              <a:t>звуковые волны.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745" y="1773238"/>
            <a:ext cx="3699509" cy="4624387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1785926"/>
            <a:ext cx="3699509" cy="46243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91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043608" y="0"/>
            <a:ext cx="7344816" cy="158390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latin typeface="Monotype Corsiva"/>
              </a:rPr>
              <a:t>Ухо - орган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latin typeface="Monotype Corsiva"/>
              </a:rPr>
              <a:t>слуха и равновесия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205038"/>
            <a:ext cx="38671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84213" y="1412875"/>
            <a:ext cx="7632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  <a:latin typeface="Georgia" pitchFamily="18" charset="0"/>
              </a:rPr>
              <a:t>Строение  уха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68312" y="2852738"/>
            <a:ext cx="374364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Ушная </a:t>
            </a:r>
            <a:r>
              <a:rPr lang="ru-RU" sz="2000" b="1" i="1" dirty="0">
                <a:solidFill>
                  <a:srgbClr val="0000CC"/>
                </a:solidFill>
                <a:latin typeface="Georgia" pitchFamily="18" charset="0"/>
              </a:rPr>
              <a:t>раковина</a:t>
            </a:r>
            <a:endParaRPr lang="en-US" sz="2000" b="1" i="1" dirty="0">
              <a:solidFill>
                <a:srgbClr val="0000CC"/>
              </a:solidFill>
              <a:latin typeface="Georgia" pitchFamily="18" charset="0"/>
            </a:endParaRPr>
          </a:p>
          <a:p>
            <a:endParaRPr lang="ru-RU" sz="2000" b="1" i="1" dirty="0">
              <a:solidFill>
                <a:srgbClr val="0000CC"/>
              </a:solidFill>
              <a:latin typeface="Georgia" pitchFamily="18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Внутреннее </a:t>
            </a:r>
            <a:r>
              <a:rPr lang="ru-RU" sz="2000" b="1" i="1" dirty="0">
                <a:solidFill>
                  <a:srgbClr val="0000CC"/>
                </a:solidFill>
                <a:latin typeface="Georgia" pitchFamily="18" charset="0"/>
              </a:rPr>
              <a:t>ухо</a:t>
            </a:r>
            <a:endParaRPr lang="en-US" sz="2000" b="1" i="1" dirty="0">
              <a:solidFill>
                <a:srgbClr val="0000CC"/>
              </a:solidFill>
              <a:latin typeface="Georgia" pitchFamily="18" charset="0"/>
            </a:endParaRPr>
          </a:p>
          <a:p>
            <a:endParaRPr lang="ru-RU" sz="2000" b="1" i="1" dirty="0">
              <a:solidFill>
                <a:srgbClr val="0000CC"/>
              </a:solidFill>
              <a:latin typeface="Georgia" pitchFamily="18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Среднее </a:t>
            </a:r>
            <a:r>
              <a:rPr lang="ru-RU" sz="2000" b="1" i="1" dirty="0">
                <a:solidFill>
                  <a:srgbClr val="0000CC"/>
                </a:solidFill>
                <a:latin typeface="Georgia" pitchFamily="18" charset="0"/>
              </a:rPr>
              <a:t>ухо</a:t>
            </a:r>
            <a:endParaRPr lang="en-US" sz="2000" b="1" i="1" dirty="0">
              <a:solidFill>
                <a:srgbClr val="0000CC"/>
              </a:solidFill>
              <a:latin typeface="Georgia" pitchFamily="18" charset="0"/>
            </a:endParaRPr>
          </a:p>
          <a:p>
            <a:endParaRPr lang="ru-RU" sz="2000" b="1" i="1" dirty="0">
              <a:solidFill>
                <a:srgbClr val="0000CC"/>
              </a:solidFill>
              <a:latin typeface="Georgia" pitchFamily="18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Органы </a:t>
            </a:r>
            <a:r>
              <a:rPr lang="ru-RU" sz="2000" b="1" i="1" dirty="0">
                <a:solidFill>
                  <a:srgbClr val="0000CC"/>
                </a:solidFill>
                <a:latin typeface="Georgia" pitchFamily="18" charset="0"/>
              </a:rPr>
              <a:t>равновесия</a:t>
            </a:r>
            <a:endParaRPr lang="en-US" sz="2000" b="1" i="1" dirty="0">
              <a:solidFill>
                <a:srgbClr val="0000CC"/>
              </a:solidFill>
              <a:latin typeface="Georgia" pitchFamily="18" charset="0"/>
            </a:endParaRPr>
          </a:p>
          <a:p>
            <a:endParaRPr lang="ru-RU" sz="2000" b="1" i="1" dirty="0">
              <a:solidFill>
                <a:srgbClr val="0000CC"/>
              </a:solidFill>
              <a:latin typeface="Georgia" pitchFamily="18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Барабанная </a:t>
            </a:r>
            <a:r>
              <a:rPr lang="ru-RU" sz="2000" b="1" i="1" dirty="0">
                <a:solidFill>
                  <a:srgbClr val="0000CC"/>
                </a:solidFill>
                <a:latin typeface="Georgia" pitchFamily="18" charset="0"/>
              </a:rPr>
              <a:t>перепонка</a:t>
            </a:r>
            <a:endParaRPr lang="en-US" sz="2000" b="1" i="1" dirty="0">
              <a:solidFill>
                <a:srgbClr val="0000CC"/>
              </a:solidFill>
              <a:latin typeface="Georgia" pitchFamily="18" charset="0"/>
            </a:endParaRPr>
          </a:p>
          <a:p>
            <a:endParaRPr lang="ru-RU" sz="2000" b="1" i="1" dirty="0">
              <a:solidFill>
                <a:srgbClr val="0000CC"/>
              </a:solidFill>
              <a:latin typeface="Georgia" pitchFamily="18" charset="0"/>
            </a:endParaRPr>
          </a:p>
          <a:p>
            <a:endParaRPr lang="ru-RU" sz="2000" b="1" i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2714612" y="500042"/>
            <a:ext cx="4500594" cy="85725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Части   </a:t>
            </a:r>
            <a:r>
              <a:rPr lang="ru-RU" sz="4400" b="1" dirty="0">
                <a:solidFill>
                  <a:srgbClr val="C00000"/>
                </a:solidFill>
              </a:rPr>
              <a:t>уха: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04800" y="1285860"/>
            <a:ext cx="8686800" cy="52864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600" b="1" dirty="0">
                <a:solidFill>
                  <a:srgbClr val="002060"/>
                </a:solidFill>
              </a:rPr>
              <a:t>Наружное ухо:</a:t>
            </a:r>
          </a:p>
          <a:p>
            <a:r>
              <a:rPr lang="ru-RU" sz="4600" b="1" dirty="0">
                <a:solidFill>
                  <a:srgbClr val="0070C0"/>
                </a:solidFill>
              </a:rPr>
              <a:t>Ушная раковина</a:t>
            </a:r>
          </a:p>
          <a:p>
            <a:r>
              <a:rPr lang="ru-RU" sz="4600" b="1" dirty="0">
                <a:solidFill>
                  <a:srgbClr val="0070C0"/>
                </a:solidFill>
              </a:rPr>
              <a:t>Наружный слуховой проход</a:t>
            </a:r>
          </a:p>
          <a:p>
            <a:r>
              <a:rPr lang="ru-RU" sz="4600" b="1" dirty="0">
                <a:solidFill>
                  <a:srgbClr val="0070C0"/>
                </a:solidFill>
              </a:rPr>
              <a:t>Барабанная перепонка</a:t>
            </a:r>
          </a:p>
          <a:p>
            <a:pPr>
              <a:buNone/>
            </a:pPr>
            <a:r>
              <a:rPr lang="ru-RU" sz="4600" b="1" dirty="0">
                <a:solidFill>
                  <a:srgbClr val="002060"/>
                </a:solidFill>
              </a:rPr>
              <a:t>Среднее ухо:</a:t>
            </a:r>
          </a:p>
          <a:p>
            <a:r>
              <a:rPr lang="ru-RU" sz="4500" b="1" dirty="0">
                <a:solidFill>
                  <a:srgbClr val="0070C0"/>
                </a:solidFill>
              </a:rPr>
              <a:t>Слуховые косточки (молоточек, наковальня, стремечко)</a:t>
            </a:r>
          </a:p>
          <a:p>
            <a:r>
              <a:rPr lang="ru-RU" sz="4500" b="1" dirty="0">
                <a:solidFill>
                  <a:srgbClr val="0070C0"/>
                </a:solidFill>
              </a:rPr>
              <a:t>Евстахиевы трубы</a:t>
            </a:r>
          </a:p>
          <a:p>
            <a:pPr>
              <a:buNone/>
            </a:pPr>
            <a:r>
              <a:rPr lang="ru-RU" sz="5100" b="1" dirty="0">
                <a:solidFill>
                  <a:srgbClr val="002060"/>
                </a:solidFill>
              </a:rPr>
              <a:t>Внутреннее ухо:</a:t>
            </a:r>
          </a:p>
          <a:p>
            <a:r>
              <a:rPr lang="ru-RU" sz="4500" b="1" dirty="0">
                <a:solidFill>
                  <a:srgbClr val="0070C0"/>
                </a:solidFill>
              </a:rPr>
              <a:t>Овальное окно; улитка, заполненная жидкостью; слуховые рецепторы</a:t>
            </a:r>
          </a:p>
          <a:p>
            <a:r>
              <a:rPr lang="ru-RU" sz="4500" b="1" dirty="0">
                <a:solidFill>
                  <a:srgbClr val="0070C0"/>
                </a:solidFill>
              </a:rPr>
              <a:t>Вестибулярный аппарат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74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8"/>
          <p:cNvSpPr>
            <a:spLocks noGrp="1" noChangeArrowheads="1"/>
          </p:cNvSpPr>
          <p:nvPr>
            <p:ph type="title"/>
          </p:nvPr>
        </p:nvSpPr>
        <p:spPr>
          <a:xfrm>
            <a:off x="1403648" y="332656"/>
            <a:ext cx="6143668" cy="84124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       Как </a:t>
            </a:r>
            <a:r>
              <a:rPr lang="ru-RU" sz="4400" dirty="0">
                <a:solidFill>
                  <a:srgbClr val="C00000"/>
                </a:solidFill>
              </a:rPr>
              <a:t>слышит ухо?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459440" y="5309758"/>
            <a:ext cx="3392480" cy="107157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Мембрану овального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окна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18336" y="1196752"/>
            <a:ext cx="3433584" cy="8640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Звуковая волна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2195736" y="2060574"/>
            <a:ext cx="0" cy="5043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67544" y="2571744"/>
            <a:ext cx="3384376" cy="7852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Барабанную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перепонку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2195736" y="3356992"/>
            <a:ext cx="0" cy="43204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493764" y="3789040"/>
            <a:ext cx="3286148" cy="8640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Слуховые косточки</a:t>
            </a: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3851920" y="5805264"/>
            <a:ext cx="136815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5220073" y="5301208"/>
            <a:ext cx="3384376" cy="10801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Жидкость в улитке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V="1">
            <a:off x="6804248" y="4653135"/>
            <a:ext cx="0" cy="64752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5148064" y="3789040"/>
            <a:ext cx="3456384" cy="8640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Рецепторные клетки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с волосками</a:t>
            </a:r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H="1" flipV="1">
            <a:off x="6804248" y="3429000"/>
            <a:ext cx="0" cy="3600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5148064" y="2564904"/>
            <a:ext cx="3456384" cy="8640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Нервный импульс</a:t>
            </a:r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flipV="1">
            <a:off x="6804248" y="2060848"/>
            <a:ext cx="0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5148064" y="1196752"/>
            <a:ext cx="3460425" cy="8640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Головной мозг</a:t>
            </a: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2267595" y="2133600"/>
            <a:ext cx="15843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Колеблет</a:t>
            </a: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2339479" y="3357562"/>
            <a:ext cx="1368425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Колеблет</a:t>
            </a: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611560" y="4714884"/>
            <a:ext cx="2953890" cy="3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Стремечко </a:t>
            </a:r>
            <a:r>
              <a:rPr lang="ru-RU" sz="2400" b="1" dirty="0" smtClean="0">
                <a:solidFill>
                  <a:srgbClr val="0070C0"/>
                </a:solidFill>
              </a:rPr>
              <a:t>  колеблет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3347864" y="5376636"/>
            <a:ext cx="229870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Колеблет</a:t>
            </a: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6835376" y="4653136"/>
            <a:ext cx="1697064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Колеблет</a:t>
            </a: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6804024" y="3357563"/>
            <a:ext cx="1911379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Возникает</a:t>
            </a: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6786578" y="2060848"/>
            <a:ext cx="192882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Передаётся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2195736" y="4653136"/>
            <a:ext cx="0" cy="64807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25615" grpId="0" animBg="1"/>
      <p:bldP spid="25609" grpId="0" animBg="1"/>
      <p:bldP spid="25610" grpId="0" animBg="1"/>
      <p:bldP spid="25611" grpId="0" animBg="1"/>
      <p:bldP spid="25612" grpId="0" animBg="1"/>
      <p:bldP spid="25613" grpId="0" animBg="1"/>
      <p:bldP spid="25616" grpId="0" animBg="1"/>
      <p:bldP spid="25617" grpId="0" animBg="1"/>
      <p:bldP spid="25618" grpId="0" animBg="1"/>
      <p:bldP spid="25619" grpId="0" animBg="1"/>
      <p:bldP spid="25620" grpId="0" animBg="1"/>
      <p:bldP spid="25621" grpId="0" animBg="1"/>
      <p:bldP spid="25622" grpId="0" animBg="1"/>
      <p:bldP spid="25623" grpId="0" animBg="1"/>
      <p:bldP spid="25624" grpId="0"/>
      <p:bldP spid="25625" grpId="0"/>
      <p:bldP spid="25626" grpId="0"/>
      <p:bldP spid="25627" grpId="0"/>
      <p:bldP spid="25628" grpId="0"/>
      <p:bldP spid="25629" grpId="0"/>
      <p:bldP spid="25630" grpId="0"/>
      <p:bldP spid="256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9512" y="332656"/>
            <a:ext cx="886301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4000" b="1" spc="700" dirty="0">
                <a:solidFill>
                  <a:srgbClr val="FF0000"/>
                </a:solidFill>
                <a:latin typeface="Georgia" pitchFamily="18" charset="0"/>
              </a:rPr>
              <a:t>Береги уши</a:t>
            </a:r>
          </a:p>
          <a:p>
            <a:pPr>
              <a:tabLst>
                <a:tab pos="457200" algn="l"/>
              </a:tabLst>
            </a:pP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Надо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регулярно мыть уши с мылом и чистить туго скрученной ваткой.</a:t>
            </a:r>
          </a:p>
          <a:p>
            <a:pPr algn="just">
              <a:tabLst>
                <a:tab pos="457200" algn="l"/>
              </a:tabLst>
            </a:pP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Никогда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 ковыряй в ушах спичками, булавкой и другими острыми предметами. Так можно повредить барабанную перепонку и совсем потерять слух.</a:t>
            </a:r>
          </a:p>
          <a:p>
            <a:pPr algn="just">
              <a:tabLst>
                <a:tab pos="457200" algn="l"/>
              </a:tabLst>
            </a:pP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Сильный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шум, резкие звуки, громкая музыка портят слух, плохо влияют на весь организм. Чаще отдыхай в лесу, на лугу, у реки, среди тишины.</a:t>
            </a:r>
          </a:p>
          <a:p>
            <a:pPr algn="just">
              <a:tabLst>
                <a:tab pos="457200" algn="l"/>
              </a:tabLst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Если почувствуешь боль в ухе или туда попадёт соринка (бусинка, насекомое), обратись к врачу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5118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429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700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Берегите слух!</a:t>
            </a:r>
            <a:endParaRPr lang="ru-RU" sz="800" b="1" spc="7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все чаще на улицах, в скверах и даже  в городском транспорте можно встретить  подростков с звуковыми плеерами и в наушниках.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не желают ни на минуту расставаться со своими  любимыми записями и готовы слушать их хоть  целый день.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между тем результаты обследований, проведенных за рубежом, в частности в Японии,  где увлечение наушниками чрезвычайно распространено, показали: если таким образом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ежедневно в течение одного — четырех часов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непрерывно слушать музыку, острота слуха снижается.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И, чтобы лучше слышать, приходится увеличивать громкость звука, а это самым неблагоприятным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образом сказывается на функции органа слуха:  человек постепенно глохнет.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подвергайте уши такой шумовой «обработке»! 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Берегите слух!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едведь на ухо наступи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293096"/>
            <a:ext cx="3384376" cy="2457445"/>
          </a:xfrm>
          <a:prstGeom prst="rect">
            <a:avLst/>
          </a:prstGeom>
        </p:spPr>
      </p:pic>
      <p:pic>
        <p:nvPicPr>
          <p:cNvPr id="7" name="Рисунок 6" descr="не суй но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60848"/>
            <a:ext cx="3760833" cy="4320480"/>
          </a:xfrm>
          <a:prstGeom prst="rect">
            <a:avLst/>
          </a:prstGeom>
        </p:spPr>
      </p:pic>
      <p:pic>
        <p:nvPicPr>
          <p:cNvPr id="8" name="Рисунок 7" descr="водить за но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916832"/>
            <a:ext cx="3456384" cy="2307137"/>
          </a:xfrm>
          <a:prstGeom prst="rect">
            <a:avLst/>
          </a:prstGeom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395536" y="332657"/>
            <a:ext cx="8568952" cy="1728191"/>
          </a:xfrm>
          <a:prstGeom prst="rect">
            <a:avLst/>
          </a:prstGeom>
        </p:spPr>
        <p:txBody>
          <a:bodyPr wrap="none" fromWordArt="1">
            <a:prstTxWarp prst="textStop">
              <a:avLst/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latin typeface="Monotype Corsiva"/>
              </a:rPr>
              <a:t>Что означают эти выражения?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23528" y="1412776"/>
            <a:ext cx="8568952" cy="34563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75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latin typeface="Georgia"/>
              </a:rPr>
              <a:t>Многогранный  мир чувств: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latin typeface="Georgia"/>
              </a:rPr>
              <a:t> органы обоняния и слуха.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2700000" scaled="1"/>
              </a:gradFill>
              <a:latin typeface="Georgia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483768" y="188640"/>
            <a:ext cx="4752528" cy="100811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Georgia"/>
              </a:rPr>
              <a:t>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eorgia"/>
              </a:rPr>
              <a:t>Тема урока: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3419475" y="5229225"/>
            <a:ext cx="4635500" cy="1279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Georgia"/>
              </a:rPr>
              <a:t>4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Georgia"/>
              </a:rPr>
              <a:t>"А"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Georgia"/>
              </a:rPr>
              <a:t>класс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Georgia"/>
              </a:rPr>
              <a:t>МБОУ  ЕСОШ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Georgia"/>
              </a:rPr>
              <a:t>№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Georgia"/>
              </a:rPr>
              <a:t>1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Georgia"/>
            </a:endParaRP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Georgia"/>
              </a:rPr>
              <a:t>учитель: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Georgia"/>
              </a:rPr>
              <a:t>Власова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Georgia"/>
            </a:endParaRP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Georgia"/>
              </a:rPr>
              <a:t>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Georgia"/>
              </a:rPr>
              <a:t>Валентина Ивановна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Georgi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/>
      <p:bldP spid="20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03648" y="5589240"/>
            <a:ext cx="6624736" cy="70788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42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spc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ЧУВСТВ</a:t>
            </a:r>
            <a:endParaRPr lang="ru-RU" sz="4000" b="1" spc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620688"/>
          <a:ext cx="8280919" cy="4907280"/>
        </p:xfrm>
        <a:graphic>
          <a:graphicData uri="http://schemas.openxmlformats.org/drawingml/2006/table">
            <a:tbl>
              <a:tblPr/>
              <a:tblGrid>
                <a:gridCol w="1380009"/>
                <a:gridCol w="1380009"/>
                <a:gridCol w="1380009"/>
                <a:gridCol w="1380009"/>
                <a:gridCol w="1380009"/>
                <a:gridCol w="1380874"/>
              </a:tblGrid>
              <a:tr h="668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68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462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467544" y="1484784"/>
            <a:ext cx="8280920" cy="4536504"/>
          </a:xfrm>
          <a:prstGeom prst="rect">
            <a:avLst/>
          </a:prstGeom>
        </p:spPr>
        <p:txBody>
          <a:bodyPr wrap="none" fromWordArt="1">
            <a:prstTxWarp prst="textTriangle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/>
              </a:rPr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 Цели: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ознакомить с новыми понятиями «обоняние», «орган  слуха» и подкрепить его примерами из реальной жизни,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развивать навык практической деятельности,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осознавать важность здорового образа жизни,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способствовать развитию у учащихся умения работать в микроколлективе,</a:t>
            </a:r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Правила работы в группах: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57365"/>
            <a:ext cx="8686800" cy="36433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внимательно слушай товарища;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 говори по очереди не перебивай друга;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 уважай мнение ребят;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 помоги товарищу, если ему понадобится   помощь.</a:t>
            </a:r>
          </a:p>
          <a:p>
            <a:endParaRPr lang="ru-RU" sz="3600" dirty="0" smtClean="0"/>
          </a:p>
          <a:p>
            <a:endParaRPr lang="ru-RU" sz="36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Отгадай  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  </a:t>
            </a:r>
            <a:r>
              <a:rPr lang="ru-RU" sz="4000" b="1" dirty="0" smtClean="0">
                <a:solidFill>
                  <a:srgbClr val="0070C0"/>
                </a:solidFill>
              </a:rPr>
              <a:t>Два соседа-непоседы,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   День на работе, ночь на отдыхе,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   У каждой зверушки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   Они на макушке.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                   Между двух светил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                   я посередине один.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          Проблемная ситуация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   </a:t>
            </a:r>
            <a:r>
              <a:rPr lang="ru-RU" sz="8800" b="1" i="1" dirty="0" smtClean="0">
                <a:solidFill>
                  <a:srgbClr val="0070C0"/>
                </a:solidFill>
              </a:rPr>
              <a:t>Органы чувств –       наши           помощники.?</a:t>
            </a:r>
            <a:endParaRPr lang="ru-RU" sz="6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Памятка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70C0"/>
                </a:solidFill>
              </a:rPr>
              <a:t>Лаборант (помощник учителя) получает предмет исследования от научного руководителя ( учителя).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70C0"/>
                </a:solidFill>
              </a:rPr>
              <a:t>Исследователи  выполняют задание научного руководителя (учителя).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70C0"/>
                </a:solidFill>
              </a:rPr>
              <a:t>Научный консультант знакомит с научными сведениями из справочной литературы.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70C0"/>
                </a:solidFill>
              </a:rPr>
              <a:t>Эксперт заносит результат опыта в таблицу.</a:t>
            </a:r>
            <a:r>
              <a:rPr lang="ru-RU" b="1" i="1" dirty="0" smtClean="0"/>
              <a:t> </a:t>
            </a:r>
            <a:endParaRPr lang="ru-RU" b="1" i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539552" y="0"/>
            <a:ext cx="822960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latin typeface="Monotype Corsiva"/>
              </a:rPr>
              <a:t>Органы чувств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419872" y="5791200"/>
            <a:ext cx="29511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latin typeface="Georgia" pitchFamily="18" charset="0"/>
              </a:rPr>
              <a:t>ОБОНЯНИЕ</a:t>
            </a:r>
            <a:r>
              <a:rPr lang="ru-RU" b="1" dirty="0">
                <a:solidFill>
                  <a:srgbClr val="0000CC"/>
                </a:solidFill>
              </a:rPr>
              <a:t> </a:t>
            </a:r>
          </a:p>
          <a:p>
            <a:pPr algn="ctr"/>
            <a:endParaRPr lang="ru-RU" sz="3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2605" y="1340768"/>
            <a:ext cx="3947627" cy="43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6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102758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Нос – орган обоняния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032448" cy="3744416"/>
          </a:xfrm>
        </p:spPr>
        <p:txBody>
          <a:bodyPr>
            <a:no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Обоняние – это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600" b="1" dirty="0" smtClean="0">
              <a:solidFill>
                <a:srgbClr val="00206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 способность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600" b="1" dirty="0">
              <a:solidFill>
                <a:srgbClr val="00206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чувствовать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600" b="1" dirty="0" smtClean="0">
              <a:solidFill>
                <a:srgbClr val="00206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запахи</a:t>
            </a:r>
            <a:endParaRPr lang="ru-RU" sz="3600" b="1" dirty="0">
              <a:solidFill>
                <a:srgbClr val="00206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348880"/>
            <a:ext cx="3600400" cy="35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833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620</TotalTime>
  <Words>568</Words>
  <Application>Microsoft Office PowerPoint</Application>
  <PresentationFormat>Экран (4:3)</PresentationFormat>
  <Paragraphs>148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Слайд 2</vt:lpstr>
      <vt:lpstr> Цели:</vt:lpstr>
      <vt:lpstr>         Правила работы в группах:</vt:lpstr>
      <vt:lpstr>              Отгадай  загадки</vt:lpstr>
      <vt:lpstr>          Проблемная ситуация</vt:lpstr>
      <vt:lpstr>Памятка</vt:lpstr>
      <vt:lpstr>Слайд 8</vt:lpstr>
      <vt:lpstr>Нос – орган обоняния</vt:lpstr>
      <vt:lpstr>Слайд 10</vt:lpstr>
      <vt:lpstr>Слайд 11</vt:lpstr>
      <vt:lpstr>Слайд 12</vt:lpstr>
      <vt:lpstr>Уши – орган слуха</vt:lpstr>
      <vt:lpstr>Слайд 14</vt:lpstr>
      <vt:lpstr>Части   уха:</vt:lpstr>
      <vt:lpstr>       Как слышит ухо?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Органы чувств</dc:subject>
  <dc:creator>Власова В. И.</dc:creator>
  <cp:lastModifiedBy>Админимтратор</cp:lastModifiedBy>
  <cp:revision>49</cp:revision>
  <dcterms:created xsi:type="dcterms:W3CDTF">2011-10-11T09:49:53Z</dcterms:created>
  <dcterms:modified xsi:type="dcterms:W3CDTF">2012-12-18T13:48:16Z</dcterms:modified>
</cp:coreProperties>
</file>