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4" r:id="rId3"/>
    <p:sldId id="273" r:id="rId4"/>
    <p:sldId id="276" r:id="rId5"/>
    <p:sldId id="257" r:id="rId6"/>
    <p:sldId id="258" r:id="rId7"/>
    <p:sldId id="259" r:id="rId8"/>
    <p:sldId id="277" r:id="rId9"/>
    <p:sldId id="278" r:id="rId10"/>
    <p:sldId id="279" r:id="rId11"/>
    <p:sldId id="260" r:id="rId12"/>
    <p:sldId id="261" r:id="rId13"/>
    <p:sldId id="263" r:id="rId14"/>
    <p:sldId id="264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2F2"/>
    <a:srgbClr val="800000"/>
    <a:srgbClr val="FEB0FA"/>
    <a:srgbClr val="C1C955"/>
    <a:srgbClr val="67B79E"/>
    <a:srgbClr val="660066"/>
    <a:srgbClr val="52CCC0"/>
    <a:srgbClr val="B86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Образовательные области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Образовательные области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Социально - коммуникативное развитие</c:v>
                </c:pt>
                <c:pt idx="2">
                  <c:v>Познавательное развитие</c:v>
                </c:pt>
                <c:pt idx="3">
                  <c:v>Речевое развитие</c:v>
                </c:pt>
                <c:pt idx="4">
                  <c:v>Художественно - эстетическое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39693560334533"/>
          <c:y val="0.11599478530355242"/>
          <c:w val="0.33690076609916519"/>
          <c:h val="0.844209800046125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B8C87-51C2-47B0-8FD4-8AF8A21BC442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5491D6-FC31-4FAD-A83C-9F02B0EE9ACE}">
      <dgm:prSet phldrT="[Текст]" custT="1"/>
      <dgm:spPr>
        <a:solidFill>
          <a:srgbClr val="52CCC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Обязательная часть: основная образовательная программа МБДОУ д/с №2 на основе программы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«От рождения до школы»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Вераксы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1F3D25-B03A-4377-85D1-40CA4BA3FED3}" type="parTrans" cxnId="{CFD6307D-0885-4566-AD3D-0EA3FAB38914}">
      <dgm:prSet/>
      <dgm:spPr/>
      <dgm:t>
        <a:bodyPr/>
        <a:lstStyle/>
        <a:p>
          <a:endParaRPr lang="ru-RU"/>
        </a:p>
      </dgm:t>
    </dgm:pt>
    <dgm:pt modelId="{F15CA2CB-A578-4019-A60A-4067E7603B3E}" type="sibTrans" cxnId="{CFD6307D-0885-4566-AD3D-0EA3FAB38914}">
      <dgm:prSet/>
      <dgm:spPr/>
      <dgm:t>
        <a:bodyPr/>
        <a:lstStyle/>
        <a:p>
          <a:endParaRPr lang="ru-RU"/>
        </a:p>
      </dgm:t>
    </dgm:pt>
    <dgm:pt modelId="{4C1069E4-34E0-4A19-884F-B69508B2538F}">
      <dgm:prSet/>
      <dgm:spPr>
        <a:solidFill>
          <a:srgbClr val="FEB0FA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C8AEB2F8-E280-43AF-B6C9-1BD392113F09}" type="parTrans" cxnId="{4B855E0A-94CC-4500-B778-D01A1EF8A029}">
      <dgm:prSet/>
      <dgm:spPr/>
      <dgm:t>
        <a:bodyPr/>
        <a:lstStyle/>
        <a:p>
          <a:endParaRPr lang="ru-RU"/>
        </a:p>
      </dgm:t>
    </dgm:pt>
    <dgm:pt modelId="{04E079BA-DFE9-405F-A034-CA94176410D8}" type="sibTrans" cxnId="{4B855E0A-94CC-4500-B778-D01A1EF8A029}">
      <dgm:prSet/>
      <dgm:spPr/>
      <dgm:t>
        <a:bodyPr/>
        <a:lstStyle/>
        <a:p>
          <a:endParaRPr lang="ru-RU"/>
        </a:p>
      </dgm:t>
    </dgm:pt>
    <dgm:pt modelId="{6B921E0A-ACB7-469E-8DFE-B56AD568F37D}">
      <dgm:prSet/>
      <dgm:spPr>
        <a:solidFill>
          <a:srgbClr val="FEB0FA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82ACCC3C-957C-497E-8C73-6B3419AA575E}" type="parTrans" cxnId="{1CD8731E-DF8F-4B38-99A5-9BB2B46FA418}">
      <dgm:prSet/>
      <dgm:spPr/>
      <dgm:t>
        <a:bodyPr/>
        <a:lstStyle/>
        <a:p>
          <a:endParaRPr lang="ru-RU"/>
        </a:p>
      </dgm:t>
    </dgm:pt>
    <dgm:pt modelId="{9D6BF270-3AF6-40FC-8CD8-655DB6A17778}" type="sibTrans" cxnId="{1CD8731E-DF8F-4B38-99A5-9BB2B46FA418}">
      <dgm:prSet/>
      <dgm:spPr/>
      <dgm:t>
        <a:bodyPr/>
        <a:lstStyle/>
        <a:p>
          <a:endParaRPr lang="ru-RU"/>
        </a:p>
      </dgm:t>
    </dgm:pt>
    <dgm:pt modelId="{7EF84FDD-C749-4CEF-BE47-29BAC931A8C7}">
      <dgm:prSet/>
      <dgm:spPr>
        <a:solidFill>
          <a:srgbClr val="FEB0FA">
            <a:alpha val="90000"/>
          </a:srgbClr>
        </a:solidFill>
      </dgm:spPr>
      <dgm:t>
        <a:bodyPr/>
        <a:lstStyle/>
        <a:p>
          <a:r>
            <a:rPr lang="ru-RU" smtClean="0"/>
            <a:t>60%</a:t>
          </a:r>
          <a:endParaRPr lang="ru-RU" dirty="0"/>
        </a:p>
      </dgm:t>
    </dgm:pt>
    <dgm:pt modelId="{74792FB9-CC46-4DBD-ABFD-17694F47513C}" type="parTrans" cxnId="{9E1C936C-C022-486A-854E-FF2634154B20}">
      <dgm:prSet/>
      <dgm:spPr/>
      <dgm:t>
        <a:bodyPr/>
        <a:lstStyle/>
        <a:p>
          <a:endParaRPr lang="ru-RU"/>
        </a:p>
      </dgm:t>
    </dgm:pt>
    <dgm:pt modelId="{700836F6-D1C4-4EB8-BBA8-FC9881043098}" type="sibTrans" cxnId="{9E1C936C-C022-486A-854E-FF2634154B20}">
      <dgm:prSet/>
      <dgm:spPr/>
      <dgm:t>
        <a:bodyPr/>
        <a:lstStyle/>
        <a:p>
          <a:endParaRPr lang="ru-RU"/>
        </a:p>
      </dgm:t>
    </dgm:pt>
    <dgm:pt modelId="{E1E194AE-EA24-43A0-9851-BDC8239A95BF}" type="pres">
      <dgm:prSet presAssocID="{832B8C87-51C2-47B0-8FD4-8AF8A21BC4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6400-8F56-47F5-A05B-CACD0D930B12}" type="pres">
      <dgm:prSet presAssocID="{AC5491D6-FC31-4FAD-A83C-9F02B0EE9ACE}" presName="linNode" presStyleCnt="0"/>
      <dgm:spPr/>
    </dgm:pt>
    <dgm:pt modelId="{C09DE736-C655-4EC2-B278-CF97F0259823}" type="pres">
      <dgm:prSet presAssocID="{AC5491D6-FC31-4FAD-A83C-9F02B0EE9ACE}" presName="parentShp" presStyleLbl="node1" presStyleIdx="0" presStyleCnt="1" custScaleX="133985" custLinFactNeighborX="-1180" custLinFactNeighborY="-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21B50-B010-4910-A37C-5B4443738082}" type="pres">
      <dgm:prSet presAssocID="{AC5491D6-FC31-4FAD-A83C-9F02B0EE9AC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80AFD-97B0-4952-915A-8B0E95C5FC44}" type="presOf" srcId="{7EF84FDD-C749-4CEF-BE47-29BAC931A8C7}" destId="{49221B50-B010-4910-A37C-5B4443738082}" srcOrd="0" destOrd="1" presId="urn:microsoft.com/office/officeart/2005/8/layout/vList6"/>
    <dgm:cxn modelId="{CFD6307D-0885-4566-AD3D-0EA3FAB38914}" srcId="{832B8C87-51C2-47B0-8FD4-8AF8A21BC442}" destId="{AC5491D6-FC31-4FAD-A83C-9F02B0EE9ACE}" srcOrd="0" destOrd="0" parTransId="{FA1F3D25-B03A-4377-85D1-40CA4BA3FED3}" sibTransId="{F15CA2CB-A578-4019-A60A-4067E7603B3E}"/>
    <dgm:cxn modelId="{04860F6A-6905-433F-B7E0-B230EDA4F82D}" type="presOf" srcId="{6B921E0A-ACB7-469E-8DFE-B56AD568F37D}" destId="{49221B50-B010-4910-A37C-5B4443738082}" srcOrd="0" destOrd="2" presId="urn:microsoft.com/office/officeart/2005/8/layout/vList6"/>
    <dgm:cxn modelId="{4A5ACA85-0DC7-446F-9DA2-E1669FBACB5E}" type="presOf" srcId="{4C1069E4-34E0-4A19-884F-B69508B2538F}" destId="{49221B50-B010-4910-A37C-5B4443738082}" srcOrd="0" destOrd="0" presId="urn:microsoft.com/office/officeart/2005/8/layout/vList6"/>
    <dgm:cxn modelId="{9E1C936C-C022-486A-854E-FF2634154B20}" srcId="{AC5491D6-FC31-4FAD-A83C-9F02B0EE9ACE}" destId="{7EF84FDD-C749-4CEF-BE47-29BAC931A8C7}" srcOrd="1" destOrd="0" parTransId="{74792FB9-CC46-4DBD-ABFD-17694F47513C}" sibTransId="{700836F6-D1C4-4EB8-BBA8-FC9881043098}"/>
    <dgm:cxn modelId="{4B855E0A-94CC-4500-B778-D01A1EF8A029}" srcId="{AC5491D6-FC31-4FAD-A83C-9F02B0EE9ACE}" destId="{4C1069E4-34E0-4A19-884F-B69508B2538F}" srcOrd="0" destOrd="0" parTransId="{C8AEB2F8-E280-43AF-B6C9-1BD392113F09}" sibTransId="{04E079BA-DFE9-405F-A034-CA94176410D8}"/>
    <dgm:cxn modelId="{A74BB211-E16E-465C-B8B4-A0B09D537A93}" type="presOf" srcId="{832B8C87-51C2-47B0-8FD4-8AF8A21BC442}" destId="{E1E194AE-EA24-43A0-9851-BDC8239A95BF}" srcOrd="0" destOrd="0" presId="urn:microsoft.com/office/officeart/2005/8/layout/vList6"/>
    <dgm:cxn modelId="{1CD8731E-DF8F-4B38-99A5-9BB2B46FA418}" srcId="{AC5491D6-FC31-4FAD-A83C-9F02B0EE9ACE}" destId="{6B921E0A-ACB7-469E-8DFE-B56AD568F37D}" srcOrd="2" destOrd="0" parTransId="{82ACCC3C-957C-497E-8C73-6B3419AA575E}" sibTransId="{9D6BF270-3AF6-40FC-8CD8-655DB6A17778}"/>
    <dgm:cxn modelId="{90993FA3-EE3C-4455-A68D-480007E57788}" type="presOf" srcId="{AC5491D6-FC31-4FAD-A83C-9F02B0EE9ACE}" destId="{C09DE736-C655-4EC2-B278-CF97F0259823}" srcOrd="0" destOrd="0" presId="urn:microsoft.com/office/officeart/2005/8/layout/vList6"/>
    <dgm:cxn modelId="{BE090F69-1584-4A6C-BD0E-BE6F8BFBEE47}" type="presParOf" srcId="{E1E194AE-EA24-43A0-9851-BDC8239A95BF}" destId="{1C356400-8F56-47F5-A05B-CACD0D930B12}" srcOrd="0" destOrd="0" presId="urn:microsoft.com/office/officeart/2005/8/layout/vList6"/>
    <dgm:cxn modelId="{DD091638-2831-4A41-82A2-0740CBCC178C}" type="presParOf" srcId="{1C356400-8F56-47F5-A05B-CACD0D930B12}" destId="{C09DE736-C655-4EC2-B278-CF97F0259823}" srcOrd="0" destOrd="0" presId="urn:microsoft.com/office/officeart/2005/8/layout/vList6"/>
    <dgm:cxn modelId="{48EA836E-7163-4A32-AE39-D177942C1368}" type="presParOf" srcId="{1C356400-8F56-47F5-A05B-CACD0D930B12}" destId="{49221B50-B010-4910-A37C-5B44437380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21B50-B010-4910-A37C-5B4443738082}">
      <dsp:nvSpPr>
        <dsp:cNvPr id="0" name=""/>
        <dsp:cNvSpPr/>
      </dsp:nvSpPr>
      <dsp:spPr>
        <a:xfrm>
          <a:off x="1870217" y="1079"/>
          <a:ext cx="2092639" cy="2207640"/>
        </a:xfrm>
        <a:prstGeom prst="rightArrow">
          <a:avLst>
            <a:gd name="adj1" fmla="val 75000"/>
            <a:gd name="adj2" fmla="val 50000"/>
          </a:avLst>
        </a:prstGeom>
        <a:solidFill>
          <a:srgbClr val="FEB0FA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smtClean="0"/>
            <a:t>60%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1870217" y="277034"/>
        <a:ext cx="1307899" cy="1655730"/>
      </dsp:txXfrm>
    </dsp:sp>
    <dsp:sp modelId="{C09DE736-C655-4EC2-B278-CF97F0259823}">
      <dsp:nvSpPr>
        <dsp:cNvPr id="0" name=""/>
        <dsp:cNvSpPr/>
      </dsp:nvSpPr>
      <dsp:spPr>
        <a:xfrm>
          <a:off x="0" y="0"/>
          <a:ext cx="1869215" cy="2207640"/>
        </a:xfrm>
        <a:prstGeom prst="roundRect">
          <a:avLst/>
        </a:prstGeom>
        <a:solidFill>
          <a:srgbClr val="52CCC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Обязательная часть: основная образовательная программа МБДОУ д/с №2 на основе программы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«От рождения до школы»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Вераксы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248" y="91248"/>
        <a:ext cx="1686719" cy="202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4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82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8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51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6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5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3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2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4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3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0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7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4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235743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71678"/>
            <a:ext cx="8572560" cy="428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«Федеральный государственный образовательный стандарт дошкольного образования»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alt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«Воспитание служит необходимой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всеобщей формой развития ребенка.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достигает своих целей,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умеет направить собственную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ребенка»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(В. В. Давыдов</a:t>
            </a:r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01080" cy="5156852"/>
          </a:xfrm>
        </p:spPr>
        <p:txBody>
          <a:bodyPr>
            <a:normAutofit fontScale="25000" lnSpcReduction="20000"/>
          </a:bodyPr>
          <a:lstStyle/>
          <a:p>
            <a:endParaRPr lang="ru-RU" sz="6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9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endParaRPr lang="ru-RU" sz="6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9377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Содержание указанных образовательных областей зависит от возрастных и индивидуальных особенностей детей, определяется целями и задачами Программы и реализуется в различных видах деятельности (общении, игре, познавательно-исследовательской деятельности).</a:t>
            </a:r>
          </a:p>
          <a:p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142976" y="2428868"/>
            <a:ext cx="2214578" cy="3500462"/>
          </a:xfrm>
          <a:prstGeom prst="downArrowCallout">
            <a:avLst>
              <a:gd name="adj1" fmla="val 18648"/>
              <a:gd name="adj2" fmla="val 25000"/>
              <a:gd name="adj3" fmla="val 25000"/>
              <a:gd name="adj4" fmla="val 32425"/>
            </a:avLst>
          </a:prstGeom>
          <a:solidFill>
            <a:srgbClr val="52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программы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572132" y="2357430"/>
            <a:ext cx="2286016" cy="3429024"/>
          </a:xfrm>
          <a:prstGeom prst="downArrowCallout">
            <a:avLst>
              <a:gd name="adj1" fmla="val 15154"/>
              <a:gd name="adj2" fmla="val 25000"/>
              <a:gd name="adj3" fmla="val 25000"/>
              <a:gd name="adj4" fmla="val 32715"/>
            </a:avLst>
          </a:prstGeom>
          <a:solidFill>
            <a:srgbClr val="52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программы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Документ" r:id="rId3" imgW="5961923" imgH="4455520" progId="Word.Document.12">
                  <p:embed/>
                </p:oleObj>
              </mc:Choice>
              <mc:Fallback>
                <p:oleObj name="Документ" r:id="rId3" imgW="5961923" imgH="445552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786" y="357166"/>
            <a:ext cx="77153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Целевые ориентиры на этапе завершения дошкольного образования</a:t>
            </a:r>
            <a:endParaRPr lang="ru-RU" sz="28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64305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Модель выпускника ДОУ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214554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Владеет основными культурными способами 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-Проявляет инициативу и самостоятельность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-Положительно относится к миру, к людям, , самому себе, участвует в совместных играх, способен договариваться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-Адекватно проявляет свои чувства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-Владеет разными формами и видами игр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-Хорошо владеет устной речью, может выражать свои мысли и желания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-Развита мелкая моторика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-Способен к волевым усилиям , может следовать социальным нормам поведения в различных видах 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-Соблюдает правила безопасного поведения и личной гигиены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-Проявляет любознательность, интересуется причинно-следственными связями, склонен наблюдать , экспериментировать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-0бладает начальными знаниями о себе, природном и социальном мире, в котором живет.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Обязательная часть образовательной программы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Условия реализации Программы должны обеспечивать полноценное развитие личности во всех основных образовательных областях</a:t>
            </a:r>
            <a:endParaRPr lang="ru-RU" sz="2400" dirty="0"/>
          </a:p>
        </p:txBody>
      </p:sp>
      <p:sp>
        <p:nvSpPr>
          <p:cNvPr id="5" name="Семиугольник 4"/>
          <p:cNvSpPr/>
          <p:nvPr/>
        </p:nvSpPr>
        <p:spPr>
          <a:xfrm>
            <a:off x="714348" y="2786058"/>
            <a:ext cx="1785950" cy="1571636"/>
          </a:xfrm>
          <a:prstGeom prst="hept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виды детской деятельности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миугольник 6"/>
          <p:cNvSpPr/>
          <p:nvPr/>
        </p:nvSpPr>
        <p:spPr>
          <a:xfrm rot="1337172">
            <a:off x="2086811" y="3640705"/>
            <a:ext cx="1860221" cy="1634752"/>
          </a:xfrm>
          <a:prstGeom prst="heptagon">
            <a:avLst/>
          </a:prstGeom>
          <a:solidFill>
            <a:srgbClr val="67B7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Режимные моменты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 rot="21370204">
            <a:off x="3694168" y="3923300"/>
            <a:ext cx="1880729" cy="1585789"/>
          </a:xfrm>
          <a:prstGeom prst="hept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Самостоятельная деятельность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емиугольник 8"/>
          <p:cNvSpPr/>
          <p:nvPr/>
        </p:nvSpPr>
        <p:spPr>
          <a:xfrm rot="1412722">
            <a:off x="5368653" y="3581123"/>
            <a:ext cx="1789596" cy="1500198"/>
          </a:xfrm>
          <a:prstGeom prst="heptagon">
            <a:avLst/>
          </a:prstGeom>
          <a:solidFill>
            <a:srgbClr val="FC2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72198" y="2500306"/>
            <a:ext cx="1643074" cy="142876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● 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○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11956245">
            <a:off x="6572264" y="3500438"/>
            <a:ext cx="714380" cy="142876"/>
          </a:xfrm>
          <a:prstGeom prst="arc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Вариативная часть образовательной программы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качество образовательного процесса для создания оптимальных условий развития дошкольника с учетом его физического и психического здоровья, для реализации психолого-педагогической готовности к обучению в школе.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000372"/>
            <a:ext cx="6143668" cy="857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4286256"/>
            <a:ext cx="3429024" cy="12858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22F2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b="1" dirty="0">
              <a:solidFill>
                <a:srgbClr val="FC2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86314" y="4357694"/>
            <a:ext cx="3571900" cy="11430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214546" y="3929066"/>
            <a:ext cx="500066" cy="35719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215074" y="4000504"/>
            <a:ext cx="571504" cy="2857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-642974" y="1571612"/>
            <a:ext cx="10975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715375" cy="1785937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01.01.2014 вступает в силу Федеральный государственный образовательный стандарт дошкольного образования</a:t>
            </a:r>
            <a:b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№ 1155 от 17 октября 2013 года: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420938"/>
            <a:ext cx="8316913" cy="3735387"/>
          </a:xfrm>
        </p:spPr>
        <p:txBody>
          <a:bodyPr/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800" b="1" dirty="0">
                <a:solidFill>
                  <a:srgbClr val="7030A0"/>
                </a:solidFill>
              </a:rPr>
              <a:t>Что такое Федеральный государственный стандарт дошкольного образования?</a:t>
            </a: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0" y="2214554"/>
            <a:ext cx="8785225" cy="3744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	</a:t>
            </a:r>
            <a:r>
              <a:rPr lang="ru-RU" altLang="ru-RU" b="1" dirty="0" smtClean="0">
                <a:solidFill>
                  <a:srgbClr val="C00000"/>
                </a:solidFill>
              </a:rPr>
              <a:t>Федеральные государственные стандарты устанавливаются в Российской Федерации в соответствии с требованием статьи 12 «Закона об образовании» и представляют собой «совокупность обязательных требований к дошкольному образованию».</a:t>
            </a:r>
            <a:endParaRPr lang="ru-RU" altLang="ru-RU" sz="36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Проектирование системы педагогической деятельности ДОУ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428736"/>
          <a:ext cx="8215370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образовательной программы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928794" y="1000108"/>
            <a:ext cx="5357850" cy="200026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Образовательный процесс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142984"/>
            <a:ext cx="49292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 smtClean="0">
                <a:solidFill>
                  <a:srgbClr val="800000"/>
                </a:solidFill>
              </a:rPr>
              <a:t>Цель</a:t>
            </a:r>
            <a:r>
              <a:rPr lang="ru-RU" sz="1400" dirty="0" smtClean="0"/>
              <a:t>: обеспечить 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особенностей. Развитие личности, мотивации и способностей детей в различных видах деятельности и охватывает направления развития и образования детей (образовательные области)</a:t>
            </a:r>
            <a:endParaRPr lang="ru-RU" sz="1400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0" y="2357430"/>
            <a:ext cx="2286016" cy="1357322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Социально-коммуникативное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2143108" y="3500438"/>
            <a:ext cx="2000264" cy="1285884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Познавательное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072066" y="3500438"/>
            <a:ext cx="2000264" cy="1357322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Физическое развитие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714744" y="3071810"/>
            <a:ext cx="1928826" cy="1285884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Речевое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6786578" y="2571744"/>
            <a:ext cx="2357422" cy="1357322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Художественно-эстетическое развитие</a:t>
            </a:r>
            <a:endParaRPr lang="ru-RU" sz="1600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144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состоит: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5560795"/>
              </p:ext>
            </p:extLst>
          </p:nvPr>
        </p:nvGraphicFramePr>
        <p:xfrm>
          <a:off x="179512" y="1928802"/>
          <a:ext cx="3963860" cy="22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 rot="10800000">
            <a:off x="4429124" y="4286256"/>
            <a:ext cx="2567941" cy="2350437"/>
            <a:chOff x="1616709" y="2586084"/>
            <a:chExt cx="2567941" cy="2350437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1759585" y="2586084"/>
              <a:ext cx="2425065" cy="235043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52CCC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1616709" y="2879889"/>
              <a:ext cx="1543651" cy="1762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t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400" kern="1200" dirty="0"/>
            </a:p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400" kern="1200" dirty="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858016" y="3071810"/>
            <a:ext cx="1973900" cy="3279131"/>
          </a:xfrm>
          <a:prstGeom prst="roundRect">
            <a:avLst/>
          </a:prstGeom>
          <a:solidFill>
            <a:srgbClr val="FEB0F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6858016" y="3786190"/>
            <a:ext cx="20002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Вариативная часть</a:t>
            </a:r>
          </a:p>
          <a:p>
            <a:pPr algn="ctr"/>
            <a:r>
              <a:rPr lang="ru-RU" dirty="0" smtClean="0"/>
              <a:t>формируемая</a:t>
            </a:r>
          </a:p>
          <a:p>
            <a:pPr algn="ctr"/>
            <a:r>
              <a:rPr lang="ru-RU" dirty="0" smtClean="0"/>
              <a:t>участниками</a:t>
            </a:r>
          </a:p>
          <a:p>
            <a:pPr algn="ctr"/>
            <a:r>
              <a:rPr lang="ru-RU" dirty="0" smtClean="0"/>
              <a:t>образовательного процесса</a:t>
            </a:r>
            <a:endParaRPr lang="en-US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4" y="514351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40%●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478634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29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760</TotalTime>
  <Words>861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Trebuchet MS</vt:lpstr>
      <vt:lpstr>Wingdings 3</vt:lpstr>
      <vt:lpstr>Грань</vt:lpstr>
      <vt:lpstr>Документ</vt:lpstr>
      <vt:lpstr>Презентация PowerPoint</vt:lpstr>
      <vt:lpstr>   С 01.01.2014 вступает в силу Федеральный государственный образовательный стандарт дошкольного образования     Приказ Министерства образования и науки Российской Федерации № 1155 от 17 октября 2013 года:</vt:lpstr>
      <vt:lpstr>Презентация PowerPoint</vt:lpstr>
      <vt:lpstr>Проектирование системы педагогической деятельности ДОУ</vt:lpstr>
      <vt:lpstr>Презентация PowerPoint</vt:lpstr>
      <vt:lpstr>Образовательная программа состоит:</vt:lpstr>
      <vt:lpstr>Образовательные области:</vt:lpstr>
      <vt:lpstr>  </vt:lpstr>
      <vt:lpstr>Презентация PowerPoint</vt:lpstr>
      <vt:lpstr>Художественно-эстетическое развитие</vt:lpstr>
      <vt:lpstr>Презентация PowerPoint</vt:lpstr>
      <vt:lpstr>Презентация PowerPoint</vt:lpstr>
      <vt:lpstr>Презентация PowerPoint</vt:lpstr>
      <vt:lpstr>Обязательная часть образовательной программы</vt:lpstr>
      <vt:lpstr>Вариативная часть образовательной программы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85</cp:revision>
  <dcterms:created xsi:type="dcterms:W3CDTF">2014-01-27T05:03:25Z</dcterms:created>
  <dcterms:modified xsi:type="dcterms:W3CDTF">2015-11-13T14:07:22Z</dcterms:modified>
</cp:coreProperties>
</file>