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xls" ContentType="application/vnd.ms-exce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66" r:id="rId2"/>
    <p:sldId id="265" r:id="rId3"/>
    <p:sldId id="273" r:id="rId4"/>
    <p:sldId id="277" r:id="rId5"/>
    <p:sldId id="268" r:id="rId6"/>
    <p:sldId id="269" r:id="rId7"/>
    <p:sldId id="263" r:id="rId8"/>
    <p:sldId id="270" r:id="rId9"/>
    <p:sldId id="276" r:id="rId10"/>
    <p:sldId id="278" r:id="rId1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5613" indent="158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2813" indent="158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0013" indent="158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7213" indent="158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FF"/>
    <a:srgbClr val="0066CC"/>
    <a:srgbClr val="4704CC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2958" autoAdjust="0"/>
  </p:normalViewPr>
  <p:slideViewPr>
    <p:cSldViewPr>
      <p:cViewPr>
        <p:scale>
          <a:sx n="70" d="100"/>
          <a:sy n="70" d="100"/>
        </p:scale>
        <p:origin x="-1386" y="21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emf"/><Relationship Id="rId1" Type="http://schemas.openxmlformats.org/officeDocument/2006/relationships/image" Target="../media/image3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23F0A2CB-3ADE-4AB2-BC0C-1FE007F8295F}" type="datetimeFigureOut">
              <a:rPr lang="ru-RU"/>
              <a:pPr>
                <a:defRPr/>
              </a:pPr>
              <a:t>08.04.2011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CE49C38C-CF0D-42DD-A032-89C117D4628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29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1229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3EA73AB7-E270-470A-9291-0770DB9EB291}" type="slidenum">
              <a:rPr lang="ru-RU" smtClean="0">
                <a:latin typeface="Arial" pitchFamily="34" charset="0"/>
              </a:rPr>
              <a:pPr/>
              <a:t>6</a:t>
            </a:fld>
            <a:endParaRPr lang="ru-RU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A34D68-A5CE-4DC7-8F64-74F06CF938A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451959-4952-4918-953D-C80559C19A4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05DC24-103C-4C8C-AFDC-0BA700B05BD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B812D7-4725-40BD-B2BC-AEBBDD4836E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8BC61A-0D47-44E4-8C34-55A4DF5FC1D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57D1C8-0C8C-4E58-AC3E-D734AE1017E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3E287F-D585-4875-8824-340E0F71659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59C460-E970-49CE-A1D8-124E26CF17C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5256F3-B3F6-4300-B5D0-0F694A8460F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903470-A150-4052-BBF0-EF7BBD08CC1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085705-628C-4182-A4E2-E1E8F471ACE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grayWhite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charset="0"/>
              </a:defRPr>
            </a:lvl1pPr>
          </a:lstStyle>
          <a:p>
            <a:pPr>
              <a:defRPr/>
            </a:pPr>
            <a:fld id="{5741B7DD-6839-43F1-A838-F41C0F4CDDB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1313" indent="-341313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1363" indent="-284163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1413" indent="-227013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598613" indent="-227013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5813" indent="-227013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_____Microsoft_Office_Excel_97-20033.xls"/><Relationship Id="rId5" Type="http://schemas.openxmlformats.org/officeDocument/2006/relationships/oleObject" Target="../embeddings/_____Microsoft_Office_Excel_97-20032.xls"/><Relationship Id="rId4" Type="http://schemas.openxmlformats.org/officeDocument/2006/relationships/oleObject" Target="../embeddings/_____Microsoft_Office_Excel_97-20031.xls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13" Type="http://schemas.openxmlformats.org/officeDocument/2006/relationships/image" Target="../media/image18.jpeg"/><Relationship Id="rId18" Type="http://schemas.openxmlformats.org/officeDocument/2006/relationships/image" Target="../media/image23.jpeg"/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12" Type="http://schemas.openxmlformats.org/officeDocument/2006/relationships/image" Target="../media/image17.jpeg"/><Relationship Id="rId17" Type="http://schemas.openxmlformats.org/officeDocument/2006/relationships/image" Target="../media/image22.jpeg"/><Relationship Id="rId2" Type="http://schemas.openxmlformats.org/officeDocument/2006/relationships/image" Target="../media/image1.jpeg"/><Relationship Id="rId16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11" Type="http://schemas.openxmlformats.org/officeDocument/2006/relationships/image" Target="../media/image16.png"/><Relationship Id="rId5" Type="http://schemas.openxmlformats.org/officeDocument/2006/relationships/image" Target="../media/image10.jpeg"/><Relationship Id="rId15" Type="http://schemas.openxmlformats.org/officeDocument/2006/relationships/image" Target="../media/image20.jpeg"/><Relationship Id="rId10" Type="http://schemas.openxmlformats.org/officeDocument/2006/relationships/image" Target="../media/image15.jpeg"/><Relationship Id="rId4" Type="http://schemas.openxmlformats.org/officeDocument/2006/relationships/image" Target="../media/image9.jpeg"/><Relationship Id="rId9" Type="http://schemas.openxmlformats.org/officeDocument/2006/relationships/image" Target="../media/image14.jpeg"/><Relationship Id="rId14" Type="http://schemas.openxmlformats.org/officeDocument/2006/relationships/image" Target="../media/image19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13" Type="http://schemas.openxmlformats.org/officeDocument/2006/relationships/image" Target="../media/image33.png"/><Relationship Id="rId3" Type="http://schemas.openxmlformats.org/officeDocument/2006/relationships/image" Target="../media/image1.jpeg"/><Relationship Id="rId7" Type="http://schemas.openxmlformats.org/officeDocument/2006/relationships/image" Target="../media/image27.jpeg"/><Relationship Id="rId12" Type="http://schemas.openxmlformats.org/officeDocument/2006/relationships/image" Target="../media/image3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jpeg"/><Relationship Id="rId11" Type="http://schemas.openxmlformats.org/officeDocument/2006/relationships/image" Target="../media/image31.jpeg"/><Relationship Id="rId5" Type="http://schemas.openxmlformats.org/officeDocument/2006/relationships/image" Target="../media/image25.jpeg"/><Relationship Id="rId10" Type="http://schemas.openxmlformats.org/officeDocument/2006/relationships/image" Target="../media/image30.jpeg"/><Relationship Id="rId4" Type="http://schemas.openxmlformats.org/officeDocument/2006/relationships/image" Target="../media/image24.jpeg"/><Relationship Id="rId9" Type="http://schemas.openxmlformats.org/officeDocument/2006/relationships/image" Target="../media/image29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7" Type="http://schemas.openxmlformats.org/officeDocument/2006/relationships/image" Target="../media/image3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defTabSz="912813" eaLnBrk="1" hangingPunct="1"/>
            <a:endParaRPr lang="ru-RU" smtClean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defTabSz="912813" eaLnBrk="1" hangingPunct="1"/>
            <a:endParaRPr lang="ru-RU" smtClean="0"/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7" name="Рисунок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88" y="1071563"/>
            <a:ext cx="1500187" cy="2071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0" y="214313"/>
            <a:ext cx="91440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defTabSz="912813"/>
            <a:endParaRPr lang="ru-RU"/>
          </a:p>
        </p:txBody>
      </p:sp>
      <p:sp>
        <p:nvSpPr>
          <p:cNvPr id="3079" name="Rectangle 7"/>
          <p:cNvSpPr>
            <a:spLocks noChangeArrowheads="1"/>
          </p:cNvSpPr>
          <p:nvPr/>
        </p:nvSpPr>
        <p:spPr bwMode="auto">
          <a:xfrm>
            <a:off x="1928813" y="1143000"/>
            <a:ext cx="6929467" cy="477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just" defTabSz="912813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Учитель начальных классов первой квалификационной категории МОУ СОШ  № 1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just" defTabSz="912813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. Бавлы</a:t>
            </a:r>
            <a:r>
              <a:rPr lang="tt-RU" sz="2400" dirty="0">
                <a:latin typeface="Times New Roman" pitchFamily="18" charset="0"/>
                <a:cs typeface="Times New Roman" pitchFamily="18" charset="0"/>
              </a:rPr>
              <a:t> Нургалиева Ландыш Сабирзяновна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algn="just" defTabSz="912813" eaLnBrk="0" hangingPunct="0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Образование: высшее</a:t>
            </a:r>
          </a:p>
          <a:p>
            <a:pPr algn="just" defTabSz="912813" eaLnBrk="0" hangingPunct="0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В 1982 году закончила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Белебеевское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педагогическое училище. </a:t>
            </a:r>
          </a:p>
          <a:p>
            <a:pPr algn="just" defTabSz="912813" eaLnBrk="0" hangingPunct="0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В 2005 году закончила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Набережночелнинский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государственный педагогический </a:t>
            </a:r>
            <a:r>
              <a:rPr lang="tt-RU" sz="2400" dirty="0">
                <a:latin typeface="Times New Roman" pitchFamily="18" charset="0"/>
                <a:cs typeface="Times New Roman" pitchFamily="18" charset="0"/>
              </a:rPr>
              <a:t>институт. </a:t>
            </a:r>
          </a:p>
          <a:p>
            <a:pPr algn="just" defTabSz="912813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Общий педагогический стаж: 26 лет</a:t>
            </a:r>
          </a:p>
          <a:p>
            <a:pPr algn="just" defTabSz="912813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Стаж работы в данном учебном заведении: 2</a:t>
            </a:r>
            <a:r>
              <a:rPr lang="tt-RU" sz="2400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лет</a:t>
            </a:r>
          </a:p>
          <a:p>
            <a:pPr algn="just" defTabSz="912813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Принцип 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моей  педагогической деятельности – любить и учить каждого ребёнка.</a:t>
            </a:r>
          </a:p>
          <a:p>
            <a:pPr algn="just" defTabSz="912813" eaLnBrk="0" hangingPunct="0"/>
            <a:endParaRPr lang="ru-RU" sz="1600" dirty="0"/>
          </a:p>
        </p:txBody>
      </p:sp>
      <p:sp>
        <p:nvSpPr>
          <p:cNvPr id="3080" name="TextBox 11"/>
          <p:cNvSpPr txBox="1">
            <a:spLocks noChangeArrowheads="1"/>
          </p:cNvSpPr>
          <p:nvPr/>
        </p:nvSpPr>
        <p:spPr bwMode="auto">
          <a:xfrm>
            <a:off x="3000375" y="428625"/>
            <a:ext cx="1841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912813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214283" y="285728"/>
            <a:ext cx="8929718" cy="584775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32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Нургалиева</a:t>
            </a:r>
            <a:r>
              <a:rPr lang="ru-RU" sz="3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Ландыш </a:t>
            </a:r>
            <a:r>
              <a:rPr lang="ru-RU" sz="32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Сабирзяновна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defTabSz="912813" eaLnBrk="1" hangingPunct="1"/>
            <a:endParaRPr lang="ru-RU" smtClean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defTabSz="912813" eaLnBrk="1" hangingPunct="1"/>
            <a:endParaRPr lang="ru-RU" smtClean="0"/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0" y="214313"/>
            <a:ext cx="91440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defTabSz="912813"/>
            <a:endParaRPr lang="ru-RU"/>
          </a:p>
        </p:txBody>
      </p:sp>
      <p:sp>
        <p:nvSpPr>
          <p:cNvPr id="3080" name="TextBox 11"/>
          <p:cNvSpPr txBox="1">
            <a:spLocks noChangeArrowheads="1"/>
          </p:cNvSpPr>
          <p:nvPr/>
        </p:nvSpPr>
        <p:spPr bwMode="auto">
          <a:xfrm>
            <a:off x="3000375" y="428625"/>
            <a:ext cx="1841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912813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571472" y="0"/>
            <a:ext cx="83192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002060"/>
                </a:solidFill>
                <a:latin typeface="Arial Black" pitchFamily="34" charset="0"/>
              </a:rPr>
              <a:t>      Чего достигли мои выпускники</a:t>
            </a:r>
            <a:endParaRPr lang="ru-RU" sz="2800" dirty="0">
              <a:solidFill>
                <a:srgbClr val="002060"/>
              </a:solidFill>
              <a:latin typeface="Arial Black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85720" y="642919"/>
            <a:ext cx="8643998" cy="6740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/>
              <a:t>   Выпускник 1998 года  </a:t>
            </a:r>
            <a:r>
              <a:rPr lang="ru-RU" dirty="0" err="1" smtClean="0"/>
              <a:t>Файзуллин</a:t>
            </a:r>
            <a:r>
              <a:rPr lang="ru-RU" dirty="0" smtClean="0"/>
              <a:t> </a:t>
            </a:r>
            <a:r>
              <a:rPr lang="ru-RU" dirty="0" err="1" smtClean="0"/>
              <a:t>Рамиль</a:t>
            </a:r>
            <a:r>
              <a:rPr lang="ru-RU" dirty="0" smtClean="0"/>
              <a:t> </a:t>
            </a:r>
            <a:r>
              <a:rPr lang="ru-RU" dirty="0" err="1" smtClean="0"/>
              <a:t>Хамитович</a:t>
            </a:r>
            <a:r>
              <a:rPr lang="ru-RU" dirty="0" smtClean="0"/>
              <a:t> закончил  юридическое отделение  Московского  военного  института Федеральной службы безопасности. Работает начальником </a:t>
            </a:r>
            <a:r>
              <a:rPr lang="ru-RU" dirty="0" err="1" smtClean="0"/>
              <a:t>Бавлинского</a:t>
            </a:r>
            <a:r>
              <a:rPr lang="ru-RU" dirty="0" smtClean="0"/>
              <a:t> районного отдела судебных приставов.  Указом президента РФ  Д. </a:t>
            </a:r>
            <a:r>
              <a:rPr lang="ru-RU" dirty="0" smtClean="0"/>
              <a:t>Медведева </a:t>
            </a:r>
            <a:r>
              <a:rPr lang="ru-RU" dirty="0" smtClean="0"/>
              <a:t>награжден </a:t>
            </a:r>
            <a:r>
              <a:rPr lang="ru-RU" smtClean="0"/>
              <a:t>медалью </a:t>
            </a:r>
            <a:r>
              <a:rPr lang="ru-RU" smtClean="0"/>
              <a:t>«</a:t>
            </a:r>
            <a:r>
              <a:rPr lang="ru-RU" smtClean="0"/>
              <a:t>За </a:t>
            </a:r>
            <a:r>
              <a:rPr lang="ru-RU" smtClean="0"/>
              <a:t>спасение </a:t>
            </a:r>
            <a:r>
              <a:rPr lang="ru-RU" smtClean="0"/>
              <a:t>погибавших».</a:t>
            </a:r>
            <a:endParaRPr lang="ru-RU" dirty="0" smtClean="0"/>
          </a:p>
          <a:p>
            <a:pPr algn="just"/>
            <a:r>
              <a:rPr lang="ru-RU" dirty="0" smtClean="0"/>
              <a:t>   Выпускник 1998 года </a:t>
            </a:r>
            <a:r>
              <a:rPr lang="ru-RU" dirty="0" err="1" smtClean="0"/>
              <a:t>Гумеров</a:t>
            </a:r>
            <a:r>
              <a:rPr lang="ru-RU" dirty="0" smtClean="0"/>
              <a:t> </a:t>
            </a:r>
            <a:r>
              <a:rPr lang="ru-RU" dirty="0" err="1" smtClean="0"/>
              <a:t>Ильназ</a:t>
            </a:r>
            <a:r>
              <a:rPr lang="ru-RU" dirty="0" smtClean="0"/>
              <a:t> </a:t>
            </a:r>
            <a:r>
              <a:rPr lang="ru-RU" dirty="0" err="1" smtClean="0"/>
              <a:t>Ильдусович</a:t>
            </a:r>
            <a:r>
              <a:rPr lang="ru-RU" dirty="0" smtClean="0"/>
              <a:t>  закончил  Казанский медицинский университет. Работает хирургом  в Казанской больнице скорой медицинской помощи.</a:t>
            </a:r>
          </a:p>
          <a:p>
            <a:pPr algn="just"/>
            <a:r>
              <a:rPr lang="ru-RU" dirty="0" smtClean="0"/>
              <a:t>   Выпускница 2001 года </a:t>
            </a:r>
            <a:r>
              <a:rPr lang="ru-RU" dirty="0" err="1" smtClean="0"/>
              <a:t>Ахметгараева</a:t>
            </a:r>
            <a:r>
              <a:rPr lang="ru-RU" dirty="0" smtClean="0"/>
              <a:t> </a:t>
            </a:r>
            <a:r>
              <a:rPr lang="ru-RU" dirty="0" err="1" smtClean="0"/>
              <a:t>Гульназ</a:t>
            </a:r>
            <a:r>
              <a:rPr lang="ru-RU" dirty="0" smtClean="0"/>
              <a:t> закончила ИНЭКА в г. Набережные Челны. Работает в США в городе Гранд </a:t>
            </a:r>
            <a:r>
              <a:rPr lang="ru-RU" dirty="0" err="1" smtClean="0"/>
              <a:t>Джансшане</a:t>
            </a:r>
            <a:r>
              <a:rPr lang="ru-RU" dirty="0" smtClean="0"/>
              <a:t>  в банке.</a:t>
            </a:r>
          </a:p>
          <a:p>
            <a:pPr algn="just"/>
            <a:r>
              <a:rPr lang="ru-RU" dirty="0" smtClean="0"/>
              <a:t>   Выпускница 2001 года </a:t>
            </a:r>
            <a:r>
              <a:rPr lang="ru-RU" dirty="0" err="1" smtClean="0"/>
              <a:t>Нургалиева</a:t>
            </a:r>
            <a:r>
              <a:rPr lang="ru-RU" dirty="0" smtClean="0"/>
              <a:t> </a:t>
            </a:r>
            <a:r>
              <a:rPr lang="ru-RU" dirty="0" err="1" smtClean="0"/>
              <a:t>Гулия</a:t>
            </a:r>
            <a:r>
              <a:rPr lang="ru-RU" dirty="0" smtClean="0"/>
              <a:t>  </a:t>
            </a:r>
            <a:r>
              <a:rPr lang="ru-RU" dirty="0" err="1" smtClean="0"/>
              <a:t>Фирдавузовна</a:t>
            </a:r>
            <a:r>
              <a:rPr lang="ru-RU" dirty="0" smtClean="0"/>
              <a:t> закончила русско-английское отделение  </a:t>
            </a:r>
            <a:r>
              <a:rPr lang="ru-RU" dirty="0" err="1" smtClean="0"/>
              <a:t>Елабужского</a:t>
            </a:r>
            <a:r>
              <a:rPr lang="ru-RU" dirty="0" smtClean="0"/>
              <a:t> педагогического университета.</a:t>
            </a:r>
          </a:p>
          <a:p>
            <a:pPr algn="just"/>
            <a:r>
              <a:rPr lang="ru-RU" dirty="0" smtClean="0"/>
              <a:t>   Выпускник 2001 года  </a:t>
            </a:r>
            <a:r>
              <a:rPr lang="ru-RU" dirty="0" err="1" smtClean="0"/>
              <a:t>Амануллин</a:t>
            </a:r>
            <a:r>
              <a:rPr lang="ru-RU" dirty="0" smtClean="0"/>
              <a:t> Алик закончил Институт президентского управления в г. Минске. Работает начальником отдела русско-голландской фирмы.</a:t>
            </a:r>
          </a:p>
          <a:p>
            <a:pPr algn="just"/>
            <a:r>
              <a:rPr lang="ru-RU" dirty="0" smtClean="0"/>
              <a:t>   Выпускница 2004 года </a:t>
            </a:r>
            <a:r>
              <a:rPr lang="ru-RU" dirty="0" err="1" smtClean="0"/>
              <a:t>Файзуллина</a:t>
            </a:r>
            <a:r>
              <a:rPr lang="ru-RU" dirty="0" smtClean="0"/>
              <a:t> </a:t>
            </a:r>
            <a:r>
              <a:rPr lang="ru-RU" dirty="0" err="1" smtClean="0"/>
              <a:t>Альфия</a:t>
            </a:r>
            <a:r>
              <a:rPr lang="ru-RU" dirty="0" smtClean="0"/>
              <a:t>  </a:t>
            </a:r>
            <a:r>
              <a:rPr lang="ru-RU" dirty="0" err="1" smtClean="0"/>
              <a:t>Галиевна</a:t>
            </a:r>
            <a:r>
              <a:rPr lang="ru-RU" dirty="0" smtClean="0"/>
              <a:t> закончила Российский Исламский университет. </a:t>
            </a:r>
          </a:p>
          <a:p>
            <a:pPr algn="just"/>
            <a:r>
              <a:rPr lang="ru-RU" dirty="0" smtClean="0"/>
              <a:t>   Выпускница 2004 года </a:t>
            </a:r>
            <a:r>
              <a:rPr lang="ru-RU" dirty="0" err="1" smtClean="0"/>
              <a:t>Гузаирова</a:t>
            </a:r>
            <a:r>
              <a:rPr lang="ru-RU" dirty="0" smtClean="0"/>
              <a:t> </a:t>
            </a:r>
            <a:r>
              <a:rPr lang="ru-RU" dirty="0" err="1" smtClean="0"/>
              <a:t>Алсу</a:t>
            </a:r>
            <a:r>
              <a:rPr lang="ru-RU" dirty="0" smtClean="0"/>
              <a:t> </a:t>
            </a:r>
            <a:r>
              <a:rPr lang="ru-RU" dirty="0" err="1" smtClean="0"/>
              <a:t>Файрузовна</a:t>
            </a:r>
            <a:r>
              <a:rPr lang="ru-RU" dirty="0" smtClean="0"/>
              <a:t> закончила  факультет психологии </a:t>
            </a:r>
            <a:r>
              <a:rPr lang="ru-RU" dirty="0" err="1" smtClean="0"/>
              <a:t>Елабужского</a:t>
            </a:r>
            <a:r>
              <a:rPr lang="ru-RU" dirty="0" smtClean="0"/>
              <a:t> университета. Работает секретарем в администрации  при главе г. Елабуги .</a:t>
            </a:r>
          </a:p>
          <a:p>
            <a:pPr algn="just"/>
            <a:r>
              <a:rPr lang="ru-RU" dirty="0" smtClean="0"/>
              <a:t>   Выпускница 2004 г. Каримова </a:t>
            </a:r>
            <a:r>
              <a:rPr lang="ru-RU" dirty="0" err="1" smtClean="0"/>
              <a:t>Гульназ</a:t>
            </a:r>
            <a:r>
              <a:rPr lang="ru-RU" dirty="0" smtClean="0"/>
              <a:t> </a:t>
            </a:r>
            <a:r>
              <a:rPr lang="ru-RU" dirty="0" err="1" smtClean="0"/>
              <a:t>Гумаровна</a:t>
            </a:r>
            <a:r>
              <a:rPr lang="ru-RU" dirty="0" smtClean="0"/>
              <a:t> закончила КАИ. Работает  инженером при институте . Поступила в аспирантуру.</a:t>
            </a:r>
          </a:p>
          <a:p>
            <a:endParaRPr lang="ru-RU" dirty="0" smtClean="0"/>
          </a:p>
          <a:p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defTabSz="912813" eaLnBrk="1" hangingPunct="1"/>
            <a:endParaRPr lang="ru-RU" smtClean="0"/>
          </a:p>
        </p:txBody>
      </p:sp>
      <p:sp>
        <p:nvSpPr>
          <p:cNvPr id="1030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defTabSz="912813" eaLnBrk="1" hangingPunct="1"/>
            <a:endParaRPr lang="ru-RU" smtClean="0"/>
          </a:p>
        </p:txBody>
      </p:sp>
      <p:pic>
        <p:nvPicPr>
          <p:cNvPr id="1031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2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defTabSz="912813"/>
            <a:endParaRPr lang="ru-RU"/>
          </a:p>
        </p:txBody>
      </p:sp>
      <p:sp>
        <p:nvSpPr>
          <p:cNvPr id="1033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defTabSz="912813"/>
            <a:endParaRPr lang="ru-RU"/>
          </a:p>
        </p:txBody>
      </p:sp>
      <p:sp>
        <p:nvSpPr>
          <p:cNvPr id="1034" name="Rectangle 12"/>
          <p:cNvSpPr>
            <a:spLocks noChangeArrowheads="1"/>
          </p:cNvSpPr>
          <p:nvPr/>
        </p:nvSpPr>
        <p:spPr bwMode="auto">
          <a:xfrm>
            <a:off x="0" y="22574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defTabSz="912813"/>
            <a:endParaRPr lang="ru-RU"/>
          </a:p>
        </p:txBody>
      </p:sp>
      <p:sp>
        <p:nvSpPr>
          <p:cNvPr id="1035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defTabSz="912813"/>
            <a:endParaRPr lang="ru-RU"/>
          </a:p>
        </p:txBody>
      </p:sp>
      <p:sp>
        <p:nvSpPr>
          <p:cNvPr id="1036" name="TextBox 16"/>
          <p:cNvSpPr txBox="1">
            <a:spLocks noChangeArrowheads="1"/>
          </p:cNvSpPr>
          <p:nvPr/>
        </p:nvSpPr>
        <p:spPr bwMode="auto">
          <a:xfrm>
            <a:off x="428625" y="285750"/>
            <a:ext cx="8715375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912813"/>
            <a:r>
              <a:rPr lang="ru-RU" sz="2800">
                <a:latin typeface="Arial Black" pitchFamily="34" charset="0"/>
              </a:rPr>
              <a:t>Позитивная динамика учебных достижений</a:t>
            </a:r>
          </a:p>
        </p:txBody>
      </p:sp>
      <p:sp>
        <p:nvSpPr>
          <p:cNvPr id="1037" name="Rectangle 1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defTabSz="912813"/>
            <a:endParaRPr lang="ru-RU"/>
          </a:p>
        </p:txBody>
      </p:sp>
      <p:graphicFrame>
        <p:nvGraphicFramePr>
          <p:cNvPr id="1026" name="Диаграмма 1"/>
          <p:cNvGraphicFramePr>
            <a:graphicFrameLocks/>
          </p:cNvGraphicFramePr>
          <p:nvPr/>
        </p:nvGraphicFramePr>
        <p:xfrm>
          <a:off x="285750" y="1571625"/>
          <a:ext cx="4572000" cy="1928813"/>
        </p:xfrm>
        <a:graphic>
          <a:graphicData uri="http://schemas.openxmlformats.org/presentationml/2006/ole">
            <p:oleObj spid="_x0000_s1026" name="Диаграмма" r:id="rId4" imgW="5772235" imgH="2628866" progId="Excel.Sheet.8">
              <p:embed/>
            </p:oleObj>
          </a:graphicData>
        </a:graphic>
      </p:graphicFrame>
      <p:sp>
        <p:nvSpPr>
          <p:cNvPr id="1038" name="TextBox 20"/>
          <p:cNvSpPr txBox="1">
            <a:spLocks noChangeArrowheads="1"/>
          </p:cNvSpPr>
          <p:nvPr/>
        </p:nvSpPr>
        <p:spPr bwMode="auto">
          <a:xfrm>
            <a:off x="6286500" y="2571750"/>
            <a:ext cx="25717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912813"/>
            <a:r>
              <a:rPr lang="ru-RU" sz="1200" b="1">
                <a:latin typeface="Arial Black" pitchFamily="34" charset="0"/>
              </a:rPr>
              <a:t>Качество и успеваемость за 3, 4 класс</a:t>
            </a:r>
          </a:p>
        </p:txBody>
      </p:sp>
      <p:sp>
        <p:nvSpPr>
          <p:cNvPr id="1039" name="Rectangle 1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defTabSz="912813"/>
            <a:endParaRPr lang="ru-RU"/>
          </a:p>
        </p:txBody>
      </p:sp>
      <p:graphicFrame>
        <p:nvGraphicFramePr>
          <p:cNvPr id="1027" name="Object 14"/>
          <p:cNvGraphicFramePr>
            <a:graphicFrameLocks/>
          </p:cNvGraphicFramePr>
          <p:nvPr/>
        </p:nvGraphicFramePr>
        <p:xfrm>
          <a:off x="6215063" y="3071813"/>
          <a:ext cx="2500312" cy="1143000"/>
        </p:xfrm>
        <a:graphic>
          <a:graphicData uri="http://schemas.openxmlformats.org/presentationml/2006/ole">
            <p:oleObj spid="_x0000_s1027" name="Диаграмма" r:id="rId5" imgW="5810165" imgH="1800352" progId="Excel.Sheet.8">
              <p:embed/>
            </p:oleObj>
          </a:graphicData>
        </a:graphic>
      </p:graphicFrame>
      <p:sp>
        <p:nvSpPr>
          <p:cNvPr id="1040" name="TextBox 16"/>
          <p:cNvSpPr txBox="1">
            <a:spLocks noChangeArrowheads="1"/>
          </p:cNvSpPr>
          <p:nvPr/>
        </p:nvSpPr>
        <p:spPr bwMode="auto">
          <a:xfrm>
            <a:off x="928688" y="1214438"/>
            <a:ext cx="257175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2813"/>
            <a:r>
              <a:rPr lang="ru-RU" b="1"/>
              <a:t>        По предметам</a:t>
            </a:r>
          </a:p>
        </p:txBody>
      </p:sp>
      <p:sp>
        <p:nvSpPr>
          <p:cNvPr id="1041" name="Прямоугольник 17"/>
          <p:cNvSpPr>
            <a:spLocks noChangeArrowheads="1"/>
          </p:cNvSpPr>
          <p:nvPr/>
        </p:nvSpPr>
        <p:spPr bwMode="auto">
          <a:xfrm>
            <a:off x="5643563" y="1214438"/>
            <a:ext cx="3071812" cy="1169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defTabSz="912813"/>
            <a:r>
              <a:rPr lang="ru-RU" sz="1400" b="1"/>
              <a:t>С 2008 года качество выросло:</a:t>
            </a:r>
          </a:p>
          <a:p>
            <a:pPr algn="just" defTabSz="912813"/>
            <a:r>
              <a:rPr lang="ru-RU" sz="1400" b="1"/>
              <a:t>   -по русскому языку на 7%</a:t>
            </a:r>
          </a:p>
          <a:p>
            <a:pPr algn="just" defTabSz="912813"/>
            <a:r>
              <a:rPr lang="ru-RU" sz="1400" b="1"/>
              <a:t>   -чтение на 3%</a:t>
            </a:r>
          </a:p>
          <a:p>
            <a:pPr algn="just" defTabSz="912813"/>
            <a:r>
              <a:rPr lang="ru-RU" sz="1400" b="1"/>
              <a:t>   -математика на 3%</a:t>
            </a:r>
          </a:p>
          <a:p>
            <a:pPr algn="just" defTabSz="912813"/>
            <a:r>
              <a:rPr lang="ru-RU" sz="1400" b="1"/>
              <a:t>   -окружающий мир на 9%  </a:t>
            </a:r>
          </a:p>
        </p:txBody>
      </p:sp>
      <p:sp>
        <p:nvSpPr>
          <p:cNvPr id="1042" name="TextBox 16"/>
          <p:cNvSpPr txBox="1">
            <a:spLocks noChangeArrowheads="1"/>
          </p:cNvSpPr>
          <p:nvPr/>
        </p:nvSpPr>
        <p:spPr bwMode="auto">
          <a:xfrm>
            <a:off x="6715125" y="3286125"/>
            <a:ext cx="357188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600" dirty="0"/>
              <a:t>63%</a:t>
            </a:r>
          </a:p>
        </p:txBody>
      </p:sp>
      <p:sp>
        <p:nvSpPr>
          <p:cNvPr id="1043" name="TextBox 22"/>
          <p:cNvSpPr txBox="1">
            <a:spLocks noChangeArrowheads="1"/>
          </p:cNvSpPr>
          <p:nvPr/>
        </p:nvSpPr>
        <p:spPr bwMode="auto">
          <a:xfrm>
            <a:off x="7715250" y="3286125"/>
            <a:ext cx="428625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600" dirty="0"/>
              <a:t>66%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1071564" y="4071939"/>
          <a:ext cx="4929195" cy="1000137"/>
        </p:xfrm>
        <a:graphic>
          <a:graphicData uri="http://schemas.openxmlformats.org/drawingml/2006/table">
            <a:tbl>
              <a:tblPr/>
              <a:tblGrid>
                <a:gridCol w="394335"/>
                <a:gridCol w="394335"/>
                <a:gridCol w="333068"/>
                <a:gridCol w="332512"/>
                <a:gridCol w="348108"/>
                <a:gridCol w="348108"/>
                <a:gridCol w="332512"/>
                <a:gridCol w="352563"/>
                <a:gridCol w="384868"/>
                <a:gridCol w="394335"/>
                <a:gridCol w="394335"/>
                <a:gridCol w="460058"/>
                <a:gridCol w="460058"/>
              </a:tblGrid>
              <a:tr h="229455"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 dirty="0">
                          <a:latin typeface="Calibri"/>
                          <a:ea typeface="Calibri"/>
                          <a:cs typeface="Times New Roman"/>
                        </a:rPr>
                        <a:t>Балл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1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 dirty="0">
                          <a:latin typeface="Calibri"/>
                          <a:ea typeface="Calibri"/>
                          <a:cs typeface="Times New Roman"/>
                        </a:rPr>
                        <a:t>Успешность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2945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 dirty="0">
                          <a:latin typeface="Calibri"/>
                          <a:ea typeface="Calibri"/>
                          <a:cs typeface="Times New Roman"/>
                        </a:rPr>
                        <a:t>Программные знания и умения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 dirty="0">
                          <a:latin typeface="Calibri"/>
                          <a:ea typeface="Calibri"/>
                          <a:cs typeface="Times New Roman"/>
                        </a:rPr>
                        <a:t>Общее развитие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2945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latin typeface="Calibri"/>
                          <a:ea typeface="Calibri"/>
                          <a:cs typeface="Times New Roman"/>
                        </a:rPr>
                        <a:t>4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latin typeface="Calibri"/>
                          <a:ea typeface="Calibri"/>
                          <a:cs typeface="Times New Roman"/>
                        </a:rPr>
                        <a:t>5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 dirty="0">
                          <a:latin typeface="Calibri"/>
                          <a:ea typeface="Calibri"/>
                          <a:cs typeface="Times New Roman"/>
                        </a:rPr>
                        <a:t>6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 dirty="0">
                          <a:latin typeface="Calibri"/>
                          <a:ea typeface="Calibri"/>
                          <a:cs typeface="Times New Roman"/>
                        </a:rPr>
                        <a:t>7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 dirty="0">
                          <a:latin typeface="Calibri"/>
                          <a:ea typeface="Calibri"/>
                          <a:cs typeface="Times New Roman"/>
                        </a:rPr>
                        <a:t>8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 dirty="0">
                          <a:latin typeface="Calibri"/>
                          <a:ea typeface="Calibri"/>
                          <a:cs typeface="Times New Roman"/>
                        </a:rPr>
                        <a:t>9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latin typeface="Calibri"/>
                          <a:ea typeface="Calibri"/>
                          <a:cs typeface="Times New Roman"/>
                        </a:rPr>
                        <a:t>10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latin typeface="Calibri"/>
                          <a:ea typeface="Calibri"/>
                          <a:cs typeface="Times New Roman"/>
                        </a:rPr>
                        <a:t>11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 dirty="0">
                          <a:latin typeface="Calibri"/>
                          <a:ea typeface="Calibri"/>
                          <a:cs typeface="Times New Roman"/>
                        </a:rPr>
                        <a:t>12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177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latin typeface="Calibri"/>
                          <a:ea typeface="Calibri"/>
                          <a:cs typeface="Times New Roman"/>
                        </a:rPr>
                        <a:t>66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latin typeface="Calibri"/>
                          <a:ea typeface="Calibri"/>
                          <a:cs typeface="Times New Roman"/>
                        </a:rPr>
                        <a:t>100%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latin typeface="Calibri"/>
                          <a:ea typeface="Calibri"/>
                          <a:cs typeface="Times New Roman"/>
                        </a:rPr>
                        <a:t>83%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latin typeface="Calibri"/>
                          <a:ea typeface="Calibri"/>
                          <a:cs typeface="Times New Roman"/>
                        </a:rPr>
                        <a:t>77%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latin typeface="Calibri"/>
                          <a:ea typeface="Calibri"/>
                          <a:cs typeface="Times New Roman"/>
                        </a:rPr>
                        <a:t>72%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latin typeface="Calibri"/>
                          <a:ea typeface="Calibri"/>
                          <a:cs typeface="Times New Roman"/>
                        </a:rPr>
                        <a:t>61%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 dirty="0">
                          <a:latin typeface="Calibri"/>
                          <a:ea typeface="Calibri"/>
                          <a:cs typeface="Times New Roman"/>
                        </a:rPr>
                        <a:t>67%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latin typeface="Calibri"/>
                          <a:ea typeface="Calibri"/>
                          <a:cs typeface="Times New Roman"/>
                        </a:rPr>
                        <a:t>71%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latin typeface="Calibri"/>
                          <a:ea typeface="Calibri"/>
                          <a:cs typeface="Times New Roman"/>
                        </a:rPr>
                        <a:t>60%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latin typeface="Calibri"/>
                          <a:ea typeface="Calibri"/>
                          <a:cs typeface="Times New Roman"/>
                        </a:rPr>
                        <a:t>82%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latin typeface="Calibri"/>
                          <a:ea typeface="Calibri"/>
                          <a:cs typeface="Times New Roman"/>
                        </a:rPr>
                        <a:t>38%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latin typeface="Calibri"/>
                          <a:ea typeface="Calibri"/>
                          <a:cs typeface="Times New Roman"/>
                        </a:rPr>
                        <a:t>48%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 dirty="0">
                          <a:latin typeface="Calibri"/>
                          <a:ea typeface="Calibri"/>
                          <a:cs typeface="Times New Roman"/>
                        </a:rPr>
                        <a:t>50%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25" name="Таблица 24"/>
          <p:cNvGraphicFramePr>
            <a:graphicFrameLocks noGrp="1"/>
          </p:cNvGraphicFramePr>
          <p:nvPr/>
        </p:nvGraphicFramePr>
        <p:xfrm>
          <a:off x="1071563" y="5643563"/>
          <a:ext cx="5072100" cy="1000132"/>
        </p:xfrm>
        <a:graphic>
          <a:graphicData uri="http://schemas.openxmlformats.org/drawingml/2006/table">
            <a:tbl>
              <a:tblPr/>
              <a:tblGrid>
                <a:gridCol w="405767"/>
                <a:gridCol w="405767"/>
                <a:gridCol w="342725"/>
                <a:gridCol w="342152"/>
                <a:gridCol w="358199"/>
                <a:gridCol w="358199"/>
                <a:gridCol w="342152"/>
                <a:gridCol w="362785"/>
                <a:gridCol w="396026"/>
                <a:gridCol w="405767"/>
                <a:gridCol w="405767"/>
                <a:gridCol w="473397"/>
                <a:gridCol w="473397"/>
              </a:tblGrid>
              <a:tr h="236641"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800" dirty="0">
                          <a:latin typeface="Calibri"/>
                          <a:ea typeface="Calibri"/>
                          <a:cs typeface="Times New Roman"/>
                        </a:rPr>
                        <a:t>Балл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1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800">
                          <a:latin typeface="Calibri"/>
                          <a:ea typeface="Calibri"/>
                          <a:cs typeface="Times New Roman"/>
                        </a:rPr>
                        <a:t>Успешность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9139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800" dirty="0">
                          <a:latin typeface="Calibri"/>
                          <a:ea typeface="Calibri"/>
                          <a:cs typeface="Times New Roman"/>
                        </a:rPr>
                        <a:t>Программные знания и умения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800">
                          <a:latin typeface="Calibri"/>
                          <a:ea typeface="Calibri"/>
                          <a:cs typeface="Times New Roman"/>
                        </a:rPr>
                        <a:t>Общее развитие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4704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800"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800"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800"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800">
                          <a:latin typeface="Calibri"/>
                          <a:ea typeface="Calibri"/>
                          <a:cs typeface="Times New Roman"/>
                        </a:rPr>
                        <a:t>4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800">
                          <a:latin typeface="Calibri"/>
                          <a:ea typeface="Calibri"/>
                          <a:cs typeface="Times New Roman"/>
                        </a:rPr>
                        <a:t>5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800">
                          <a:latin typeface="Calibri"/>
                          <a:ea typeface="Calibri"/>
                          <a:cs typeface="Times New Roman"/>
                        </a:rPr>
                        <a:t>6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800">
                          <a:latin typeface="Calibri"/>
                          <a:ea typeface="Calibri"/>
                          <a:cs typeface="Times New Roman"/>
                        </a:rPr>
                        <a:t>7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800">
                          <a:latin typeface="Calibri"/>
                          <a:ea typeface="Calibri"/>
                          <a:cs typeface="Times New Roman"/>
                        </a:rPr>
                        <a:t>8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800">
                          <a:latin typeface="Calibri"/>
                          <a:ea typeface="Calibri"/>
                          <a:cs typeface="Times New Roman"/>
                        </a:rPr>
                        <a:t>9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800">
                          <a:latin typeface="Calibri"/>
                          <a:ea typeface="Calibri"/>
                          <a:cs typeface="Times New Roman"/>
                        </a:rPr>
                        <a:t>10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800">
                          <a:latin typeface="Calibri"/>
                          <a:ea typeface="Calibri"/>
                          <a:cs typeface="Times New Roman"/>
                        </a:rPr>
                        <a:t>11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800">
                          <a:latin typeface="Calibri"/>
                          <a:ea typeface="Calibri"/>
                          <a:cs typeface="Times New Roman"/>
                        </a:rPr>
                        <a:t>12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505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800">
                          <a:latin typeface="Calibri"/>
                          <a:ea typeface="Calibri"/>
                          <a:cs typeface="Times New Roman"/>
                        </a:rPr>
                        <a:t>52,7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800">
                          <a:latin typeface="Calibri"/>
                          <a:ea typeface="Calibri"/>
                          <a:cs typeface="Times New Roman"/>
                        </a:rPr>
                        <a:t>82%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800" dirty="0">
                          <a:latin typeface="Calibri"/>
                          <a:ea typeface="Calibri"/>
                          <a:cs typeface="Times New Roman"/>
                        </a:rPr>
                        <a:t>71%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800" dirty="0">
                          <a:latin typeface="Calibri"/>
                          <a:ea typeface="Calibri"/>
                          <a:cs typeface="Times New Roman"/>
                        </a:rPr>
                        <a:t>60%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800">
                          <a:latin typeface="Calibri"/>
                          <a:ea typeface="Calibri"/>
                          <a:cs typeface="Times New Roman"/>
                        </a:rPr>
                        <a:t>61%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800" dirty="0">
                          <a:latin typeface="Calibri"/>
                          <a:ea typeface="Calibri"/>
                          <a:cs typeface="Times New Roman"/>
                        </a:rPr>
                        <a:t>52%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800" dirty="0">
                          <a:latin typeface="Calibri"/>
                          <a:ea typeface="Calibri"/>
                          <a:cs typeface="Times New Roman"/>
                        </a:rPr>
                        <a:t>58%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800">
                          <a:latin typeface="Calibri"/>
                          <a:ea typeface="Calibri"/>
                          <a:cs typeface="Times New Roman"/>
                        </a:rPr>
                        <a:t>50%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800" dirty="0">
                          <a:latin typeface="Calibri"/>
                          <a:ea typeface="Calibri"/>
                          <a:cs typeface="Times New Roman"/>
                        </a:rPr>
                        <a:t>49%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800">
                          <a:latin typeface="Calibri"/>
                          <a:ea typeface="Calibri"/>
                          <a:cs typeface="Times New Roman"/>
                        </a:rPr>
                        <a:t>76%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800">
                          <a:latin typeface="Calibri"/>
                          <a:ea typeface="Calibri"/>
                          <a:cs typeface="Times New Roman"/>
                        </a:rPr>
                        <a:t>36%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800">
                          <a:latin typeface="Calibri"/>
                          <a:ea typeface="Calibri"/>
                          <a:cs typeface="Times New Roman"/>
                        </a:rPr>
                        <a:t>44%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800" dirty="0">
                          <a:latin typeface="Calibri"/>
                          <a:ea typeface="Calibri"/>
                          <a:cs typeface="Times New Roman"/>
                        </a:rPr>
                        <a:t>43%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144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endParaRPr lang="ru-RU"/>
          </a:p>
        </p:txBody>
      </p:sp>
      <p:sp>
        <p:nvSpPr>
          <p:cNvPr id="1145" name="TextBox 26"/>
          <p:cNvSpPr txBox="1">
            <a:spLocks noChangeArrowheads="1"/>
          </p:cNvSpPr>
          <p:nvPr/>
        </p:nvSpPr>
        <p:spPr bwMode="auto">
          <a:xfrm>
            <a:off x="1285875" y="3643313"/>
            <a:ext cx="40005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200">
                <a:latin typeface="Times New Roman" pitchFamily="18" charset="0"/>
                <a:cs typeface="Times New Roman" pitchFamily="18" charset="0"/>
              </a:rPr>
              <a:t>Результаты  мониторинга математической подготовки учащихся 4 класса</a:t>
            </a:r>
          </a:p>
        </p:txBody>
      </p:sp>
      <p:sp>
        <p:nvSpPr>
          <p:cNvPr id="1146" name="TextBox 27"/>
          <p:cNvSpPr txBox="1">
            <a:spLocks noChangeArrowheads="1"/>
          </p:cNvSpPr>
          <p:nvPr/>
        </p:nvSpPr>
        <p:spPr bwMode="auto">
          <a:xfrm>
            <a:off x="142875" y="4071938"/>
            <a:ext cx="785813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>
                <a:latin typeface="Times New Roman" pitchFamily="18" charset="0"/>
                <a:cs typeface="Times New Roman" pitchFamily="18" charset="0"/>
              </a:rPr>
              <a:t>Средние данные по  классу</a:t>
            </a:r>
          </a:p>
        </p:txBody>
      </p:sp>
      <p:sp>
        <p:nvSpPr>
          <p:cNvPr id="1147" name="TextBox 28"/>
          <p:cNvSpPr txBox="1">
            <a:spLocks noChangeArrowheads="1"/>
          </p:cNvSpPr>
          <p:nvPr/>
        </p:nvSpPr>
        <p:spPr bwMode="auto">
          <a:xfrm>
            <a:off x="1071563" y="5214938"/>
            <a:ext cx="507206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200">
                <a:latin typeface="Times New Roman" pitchFamily="18" charset="0"/>
                <a:cs typeface="Times New Roman" pitchFamily="18" charset="0"/>
              </a:rPr>
              <a:t>Мониторинг проводился в 7340 школах из 89 регионов России. Всего в нем приняло участие 176 899 учеников</a:t>
            </a:r>
          </a:p>
        </p:txBody>
      </p:sp>
      <p:sp>
        <p:nvSpPr>
          <p:cNvPr id="1148" name="TextBox 30"/>
          <p:cNvSpPr txBox="1">
            <a:spLocks noChangeArrowheads="1"/>
          </p:cNvSpPr>
          <p:nvPr/>
        </p:nvSpPr>
        <p:spPr bwMode="auto">
          <a:xfrm>
            <a:off x="0" y="5657850"/>
            <a:ext cx="1071563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200">
                <a:latin typeface="Times New Roman" pitchFamily="18" charset="0"/>
                <a:cs typeface="Times New Roman" pitchFamily="18" charset="0"/>
              </a:rPr>
              <a:t>Средние данные по всем участникам мониторинга</a:t>
            </a:r>
          </a:p>
        </p:txBody>
      </p:sp>
      <p:sp>
        <p:nvSpPr>
          <p:cNvPr id="1149" name="Rectangle 2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1028" name="Object 22"/>
          <p:cNvGraphicFramePr>
            <a:graphicFrameLocks/>
          </p:cNvGraphicFramePr>
          <p:nvPr/>
        </p:nvGraphicFramePr>
        <p:xfrm>
          <a:off x="6286512" y="4714884"/>
          <a:ext cx="3000396" cy="1928804"/>
        </p:xfrm>
        <a:graphic>
          <a:graphicData uri="http://schemas.openxmlformats.org/presentationml/2006/ole">
            <p:oleObj spid="_x0000_s1028" name="Диаграмма" r:id="rId6" imgW="5316173" imgH="3206774" progId="Excel.Sheet.8">
              <p:embed/>
            </p:oleObj>
          </a:graphicData>
        </a:graphic>
      </p:graphicFrame>
      <p:sp>
        <p:nvSpPr>
          <p:cNvPr id="1150" name="TextBox 37"/>
          <p:cNvSpPr txBox="1">
            <a:spLocks noChangeArrowheads="1"/>
          </p:cNvSpPr>
          <p:nvPr/>
        </p:nvSpPr>
        <p:spPr bwMode="auto">
          <a:xfrm>
            <a:off x="7072313" y="4714875"/>
            <a:ext cx="1841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1151" name="TextBox 38"/>
          <p:cNvSpPr txBox="1">
            <a:spLocks noChangeArrowheads="1"/>
          </p:cNvSpPr>
          <p:nvPr/>
        </p:nvSpPr>
        <p:spPr bwMode="auto">
          <a:xfrm>
            <a:off x="6715125" y="4714875"/>
            <a:ext cx="1841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defTabSz="912813" eaLnBrk="1" hangingPunct="1"/>
            <a:endParaRPr lang="ru-RU" smtClean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defTabSz="912813" eaLnBrk="1" hangingPunct="1"/>
            <a:endParaRPr lang="ru-RU" smtClean="0"/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1" name="Rectangle 5"/>
          <p:cNvSpPr>
            <a:spLocks noChangeArrowheads="1"/>
          </p:cNvSpPr>
          <p:nvPr/>
        </p:nvSpPr>
        <p:spPr bwMode="auto">
          <a:xfrm>
            <a:off x="0" y="0"/>
            <a:ext cx="1841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 defTabSz="912813" eaLnBrk="0" hangingPunct="0"/>
            <a:endParaRPr lang="ru-RU"/>
          </a:p>
        </p:txBody>
      </p:sp>
      <p:sp>
        <p:nvSpPr>
          <p:cNvPr id="4102" name="Прямоугольник 5"/>
          <p:cNvSpPr>
            <a:spLocks noChangeArrowheads="1"/>
          </p:cNvSpPr>
          <p:nvPr/>
        </p:nvSpPr>
        <p:spPr bwMode="auto">
          <a:xfrm>
            <a:off x="1785938" y="500063"/>
            <a:ext cx="5857875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912813"/>
            <a:r>
              <a:rPr lang="ru-RU" sz="28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Использование современных образовательных технологий</a:t>
            </a:r>
          </a:p>
        </p:txBody>
      </p:sp>
      <p:sp>
        <p:nvSpPr>
          <p:cNvPr id="7" name="Овал 6"/>
          <p:cNvSpPr/>
          <p:nvPr/>
        </p:nvSpPr>
        <p:spPr>
          <a:xfrm>
            <a:off x="0" y="2071688"/>
            <a:ext cx="2857500" cy="107156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b="1" dirty="0">
                <a:solidFill>
                  <a:srgbClr val="FFFF00"/>
                </a:solidFill>
              </a:rPr>
              <a:t>Личностно-ориентированный подход</a:t>
            </a:r>
          </a:p>
        </p:txBody>
      </p:sp>
      <p:sp>
        <p:nvSpPr>
          <p:cNvPr id="8" name="Овал 7"/>
          <p:cNvSpPr/>
          <p:nvPr/>
        </p:nvSpPr>
        <p:spPr>
          <a:xfrm>
            <a:off x="5929313" y="2071688"/>
            <a:ext cx="3214687" cy="1000125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b="1" dirty="0" err="1">
                <a:solidFill>
                  <a:srgbClr val="FFFF00"/>
                </a:solidFill>
              </a:rPr>
              <a:t>Здоровьесберегающие</a:t>
            </a:r>
            <a:r>
              <a:rPr lang="ru-RU" sz="1400" b="1" dirty="0">
                <a:solidFill>
                  <a:srgbClr val="FFFF00"/>
                </a:solidFill>
              </a:rPr>
              <a:t> технологии</a:t>
            </a:r>
          </a:p>
        </p:txBody>
      </p:sp>
      <p:sp>
        <p:nvSpPr>
          <p:cNvPr id="9" name="Овал 8"/>
          <p:cNvSpPr/>
          <p:nvPr/>
        </p:nvSpPr>
        <p:spPr>
          <a:xfrm>
            <a:off x="4786313" y="3643313"/>
            <a:ext cx="3714750" cy="928687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b="1" dirty="0">
                <a:solidFill>
                  <a:srgbClr val="FFFF00"/>
                </a:solidFill>
              </a:rPr>
              <a:t>Игровые технологии</a:t>
            </a:r>
          </a:p>
          <a:p>
            <a:pPr algn="ctr">
              <a:defRPr/>
            </a:pPr>
            <a:endParaRPr lang="ru-RU" sz="1600" b="1" dirty="0">
              <a:solidFill>
                <a:srgbClr val="FFFF00"/>
              </a:solidFill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3071813" y="2143125"/>
            <a:ext cx="2714625" cy="914400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b="1" dirty="0">
                <a:solidFill>
                  <a:srgbClr val="FFFF00"/>
                </a:solidFill>
              </a:rPr>
              <a:t>Технология </a:t>
            </a:r>
            <a:r>
              <a:rPr lang="ru-RU" sz="1400" b="1" dirty="0" err="1">
                <a:solidFill>
                  <a:srgbClr val="FFFF00"/>
                </a:solidFill>
              </a:rPr>
              <a:t>деятельностного</a:t>
            </a:r>
            <a:r>
              <a:rPr lang="ru-RU" sz="1400" b="1" dirty="0">
                <a:solidFill>
                  <a:srgbClr val="FFFF00"/>
                </a:solidFill>
              </a:rPr>
              <a:t> подхода</a:t>
            </a:r>
          </a:p>
        </p:txBody>
      </p:sp>
      <p:sp>
        <p:nvSpPr>
          <p:cNvPr id="11" name="Овал 10"/>
          <p:cNvSpPr/>
          <p:nvPr/>
        </p:nvSpPr>
        <p:spPr>
          <a:xfrm>
            <a:off x="500063" y="3714750"/>
            <a:ext cx="3857625" cy="928688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b="1" dirty="0">
                <a:solidFill>
                  <a:srgbClr val="FFFF00"/>
                </a:solidFill>
              </a:rPr>
              <a:t>Информационно-коммуникационная технология</a:t>
            </a:r>
          </a:p>
        </p:txBody>
      </p:sp>
      <p:sp>
        <p:nvSpPr>
          <p:cNvPr id="4108" name="TextBox 12"/>
          <p:cNvSpPr txBox="1">
            <a:spLocks noChangeArrowheads="1"/>
          </p:cNvSpPr>
          <p:nvPr/>
        </p:nvSpPr>
        <p:spPr bwMode="auto">
          <a:xfrm>
            <a:off x="2928938" y="5429250"/>
            <a:ext cx="1841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912813"/>
            <a:endParaRPr lang="ru-RU"/>
          </a:p>
        </p:txBody>
      </p:sp>
      <p:sp>
        <p:nvSpPr>
          <p:cNvPr id="4109" name="TextBox 13"/>
          <p:cNvSpPr txBox="1">
            <a:spLocks noChangeArrowheads="1"/>
          </p:cNvSpPr>
          <p:nvPr/>
        </p:nvSpPr>
        <p:spPr bwMode="auto">
          <a:xfrm>
            <a:off x="5214938" y="4286250"/>
            <a:ext cx="27146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912813"/>
            <a:endParaRPr lang="ru-RU"/>
          </a:p>
        </p:txBody>
      </p:sp>
      <p:sp>
        <p:nvSpPr>
          <p:cNvPr id="4110" name="TextBox 14"/>
          <p:cNvSpPr txBox="1">
            <a:spLocks noChangeArrowheads="1"/>
          </p:cNvSpPr>
          <p:nvPr/>
        </p:nvSpPr>
        <p:spPr bwMode="auto">
          <a:xfrm>
            <a:off x="2071688" y="3857625"/>
            <a:ext cx="1841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912813"/>
            <a:endParaRPr lang="ru-RU"/>
          </a:p>
        </p:txBody>
      </p:sp>
      <p:sp>
        <p:nvSpPr>
          <p:cNvPr id="16" name="Стрелка вниз 15"/>
          <p:cNvSpPr/>
          <p:nvPr/>
        </p:nvSpPr>
        <p:spPr>
          <a:xfrm rot="2451942">
            <a:off x="1647825" y="1438275"/>
            <a:ext cx="484188" cy="633413"/>
          </a:xfrm>
          <a:prstGeom prst="downArrow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7" name="Стрелка вниз 16"/>
          <p:cNvSpPr/>
          <p:nvPr/>
        </p:nvSpPr>
        <p:spPr>
          <a:xfrm>
            <a:off x="4214813" y="1428750"/>
            <a:ext cx="484187" cy="620713"/>
          </a:xfrm>
          <a:prstGeom prst="downArrow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8" name="Стрелка вниз 17"/>
          <p:cNvSpPr/>
          <p:nvPr/>
        </p:nvSpPr>
        <p:spPr>
          <a:xfrm rot="19630505">
            <a:off x="7134225" y="1366838"/>
            <a:ext cx="484188" cy="635000"/>
          </a:xfrm>
          <a:prstGeom prst="downArrow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9" name="Стрелка вниз 18"/>
          <p:cNvSpPr/>
          <p:nvPr/>
        </p:nvSpPr>
        <p:spPr>
          <a:xfrm rot="390320">
            <a:off x="2855913" y="1558925"/>
            <a:ext cx="220662" cy="2068513"/>
          </a:xfrm>
          <a:prstGeom prst="downArrow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0" name="Стрелка вниз 19"/>
          <p:cNvSpPr/>
          <p:nvPr/>
        </p:nvSpPr>
        <p:spPr>
          <a:xfrm rot="21360747">
            <a:off x="5780088" y="1562100"/>
            <a:ext cx="219075" cy="2106613"/>
          </a:xfrm>
          <a:prstGeom prst="downArrow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4116" name="Picture 6" descr="C:\Documents and Settings\Admin\Рабочий стол\DSC0746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3000" y="4662488"/>
            <a:ext cx="2643188" cy="1957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17" name="Picture 7" descr="C:\Documents and Settings\Admin\Рабочий стол\DSC0603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57813" y="4714875"/>
            <a:ext cx="2992437" cy="193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defTabSz="912813" eaLnBrk="1" hangingPunct="1"/>
            <a:endParaRPr lang="ru-RU" smtClean="0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defTabSz="912813" eaLnBrk="1" hangingPunct="1"/>
            <a:endParaRPr lang="ru-RU" smtClean="0"/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5" name="Rectangle 6"/>
          <p:cNvSpPr>
            <a:spLocks noChangeArrowheads="1"/>
          </p:cNvSpPr>
          <p:nvPr/>
        </p:nvSpPr>
        <p:spPr bwMode="auto">
          <a:xfrm>
            <a:off x="0" y="214313"/>
            <a:ext cx="91440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defTabSz="912813"/>
            <a:endParaRPr lang="ru-RU"/>
          </a:p>
        </p:txBody>
      </p:sp>
      <p:sp>
        <p:nvSpPr>
          <p:cNvPr id="5126" name="TextBox 11"/>
          <p:cNvSpPr txBox="1">
            <a:spLocks noChangeArrowheads="1"/>
          </p:cNvSpPr>
          <p:nvPr/>
        </p:nvSpPr>
        <p:spPr bwMode="auto">
          <a:xfrm>
            <a:off x="3000375" y="428625"/>
            <a:ext cx="1841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912813"/>
            <a:endParaRPr lang="ru-RU"/>
          </a:p>
        </p:txBody>
      </p:sp>
      <p:sp>
        <p:nvSpPr>
          <p:cNvPr id="5127" name="Прямоугольник 10"/>
          <p:cNvSpPr>
            <a:spLocks noChangeArrowheads="1"/>
          </p:cNvSpPr>
          <p:nvPr/>
        </p:nvSpPr>
        <p:spPr bwMode="auto">
          <a:xfrm>
            <a:off x="2286000" y="2828925"/>
            <a:ext cx="4572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endParaRPr lang="ru-RU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5128" name="Прямоугольник 11"/>
          <p:cNvSpPr>
            <a:spLocks noChangeArrowheads="1"/>
          </p:cNvSpPr>
          <p:nvPr/>
        </p:nvSpPr>
        <p:spPr bwMode="auto">
          <a:xfrm>
            <a:off x="0" y="3071813"/>
            <a:ext cx="91440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Clr>
                <a:srgbClr val="00FF00"/>
              </a:buClr>
              <a:buFont typeface="Wingdings" pitchFamily="2" charset="2"/>
              <a:buNone/>
            </a:pPr>
            <a:r>
              <a:rPr lang="ru-RU" b="1">
                <a:solidFill>
                  <a:srgbClr val="00B050"/>
                </a:solidFill>
              </a:rPr>
              <a:t>Районный конкурс рисунков с применением компьютерных технологий в графическом редакторе «</a:t>
            </a:r>
            <a:r>
              <a:rPr lang="en-US" b="1">
                <a:solidFill>
                  <a:srgbClr val="00B050"/>
                </a:solidFill>
              </a:rPr>
              <a:t>PAINT</a:t>
            </a:r>
            <a:r>
              <a:rPr lang="ru-RU" b="1">
                <a:solidFill>
                  <a:srgbClr val="00B050"/>
                </a:solidFill>
              </a:rPr>
              <a:t>» по теме «Моя семья»</a:t>
            </a:r>
          </a:p>
        </p:txBody>
      </p:sp>
      <p:sp>
        <p:nvSpPr>
          <p:cNvPr id="5129" name="TextBox 12"/>
          <p:cNvSpPr txBox="1">
            <a:spLocks noChangeArrowheads="1"/>
          </p:cNvSpPr>
          <p:nvPr/>
        </p:nvSpPr>
        <p:spPr bwMode="auto">
          <a:xfrm>
            <a:off x="857250" y="3714750"/>
            <a:ext cx="77692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/>
              <a:t>- Шайхулин Айнур – грамота в номинации «Раскрытие темы»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0" y="5072063"/>
            <a:ext cx="9144000" cy="64611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spcAft>
                <a:spcPts val="0"/>
              </a:spcAft>
              <a:defRPr/>
            </a:pPr>
            <a:r>
              <a:rPr lang="ru-RU" b="1" dirty="0">
                <a:solidFill>
                  <a:srgbClr val="00B050"/>
                </a:solidFill>
                <a:latin typeface="+mn-lt"/>
                <a:ea typeface="Calibri"/>
                <a:cs typeface="Times New Roman" pitchFamily="18" charset="0"/>
              </a:rPr>
              <a:t>Районный конкурс компьютерных технологий «Любимому учителю», посвящённый Году учителя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42875" y="500063"/>
            <a:ext cx="9001125" cy="17541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endParaRPr lang="ru-RU" b="1" dirty="0">
              <a:solidFill>
                <a:schemeClr val="accent6">
                  <a:lumMod val="75000"/>
                </a:schemeClr>
              </a:solidFill>
              <a:latin typeface="Arial" charset="0"/>
            </a:endParaRPr>
          </a:p>
          <a:p>
            <a:pPr algn="ctr">
              <a:defRPr/>
            </a:pPr>
            <a:endParaRPr lang="ru-RU" b="1" dirty="0">
              <a:solidFill>
                <a:schemeClr val="accent6">
                  <a:lumMod val="75000"/>
                </a:schemeClr>
              </a:solidFill>
              <a:latin typeface="Arial" charset="0"/>
            </a:endParaRPr>
          </a:p>
          <a:p>
            <a:pPr algn="ctr">
              <a:defRPr/>
            </a:pPr>
            <a:endParaRPr lang="ru-RU" b="1" dirty="0">
              <a:solidFill>
                <a:schemeClr val="accent6">
                  <a:lumMod val="75000"/>
                </a:schemeClr>
              </a:solidFill>
              <a:latin typeface="Arial" charset="0"/>
            </a:endParaRPr>
          </a:p>
          <a:p>
            <a:pPr algn="ctr">
              <a:defRPr/>
            </a:pPr>
            <a:r>
              <a:rPr lang="ru-RU" b="1" dirty="0">
                <a:solidFill>
                  <a:srgbClr val="00B050"/>
                </a:solidFill>
                <a:latin typeface="Arial" charset="0"/>
              </a:rPr>
              <a:t>Районная олимпиада по окружающему миру среди учащихся 4-х классов общеобразовательных школ</a:t>
            </a:r>
          </a:p>
          <a:p>
            <a:pPr>
              <a:defRPr/>
            </a:pPr>
            <a:r>
              <a:rPr lang="ru-RU" b="1" i="1" dirty="0">
                <a:latin typeface="Arial" charset="0"/>
              </a:rPr>
              <a:t>           - </a:t>
            </a:r>
            <a:r>
              <a:rPr lang="ru-RU" b="1" dirty="0" err="1">
                <a:latin typeface="Arial" charset="0"/>
              </a:rPr>
              <a:t>Шайхуллин</a:t>
            </a:r>
            <a:r>
              <a:rPr lang="ru-RU" b="1" dirty="0">
                <a:latin typeface="Arial" charset="0"/>
              </a:rPr>
              <a:t> </a:t>
            </a:r>
            <a:r>
              <a:rPr lang="ru-RU" b="1" dirty="0" err="1">
                <a:latin typeface="Arial" charset="0"/>
              </a:rPr>
              <a:t>Айнур</a:t>
            </a:r>
            <a:r>
              <a:rPr lang="ru-RU" b="1" dirty="0">
                <a:latin typeface="Arial" charset="0"/>
              </a:rPr>
              <a:t> – 2 место</a:t>
            </a:r>
          </a:p>
        </p:txBody>
      </p:sp>
      <p:sp>
        <p:nvSpPr>
          <p:cNvPr id="5132" name="TextBox 15"/>
          <p:cNvSpPr txBox="1">
            <a:spLocks noChangeArrowheads="1"/>
          </p:cNvSpPr>
          <p:nvPr/>
        </p:nvSpPr>
        <p:spPr bwMode="auto">
          <a:xfrm>
            <a:off x="0" y="6000750"/>
            <a:ext cx="91440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>
                <a:solidFill>
                  <a:srgbClr val="00B050"/>
                </a:solidFill>
              </a:rPr>
              <a:t>Интерактивная викторина по ПДД среди учащихся МОУ СОШ №1</a:t>
            </a:r>
          </a:p>
          <a:p>
            <a:pPr algn="ctr"/>
            <a:endParaRPr lang="ru-RU" b="1">
              <a:solidFill>
                <a:srgbClr val="00B050"/>
              </a:solidFill>
            </a:endParaRPr>
          </a:p>
          <a:p>
            <a:pPr algn="ctr"/>
            <a:r>
              <a:rPr lang="ru-RU" b="1">
                <a:solidFill>
                  <a:srgbClr val="00B050"/>
                </a:solidFill>
              </a:rPr>
              <a:t> </a:t>
            </a:r>
          </a:p>
        </p:txBody>
      </p:sp>
      <p:sp>
        <p:nvSpPr>
          <p:cNvPr id="5133" name="Прямоугольник 16"/>
          <p:cNvSpPr>
            <a:spLocks noChangeArrowheads="1"/>
          </p:cNvSpPr>
          <p:nvPr/>
        </p:nvSpPr>
        <p:spPr bwMode="auto">
          <a:xfrm>
            <a:off x="2357438" y="3571875"/>
            <a:ext cx="4572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142875" y="285750"/>
            <a:ext cx="9001125" cy="95408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800" dirty="0">
                <a:solidFill>
                  <a:schemeClr val="accent6">
                    <a:lumMod val="75000"/>
                  </a:schemeClr>
                </a:solidFill>
                <a:latin typeface="Arial Black" pitchFamily="34" charset="0"/>
              </a:rPr>
              <a:t>Позитивные результаты внеурочной деятельности по предметам</a:t>
            </a:r>
          </a:p>
        </p:txBody>
      </p:sp>
      <p:sp>
        <p:nvSpPr>
          <p:cNvPr id="5135" name="Прямоугольник 20"/>
          <p:cNvSpPr>
            <a:spLocks noChangeArrowheads="1"/>
          </p:cNvSpPr>
          <p:nvPr/>
        </p:nvSpPr>
        <p:spPr bwMode="auto">
          <a:xfrm>
            <a:off x="428625" y="5572125"/>
            <a:ext cx="52863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>
                <a:ea typeface="Calibri" pitchFamily="34" charset="0"/>
                <a:cs typeface="Times New Roman" pitchFamily="18" charset="0"/>
              </a:rPr>
              <a:t>- Шайхуллин </a:t>
            </a:r>
            <a:r>
              <a:rPr lang="ru-RU" b="1" i="1">
                <a:ea typeface="Calibri" pitchFamily="34" charset="0"/>
                <a:cs typeface="Times New Roman" pitchFamily="18" charset="0"/>
              </a:rPr>
              <a:t>Айнур</a:t>
            </a:r>
            <a:r>
              <a:rPr lang="ru-RU" b="1">
                <a:ea typeface="Calibri" pitchFamily="34" charset="0"/>
                <a:cs typeface="Times New Roman" pitchFamily="18" charset="0"/>
              </a:rPr>
              <a:t> - свидетельство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928688" y="6357938"/>
            <a:ext cx="7643812" cy="36988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b="1" dirty="0">
                <a:solidFill>
                  <a:schemeClr val="accent6">
                    <a:lumMod val="75000"/>
                  </a:schemeClr>
                </a:solidFill>
                <a:latin typeface="Arial" charset="0"/>
              </a:rPr>
              <a:t>- Команда «</a:t>
            </a:r>
            <a:r>
              <a:rPr lang="ru-RU" b="1" dirty="0" err="1">
                <a:solidFill>
                  <a:schemeClr val="accent6">
                    <a:lumMod val="75000"/>
                  </a:schemeClr>
                </a:solidFill>
                <a:latin typeface="Arial" charset="0"/>
              </a:rPr>
              <a:t>Светофорик</a:t>
            </a:r>
            <a:r>
              <a:rPr lang="ru-RU" b="1" dirty="0">
                <a:solidFill>
                  <a:schemeClr val="accent6">
                    <a:lumMod val="75000"/>
                  </a:schemeClr>
                </a:solidFill>
                <a:latin typeface="Arial" charset="0"/>
              </a:rPr>
              <a:t> 4 класса – 1 место</a:t>
            </a:r>
          </a:p>
        </p:txBody>
      </p:sp>
      <p:sp>
        <p:nvSpPr>
          <p:cNvPr id="5137" name="TextBox 23"/>
          <p:cNvSpPr txBox="1">
            <a:spLocks noChangeArrowheads="1"/>
          </p:cNvSpPr>
          <p:nvPr/>
        </p:nvSpPr>
        <p:spPr bwMode="auto">
          <a:xfrm>
            <a:off x="142875" y="2286000"/>
            <a:ext cx="90011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>
                <a:solidFill>
                  <a:srgbClr val="00B050"/>
                </a:solidFill>
              </a:rPr>
              <a:t>   Районный конкурс рисунков на тему: «Подвиг во имя Отечества»</a:t>
            </a:r>
          </a:p>
        </p:txBody>
      </p:sp>
      <p:sp>
        <p:nvSpPr>
          <p:cNvPr id="5138" name="TextBox 24"/>
          <p:cNvSpPr txBox="1">
            <a:spLocks noChangeArrowheads="1"/>
          </p:cNvSpPr>
          <p:nvPr/>
        </p:nvSpPr>
        <p:spPr bwMode="auto">
          <a:xfrm>
            <a:off x="785813" y="2643188"/>
            <a:ext cx="321945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 - </a:t>
            </a:r>
            <a:r>
              <a:rPr lang="ru-RU" b="1"/>
              <a:t>Альтапов Нияз – 3 место</a:t>
            </a:r>
          </a:p>
        </p:txBody>
      </p:sp>
      <p:sp>
        <p:nvSpPr>
          <p:cNvPr id="5139" name="TextBox 25"/>
          <p:cNvSpPr txBox="1">
            <a:spLocks noChangeArrowheads="1"/>
          </p:cNvSpPr>
          <p:nvPr/>
        </p:nvSpPr>
        <p:spPr bwMode="auto">
          <a:xfrm>
            <a:off x="214313" y="4143375"/>
            <a:ext cx="8929687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>
                <a:solidFill>
                  <a:srgbClr val="00B050"/>
                </a:solidFill>
              </a:rPr>
              <a:t>  Районный тур республиканского конкурса  прикладного творчества на противопожарную тематику</a:t>
            </a:r>
          </a:p>
        </p:txBody>
      </p:sp>
      <p:sp>
        <p:nvSpPr>
          <p:cNvPr id="5140" name="TextBox 26"/>
          <p:cNvSpPr txBox="1">
            <a:spLocks noChangeArrowheads="1"/>
          </p:cNvSpPr>
          <p:nvPr/>
        </p:nvSpPr>
        <p:spPr bwMode="auto">
          <a:xfrm>
            <a:off x="857250" y="4714875"/>
            <a:ext cx="43576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/>
              <a:t>- Нурутдинова Виктория – 1 место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defTabSz="912813" eaLnBrk="1" hangingPunct="1"/>
            <a:endParaRPr lang="ru-RU" smtClean="0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defTabSz="912813" eaLnBrk="1" hangingPunct="1"/>
            <a:endParaRPr lang="ru-RU" smtClean="0"/>
          </a:p>
        </p:txBody>
      </p:sp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285750" y="142875"/>
            <a:ext cx="8715375" cy="95408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800" dirty="0">
                <a:solidFill>
                  <a:schemeClr val="accent6">
                    <a:lumMod val="75000"/>
                  </a:schemeClr>
                </a:solidFill>
                <a:latin typeface="Arial Black" pitchFamily="34" charset="0"/>
              </a:rPr>
              <a:t>Позитивные результаты внеурочной деятельности учащихся</a:t>
            </a:r>
          </a:p>
        </p:txBody>
      </p:sp>
      <p:pic>
        <p:nvPicPr>
          <p:cNvPr id="6150" name="Picture 4" descr="f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15313" y="785813"/>
            <a:ext cx="928687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1" name="Picture 4" descr="IMG_001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785813"/>
            <a:ext cx="928688" cy="1331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2" name="Picture 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1714500"/>
            <a:ext cx="928688" cy="1357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3" name="Picture 5" descr="as000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2500313"/>
            <a:ext cx="928688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4" name="Picture 6" descr="IM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3214688"/>
            <a:ext cx="928688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5" name="Picture 9" descr="IMG_0016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3786188"/>
            <a:ext cx="928688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6" name="Picture 4" descr="IMG_0011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4429125"/>
            <a:ext cx="928688" cy="133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7" name="Picture 11" descr="IMG_0001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8215313" y="1428750"/>
            <a:ext cx="928687" cy="164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8" name="Picture 4" descr="xc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0" y="5000625"/>
            <a:ext cx="928688" cy="1071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9" name="Picture 4" descr="IMG_0009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0" y="5613400"/>
            <a:ext cx="928688" cy="124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60" name="Picture 4" descr="IMG_0006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8215313" y="2286000"/>
            <a:ext cx="928687" cy="1214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61" name="Picture 4" descr="IMG_0009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8215313" y="2928938"/>
            <a:ext cx="928687" cy="1173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62" name="Picture 5" descr="E:\Документы ВСЕ\документы МАМА\фото класса\2010_04_26\IMG_0003.jpg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8215313" y="3714750"/>
            <a:ext cx="928687" cy="1304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63" name="Picture 6" descr="E:\Документы ВСЕ\документы МАМА\фото класса\2010_04_26\IMG_0010.jpg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8215313" y="4429125"/>
            <a:ext cx="928687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64" name="Picture 7" descr="E:\Документы ВСЕ\документы МАМА\фото класса\2010_04_26\IMG_0011.jpg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8215313" y="4929188"/>
            <a:ext cx="928687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65" name="Picture 8" descr="E:\Документы ВСЕ\документы МАМА\фото класса\2010_04_26\IMG_0007.jpg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8199438" y="5500688"/>
            <a:ext cx="944562" cy="1357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35" name="Таблица 34"/>
          <p:cNvGraphicFramePr>
            <a:graphicFrameLocks noGrp="1"/>
          </p:cNvGraphicFramePr>
          <p:nvPr/>
        </p:nvGraphicFramePr>
        <p:xfrm>
          <a:off x="928688" y="1071563"/>
          <a:ext cx="7286700" cy="5840547"/>
        </p:xfrm>
        <a:graphic>
          <a:graphicData uri="http://schemas.openxmlformats.org/drawingml/2006/table">
            <a:tbl>
              <a:tblPr/>
              <a:tblGrid>
                <a:gridCol w="336510"/>
                <a:gridCol w="1163688"/>
                <a:gridCol w="4429156"/>
                <a:gridCol w="1357346"/>
              </a:tblGrid>
              <a:tr h="155361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№</a:t>
                      </a:r>
                    </a:p>
                  </a:txBody>
                  <a:tcPr marL="45196" marR="451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Ф.И. уч-ся</a:t>
                      </a:r>
                    </a:p>
                  </a:txBody>
                  <a:tcPr marL="45196" marR="451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Название мероприятия</a:t>
                      </a:r>
                    </a:p>
                  </a:txBody>
                  <a:tcPr marL="45196" marR="451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Уровень</a:t>
                      </a:r>
                    </a:p>
                  </a:txBody>
                  <a:tcPr marL="45196" marR="451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6084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1.</a:t>
                      </a:r>
                    </a:p>
                  </a:txBody>
                  <a:tcPr marL="45196" marR="451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Насрыева</a:t>
                      </a:r>
                      <a:r>
                        <a:rPr lang="ru-RU" sz="105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Диана</a:t>
                      </a:r>
                      <a:endParaRPr lang="ru-RU" sz="105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196" marR="451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Участие в выставке «Традиционные и инновационные технологии в ходе реализации программы развития школы «Школа успешного самоопределения»,  сертификат</a:t>
                      </a:r>
                      <a:endParaRPr lang="ru-RU" sz="105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196" marR="451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зональный,</a:t>
                      </a:r>
                      <a:r>
                        <a:rPr lang="ru-RU" sz="105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2008 г.</a:t>
                      </a:r>
                      <a:endParaRPr lang="ru-RU" sz="105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196" marR="451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6084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2.</a:t>
                      </a:r>
                    </a:p>
                  </a:txBody>
                  <a:tcPr marL="45196" marR="451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Шайхуллин</a:t>
                      </a:r>
                      <a:r>
                        <a:rPr lang="ru-RU" sz="105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ru-RU" sz="105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Айнур</a:t>
                      </a:r>
                      <a:endParaRPr lang="ru-RU" sz="105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196" marR="451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Конкурс</a:t>
                      </a:r>
                      <a:r>
                        <a:rPr lang="ru-RU" sz="105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рисунков по теме «Моя семья» с применением компьютерных технологий в графическом редакторе </a:t>
                      </a:r>
                      <a:r>
                        <a:rPr lang="ru-RU" sz="1050" baseline="0" noProof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Р</a:t>
                      </a:r>
                      <a:r>
                        <a:rPr lang="en-US" sz="1050" baseline="0" noProof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aint</a:t>
                      </a:r>
                      <a:r>
                        <a:rPr lang="ru-RU" sz="1050" baseline="0" noProof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, номинация  «Раскрытие темы», грамота</a:t>
                      </a:r>
                      <a:endParaRPr lang="ru-RU" sz="105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196" marR="451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районный,</a:t>
                      </a: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2008 г.</a:t>
                      </a:r>
                      <a:endParaRPr lang="ru-RU" sz="105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196" marR="451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8619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  <a:r>
                        <a:rPr lang="ru-RU" sz="105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.</a:t>
                      </a:r>
                    </a:p>
                  </a:txBody>
                  <a:tcPr marL="45196" marR="451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Салимзянов</a:t>
                      </a:r>
                      <a:r>
                        <a:rPr lang="ru-RU" sz="105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ru-RU" sz="105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Арслан</a:t>
                      </a:r>
                      <a:endParaRPr lang="ru-RU" sz="105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196" marR="451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44958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За </a:t>
                      </a:r>
                      <a:r>
                        <a:rPr lang="ru-RU" sz="105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активную и результативную игру в хоккейном турнире между командами «Девон» г. Бавлы и «Салават </a:t>
                      </a:r>
                      <a:r>
                        <a:rPr lang="ru-RU" sz="105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Юлаев</a:t>
                      </a:r>
                      <a:r>
                        <a:rPr lang="ru-RU" sz="105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»  г. Уфа, грамота</a:t>
                      </a:r>
                    </a:p>
                  </a:txBody>
                  <a:tcPr marL="45196" marR="451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5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зональный,</a:t>
                      </a:r>
                      <a:endParaRPr lang="ru-RU" sz="105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2008 г.</a:t>
                      </a:r>
                      <a:endParaRPr lang="ru-RU" sz="105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196" marR="451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0723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4.</a:t>
                      </a:r>
                    </a:p>
                  </a:txBody>
                  <a:tcPr marL="45196" marR="451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Салимзянов</a:t>
                      </a:r>
                      <a:r>
                        <a:rPr lang="ru-RU" sz="105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ru-RU" sz="1050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Арслан</a:t>
                      </a:r>
                      <a:endParaRPr lang="ru-RU" sz="105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196" marR="451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Кросс Наций на дистанции 1 км в возрастной группе</a:t>
                      </a:r>
                      <a:r>
                        <a:rPr lang="ru-RU" sz="105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юноши 1999 г. р.,  </a:t>
                      </a: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5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 место</a:t>
                      </a:r>
                      <a:endParaRPr lang="ru-RU" sz="105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196" marR="451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5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районный,</a:t>
                      </a:r>
                      <a:endParaRPr lang="ru-RU" sz="105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2008 г.</a:t>
                      </a:r>
                      <a:endParaRPr lang="ru-RU" sz="105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196" marR="451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0723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5.</a:t>
                      </a:r>
                    </a:p>
                  </a:txBody>
                  <a:tcPr marL="45196" marR="451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Нурутдинова Виктория</a:t>
                      </a:r>
                      <a:endParaRPr lang="ru-RU" sz="105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196" marR="451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Районный конкурс прикладного творчества</a:t>
                      </a:r>
                      <a:r>
                        <a:rPr lang="ru-RU" sz="105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на противопожарную тематику, 1 место</a:t>
                      </a:r>
                      <a:endParaRPr lang="ru-RU" sz="105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196" marR="451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районный,</a:t>
                      </a: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2008 г.</a:t>
                      </a:r>
                      <a:endParaRPr lang="ru-RU" sz="105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196" marR="451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0723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6.</a:t>
                      </a:r>
                    </a:p>
                  </a:txBody>
                  <a:tcPr marL="45196" marR="451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Насрыева</a:t>
                      </a:r>
                      <a:r>
                        <a:rPr lang="ru-RU" sz="105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Диана</a:t>
                      </a:r>
                      <a:endParaRPr lang="ru-RU" sz="105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196" marR="451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Конкурс-выставка</a:t>
                      </a:r>
                      <a:r>
                        <a:rPr lang="ru-RU" sz="105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«Художественная обработка древесины в номинации «Флористика», 1 место</a:t>
                      </a:r>
                      <a:endParaRPr lang="ru-RU" sz="105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196" marR="451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5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региональный,</a:t>
                      </a:r>
                      <a:endParaRPr lang="ru-RU" sz="105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2008</a:t>
                      </a:r>
                      <a:r>
                        <a:rPr lang="ru-RU" sz="105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г</a:t>
                      </a:r>
                      <a:endParaRPr lang="ru-RU" sz="105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196" marR="451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2905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7.</a:t>
                      </a:r>
                    </a:p>
                  </a:txBody>
                  <a:tcPr marL="45196" marR="451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Канипов</a:t>
                      </a:r>
                      <a:r>
                        <a:rPr lang="ru-RU" sz="105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Расул</a:t>
                      </a:r>
                      <a:endParaRPr lang="ru-RU" sz="105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196" marR="451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Турнир по спортивным танцам «Весна 2008»,</a:t>
                      </a:r>
                      <a:r>
                        <a:rPr lang="ru-RU" sz="105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4 место</a:t>
                      </a:r>
                      <a:endParaRPr lang="ru-RU" sz="105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196" marR="451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региональный</a:t>
                      </a:r>
                      <a:r>
                        <a:rPr lang="ru-RU" sz="105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, </a:t>
                      </a:r>
                      <a:r>
                        <a:rPr lang="ru-RU" sz="105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2008 г.</a:t>
                      </a:r>
                      <a:endParaRPr lang="ru-RU" sz="105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196" marR="451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5361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8.</a:t>
                      </a:r>
                    </a:p>
                  </a:txBody>
                  <a:tcPr marL="45196" marR="451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Альтапов</a:t>
                      </a:r>
                      <a:r>
                        <a:rPr lang="ru-RU" sz="105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ru-RU" sz="105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Нияз</a:t>
                      </a:r>
                      <a:endParaRPr lang="ru-RU" sz="105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196" marR="451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Конкурс</a:t>
                      </a:r>
                      <a:r>
                        <a:rPr lang="ru-RU" sz="105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рисунков на тему: «Подвиг во имя Отечества», 3 место</a:t>
                      </a:r>
                      <a:endParaRPr lang="ru-RU" sz="105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196" marR="451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районный, 2009 г.</a:t>
                      </a:r>
                      <a:endParaRPr lang="ru-RU" sz="105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196" marR="451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7170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9.</a:t>
                      </a:r>
                    </a:p>
                  </a:txBody>
                  <a:tcPr marL="45196" marR="451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Учащиеся</a:t>
                      </a:r>
                      <a:r>
                        <a:rPr lang="ru-RU" sz="105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ru-RU" sz="105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 класса</a:t>
                      </a:r>
                      <a:endParaRPr lang="ru-RU" sz="105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196" marR="451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Победитель конкурса «Читатель года – 2008 в номинации «Книгочеи»</a:t>
                      </a:r>
                      <a:endParaRPr lang="ru-RU" sz="105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196" marR="451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районный, 2009 г.</a:t>
                      </a:r>
                      <a:endParaRPr lang="ru-RU" sz="105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196" marR="451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0723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10.</a:t>
                      </a:r>
                    </a:p>
                  </a:txBody>
                  <a:tcPr marL="45196" marR="451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Учащиеся 4 класса</a:t>
                      </a:r>
                      <a:endParaRPr lang="ru-RU" sz="105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196" marR="451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Соревнования «Весёлые старты» в рамках республиканской акции «Спорт вместо наркотиков», 1 место</a:t>
                      </a:r>
                      <a:endParaRPr lang="ru-RU" sz="105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196" marR="451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школьный, 2009 г.</a:t>
                      </a:r>
                      <a:endParaRPr lang="ru-RU" sz="105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196" marR="451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0723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11.</a:t>
                      </a:r>
                    </a:p>
                  </a:txBody>
                  <a:tcPr marL="45196" marR="451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Шайхуллин</a:t>
                      </a:r>
                      <a:r>
                        <a:rPr lang="ru-RU" sz="105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ru-RU" sz="105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Айнур</a:t>
                      </a:r>
                      <a:endParaRPr lang="ru-RU" sz="105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196" marR="451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Турнир по спортивным бальным танцам «Капелька», 4</a:t>
                      </a:r>
                      <a:r>
                        <a:rPr lang="ru-RU" sz="105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место</a:t>
                      </a:r>
                      <a:endParaRPr lang="ru-RU" sz="105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196" marR="451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региональный,</a:t>
                      </a:r>
                      <a:r>
                        <a:rPr lang="ru-RU" sz="105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ru-RU" sz="105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2009</a:t>
                      </a:r>
                      <a:r>
                        <a:rPr lang="ru-RU" sz="105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г.</a:t>
                      </a:r>
                      <a:endParaRPr lang="ru-RU" sz="105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196" marR="451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0723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12.</a:t>
                      </a:r>
                    </a:p>
                  </a:txBody>
                  <a:tcPr marL="45196" marR="451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Насрыева</a:t>
                      </a:r>
                      <a:r>
                        <a:rPr lang="ru-RU" sz="105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Диана</a:t>
                      </a:r>
                      <a:endParaRPr lang="ru-RU" sz="105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196" marR="451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Конкурс</a:t>
                      </a:r>
                      <a:r>
                        <a:rPr lang="ru-RU" sz="105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«Чудеса из кожи», в номинации «Плоскостные панно, картины», </a:t>
                      </a: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5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 место</a:t>
                      </a:r>
                      <a:endParaRPr lang="ru-RU" sz="105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196" marR="451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региональный, 2009 г.</a:t>
                      </a:r>
                      <a:endParaRPr lang="ru-RU" sz="105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196" marR="451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4326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13.</a:t>
                      </a:r>
                    </a:p>
                  </a:txBody>
                  <a:tcPr marL="45196" marR="451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Канипов</a:t>
                      </a:r>
                      <a:r>
                        <a:rPr lang="ru-RU" sz="105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Расул</a:t>
                      </a:r>
                      <a:endParaRPr lang="ru-RU" sz="105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196" marR="451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Турнир</a:t>
                      </a:r>
                      <a:r>
                        <a:rPr lang="ru-RU" sz="105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по спортивным бальным танцам «Капелька», 2 место</a:t>
                      </a:r>
                      <a:endParaRPr lang="ru-RU" sz="105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196" marR="451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региональный, 2009 г.</a:t>
                      </a:r>
                      <a:endParaRPr lang="ru-RU" sz="105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196" marR="451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4314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14.</a:t>
                      </a:r>
                    </a:p>
                  </a:txBody>
                  <a:tcPr marL="45196" marR="451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Учащиеся 3 класса</a:t>
                      </a:r>
                      <a:endParaRPr lang="ru-RU" sz="105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196" marR="451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Конкурс инсценированных сказок  на татарском языке, 1 место</a:t>
                      </a:r>
                      <a:endParaRPr lang="ru-RU" sz="105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196" marR="451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школьный, 2009 г.</a:t>
                      </a:r>
                      <a:endParaRPr lang="ru-RU" sz="105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196" marR="451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4314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15.</a:t>
                      </a:r>
                    </a:p>
                  </a:txBody>
                  <a:tcPr marL="45196" marR="451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Насрыева</a:t>
                      </a:r>
                      <a:r>
                        <a:rPr lang="ru-RU" sz="105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Диана</a:t>
                      </a:r>
                      <a:endParaRPr lang="ru-RU" sz="105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196" marR="451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Конкурс-выставка</a:t>
                      </a:r>
                      <a:r>
                        <a:rPr lang="ru-RU" sz="105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«Обыкновенное чудо», благодарственное письмо</a:t>
                      </a:r>
                      <a:endParaRPr lang="ru-RU" sz="105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196" marR="451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региональный, 2009 г.</a:t>
                      </a:r>
                      <a:endParaRPr lang="ru-RU" sz="105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196" marR="451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0723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16.</a:t>
                      </a:r>
                    </a:p>
                  </a:txBody>
                  <a:tcPr marL="45196" marR="451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Шайхуллин</a:t>
                      </a:r>
                      <a:r>
                        <a:rPr lang="ru-RU" sz="105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ru-RU" sz="105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Айнур</a:t>
                      </a:r>
                      <a:endParaRPr lang="ru-RU" sz="105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196" marR="451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Конкурс компьютерных технологий «Любимому учителю», посвящённый Году учителя, </a:t>
                      </a:r>
                      <a:r>
                        <a:rPr lang="ru-RU" sz="105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свидетельство</a:t>
                      </a:r>
                      <a:endParaRPr lang="ru-RU" sz="105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196" marR="451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районный, 2010 г.</a:t>
                      </a:r>
                      <a:endParaRPr lang="ru-RU" sz="105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196" marR="451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0026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17.</a:t>
                      </a:r>
                    </a:p>
                  </a:txBody>
                  <a:tcPr marL="45196" marR="451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Команда 4 класса</a:t>
                      </a:r>
                      <a:endParaRPr lang="ru-RU" sz="105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196" marR="451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Шахматный турнир «Первенство школы №1 среди 1-4 классов, 2 место</a:t>
                      </a:r>
                      <a:endParaRPr lang="ru-RU" sz="105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196" marR="451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школьный, 2010</a:t>
                      </a:r>
                      <a:endParaRPr lang="ru-RU" sz="105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196" marR="451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4235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18.</a:t>
                      </a:r>
                      <a:endParaRPr lang="ru-RU" sz="105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196" marR="451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Халиуллин</a:t>
                      </a:r>
                      <a:r>
                        <a:rPr lang="ru-RU" sz="105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ru-RU" sz="105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Ильяс</a:t>
                      </a:r>
                      <a:endParaRPr lang="ru-RU" sz="105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196" marR="451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«Первенство школы</a:t>
                      </a:r>
                      <a:r>
                        <a:rPr lang="ru-RU" sz="105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№1 по шахматам, 3 место</a:t>
                      </a:r>
                      <a:endParaRPr lang="ru-RU" sz="105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196" marR="451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школьный,</a:t>
                      </a:r>
                      <a:r>
                        <a:rPr lang="ru-RU" sz="105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2010 г.</a:t>
                      </a:r>
                      <a:endParaRPr lang="ru-RU" sz="105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196" marR="451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2777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19.</a:t>
                      </a:r>
                      <a:endParaRPr lang="ru-RU" sz="105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196" marR="451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Шайхуллин</a:t>
                      </a:r>
                      <a:r>
                        <a:rPr lang="ru-RU" sz="105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ru-RU" sz="105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Айнур</a:t>
                      </a:r>
                      <a:endParaRPr lang="ru-RU" sz="105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196" marR="451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Турнир по спортивным</a:t>
                      </a:r>
                      <a:r>
                        <a:rPr lang="ru-RU" sz="105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бальным танцам «Капелька – 2010», 2 место</a:t>
                      </a:r>
                      <a:endParaRPr lang="ru-RU" sz="105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05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196" marR="4519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Региональный,2010 г.</a:t>
                      </a:r>
                      <a:endParaRPr lang="ru-RU" sz="105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196" marR="4519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275" name="Rectangle 9"/>
          <p:cNvSpPr>
            <a:spLocks noChangeArrowheads="1"/>
          </p:cNvSpPr>
          <p:nvPr/>
        </p:nvSpPr>
        <p:spPr bwMode="auto">
          <a:xfrm>
            <a:off x="0" y="0"/>
            <a:ext cx="1841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defTabSz="912813" eaLnBrk="0" hangingPunct="0"/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938213" y="8715375"/>
          <a:ext cx="7279574" cy="500066"/>
        </p:xfrm>
        <a:graphic>
          <a:graphicData uri="http://schemas.openxmlformats.org/drawingml/2006/table">
            <a:tbl>
              <a:tblPr/>
              <a:tblGrid>
                <a:gridCol w="7279574"/>
              </a:tblGrid>
              <a:tr h="50006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defTabSz="912813" eaLnBrk="1" hangingPunct="1"/>
            <a:endParaRPr lang="ru-RU" smtClean="0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defTabSz="912813" eaLnBrk="1" hangingPunct="1"/>
            <a:endParaRPr lang="ru-RU" smtClean="0"/>
          </a:p>
        </p:txBody>
      </p:sp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3" name="TextBox 4"/>
          <p:cNvSpPr txBox="1">
            <a:spLocks noChangeArrowheads="1"/>
          </p:cNvSpPr>
          <p:nvPr/>
        </p:nvSpPr>
        <p:spPr bwMode="auto">
          <a:xfrm>
            <a:off x="3500438" y="642938"/>
            <a:ext cx="18415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912813"/>
            <a:endParaRPr lang="ru-RU"/>
          </a:p>
        </p:txBody>
      </p:sp>
      <p:sp>
        <p:nvSpPr>
          <p:cNvPr id="6150" name="TextBox 5"/>
          <p:cNvSpPr txBox="1">
            <a:spLocks noChangeArrowheads="1"/>
          </p:cNvSpPr>
          <p:nvPr/>
        </p:nvSpPr>
        <p:spPr bwMode="auto">
          <a:xfrm>
            <a:off x="0" y="142875"/>
            <a:ext cx="91440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912813">
              <a:defRPr/>
            </a:pPr>
            <a:r>
              <a:rPr lang="ru-RU" sz="2400" b="1" dirty="0">
                <a:solidFill>
                  <a:schemeClr val="accent6">
                    <a:lumMod val="75000"/>
                  </a:schemeClr>
                </a:solidFill>
                <a:latin typeface="Arial Black" pitchFamily="34" charset="0"/>
              </a:rPr>
              <a:t>Создание условий для приобретения обучающимися позитивного социального опыта</a:t>
            </a:r>
          </a:p>
        </p:txBody>
      </p:sp>
      <p:pic>
        <p:nvPicPr>
          <p:cNvPr id="7175" name="Picture 5" descr="E:\Документы ВСЕ\документы МАМА\фото класса\DSC0610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-459828">
            <a:off x="-7938" y="4276725"/>
            <a:ext cx="3244851" cy="2528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6" name="Picture 7" descr="E:\Документы ВСЕ\документы МАМА\фото класса\DSC0610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441737">
            <a:off x="1719263" y="4397375"/>
            <a:ext cx="3016250" cy="2500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7" name="Picture 8" descr="E:\Документы ВСЕ\документы МАМА\фото класса\ветераны\DSC07588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00188" y="928688"/>
            <a:ext cx="2235200" cy="1643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8" name="TextBox 10"/>
          <p:cNvSpPr txBox="1">
            <a:spLocks noChangeArrowheads="1"/>
          </p:cNvSpPr>
          <p:nvPr/>
        </p:nvSpPr>
        <p:spPr bwMode="auto">
          <a:xfrm>
            <a:off x="1071563" y="2428875"/>
            <a:ext cx="46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2813"/>
            <a:endParaRPr lang="ru-RU"/>
          </a:p>
        </p:txBody>
      </p:sp>
      <p:sp>
        <p:nvSpPr>
          <p:cNvPr id="7179" name="TextBox 11"/>
          <p:cNvSpPr txBox="1">
            <a:spLocks noChangeArrowheads="1"/>
          </p:cNvSpPr>
          <p:nvPr/>
        </p:nvSpPr>
        <p:spPr bwMode="auto">
          <a:xfrm>
            <a:off x="142875" y="3143250"/>
            <a:ext cx="714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2813"/>
            <a:endParaRPr lang="ru-RU"/>
          </a:p>
        </p:txBody>
      </p:sp>
      <p:sp>
        <p:nvSpPr>
          <p:cNvPr id="7180" name="TextBox 12"/>
          <p:cNvSpPr txBox="1">
            <a:spLocks noChangeArrowheads="1"/>
          </p:cNvSpPr>
          <p:nvPr/>
        </p:nvSpPr>
        <p:spPr bwMode="auto">
          <a:xfrm>
            <a:off x="428625" y="3429000"/>
            <a:ext cx="1841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912813"/>
            <a:endParaRPr lang="ru-RU"/>
          </a:p>
        </p:txBody>
      </p:sp>
      <p:pic>
        <p:nvPicPr>
          <p:cNvPr id="7181" name="Picture 9" descr="E:\Документы ВСЕ\документы МАМА\фото класса\2010_04_30\IMG_0004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2428875"/>
            <a:ext cx="1760538" cy="242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82" name="Picture 6" descr="E:\Документы ВСЕ\документы МАМА\фото класса\DSC06088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rot="21270583" flipH="1">
            <a:off x="3998913" y="4279900"/>
            <a:ext cx="3209925" cy="2408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83" name="Picture 16" descr="D:\документ мама\флешка\лагерь\100_1255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429500" y="2214563"/>
            <a:ext cx="1714500" cy="1643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84" name="TextBox 19"/>
          <p:cNvSpPr txBox="1">
            <a:spLocks noChangeArrowheads="1"/>
          </p:cNvSpPr>
          <p:nvPr/>
        </p:nvSpPr>
        <p:spPr bwMode="auto">
          <a:xfrm>
            <a:off x="4071938" y="6000750"/>
            <a:ext cx="3286125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600" b="1">
                <a:solidFill>
                  <a:srgbClr val="FFFF00"/>
                </a:solidFill>
                <a:latin typeface="Arial Black" pitchFamily="34" charset="0"/>
              </a:rPr>
              <a:t>Конкурс столов, посвященный Дню Пожилых людей</a:t>
            </a:r>
          </a:p>
        </p:txBody>
      </p:sp>
      <p:pic>
        <p:nvPicPr>
          <p:cNvPr id="7185" name="Picture 17" descr="E:\Документы ВСЕ\документы МАМА\фото класса\Новая папка\DSC07569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 rot="347101">
            <a:off x="6977063" y="4189413"/>
            <a:ext cx="2382837" cy="2516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86" name="Прямоугольник 24"/>
          <p:cNvSpPr>
            <a:spLocks noChangeArrowheads="1"/>
          </p:cNvSpPr>
          <p:nvPr/>
        </p:nvSpPr>
        <p:spPr bwMode="auto">
          <a:xfrm>
            <a:off x="6867525" y="3859213"/>
            <a:ext cx="2286000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200" b="1">
                <a:solidFill>
                  <a:srgbClr val="FF0000"/>
                </a:solidFill>
                <a:latin typeface="Arial Black" pitchFamily="34" charset="0"/>
              </a:rPr>
              <a:t>Ярмарка столов, посвященная 65-ти летней годовщине Великой Победы</a:t>
            </a:r>
          </a:p>
        </p:txBody>
      </p:sp>
      <p:sp>
        <p:nvSpPr>
          <p:cNvPr id="7187" name="Прямоугольник 29"/>
          <p:cNvSpPr>
            <a:spLocks noChangeArrowheads="1"/>
          </p:cNvSpPr>
          <p:nvPr/>
        </p:nvSpPr>
        <p:spPr bwMode="auto">
          <a:xfrm>
            <a:off x="1571625" y="2214563"/>
            <a:ext cx="214312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912813"/>
            <a:r>
              <a:rPr lang="ru-RU" sz="1200" b="1">
                <a:solidFill>
                  <a:srgbClr val="FF0000"/>
                </a:solidFill>
                <a:latin typeface="Arial Black" pitchFamily="34" charset="0"/>
              </a:rPr>
              <a:t>Встреча с ветеранами и тружениками тыла, посвященная 9 мая</a:t>
            </a:r>
          </a:p>
        </p:txBody>
      </p:sp>
      <p:sp>
        <p:nvSpPr>
          <p:cNvPr id="7188" name="Прямоугольник 30"/>
          <p:cNvSpPr>
            <a:spLocks noChangeArrowheads="1"/>
          </p:cNvSpPr>
          <p:nvPr/>
        </p:nvSpPr>
        <p:spPr bwMode="auto">
          <a:xfrm>
            <a:off x="2071688" y="3929063"/>
            <a:ext cx="2214562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>
                <a:solidFill>
                  <a:srgbClr val="002060"/>
                </a:solidFill>
                <a:latin typeface="Arial Black" pitchFamily="34" charset="0"/>
              </a:rPr>
              <a:t>День семьи</a:t>
            </a:r>
          </a:p>
        </p:txBody>
      </p:sp>
      <p:pic>
        <p:nvPicPr>
          <p:cNvPr id="7189" name="Picture 20" descr="C:\Documents and Settings\Admin\Рабочий стол\100_1274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4357688" y="1571625"/>
            <a:ext cx="2124075" cy="150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90" name="Picture 21" descr="C:\Documents and Settings\Admin\Рабочий стол\100_4559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6215063" y="881063"/>
            <a:ext cx="1322387" cy="176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91" name="Picture 19" descr="C:\Documents and Settings\Admin\Рабочий стол\я.tif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4214813" y="2786063"/>
            <a:ext cx="1358900" cy="190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" name="TextBox 23"/>
          <p:cNvSpPr txBox="1"/>
          <p:nvPr/>
        </p:nvSpPr>
        <p:spPr>
          <a:xfrm>
            <a:off x="4143372" y="1000108"/>
            <a:ext cx="20717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Спортивные соревнования совместно с родителями, посвященное Дню Защитника Отечества</a:t>
            </a:r>
            <a:endParaRPr lang="ru-RU" sz="12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539750" y="4292600"/>
            <a:ext cx="8229600" cy="1143000"/>
          </a:xfrm>
        </p:spPr>
        <p:txBody>
          <a:bodyPr/>
          <a:lstStyle/>
          <a:p>
            <a:pPr defTabSz="912813" eaLnBrk="1" hangingPunct="1"/>
            <a:endParaRPr lang="ru-RU" smtClean="0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55650" y="1989138"/>
            <a:ext cx="8229600" cy="4525962"/>
          </a:xfrm>
        </p:spPr>
        <p:txBody>
          <a:bodyPr/>
          <a:lstStyle/>
          <a:p>
            <a:pPr defTabSz="912813" eaLnBrk="1" hangingPunct="1"/>
            <a:endParaRPr lang="ru-RU" sz="2000" smtClean="0"/>
          </a:p>
        </p:txBody>
      </p:sp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5392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3" name="TextBox 6"/>
          <p:cNvSpPr txBox="1">
            <a:spLocks noChangeArrowheads="1"/>
          </p:cNvSpPr>
          <p:nvPr/>
        </p:nvSpPr>
        <p:spPr bwMode="auto">
          <a:xfrm>
            <a:off x="714375" y="357188"/>
            <a:ext cx="78581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912813">
              <a:defRPr/>
            </a:pPr>
            <a:r>
              <a:rPr lang="ru-RU" sz="2800" dirty="0">
                <a:solidFill>
                  <a:schemeClr val="accent6">
                    <a:lumMod val="75000"/>
                  </a:schemeClr>
                </a:solidFill>
                <a:latin typeface="Arial Black" pitchFamily="34" charset="0"/>
              </a:rPr>
              <a:t>Методическая система учителя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14313" y="1023938"/>
            <a:ext cx="9144000" cy="62785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defRPr/>
            </a:pPr>
            <a:r>
              <a:rPr lang="ru-RU" sz="1400" b="1" dirty="0">
                <a:latin typeface="+mj-lt"/>
                <a:cs typeface="Times New Roman"/>
              </a:rPr>
              <a:t> </a:t>
            </a:r>
            <a:endParaRPr lang="ru-RU" sz="1700" b="1" dirty="0">
              <a:latin typeface="+mj-lt"/>
              <a:cs typeface="Times New Roman"/>
            </a:endParaRPr>
          </a:p>
          <a:p>
            <a:pPr algn="just">
              <a:buFontTx/>
              <a:buChar char="-"/>
              <a:defRPr/>
            </a:pPr>
            <a:r>
              <a:rPr lang="ru-RU" sz="1700" dirty="0">
                <a:latin typeface="+mj-lt"/>
                <a:cs typeface="Times New Roman"/>
              </a:rPr>
              <a:t>   </a:t>
            </a:r>
            <a:r>
              <a:rPr lang="ru-RU" sz="1700" dirty="0">
                <a:latin typeface="Times New Roman" pitchFamily="18" charset="0"/>
                <a:cs typeface="Times New Roman" pitchFamily="18" charset="0"/>
              </a:rPr>
              <a:t>Выступление по теме </a:t>
            </a:r>
            <a:r>
              <a:rPr lang="ru-RU" sz="1700" b="1" dirty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1700" dirty="0">
                <a:latin typeface="Times New Roman" pitchFamily="18" charset="0"/>
                <a:cs typeface="Times New Roman" pitchFamily="18" charset="0"/>
              </a:rPr>
              <a:t>Особенности работы учителя начальных классов в УМК «Начальная школа 21 века» на курсах повышения квалификации учителей начальных классов, 2006 г.</a:t>
            </a:r>
          </a:p>
          <a:p>
            <a:pPr algn="just">
              <a:buFontTx/>
              <a:buChar char="-"/>
              <a:defRPr/>
            </a:pPr>
            <a:r>
              <a:rPr lang="ru-RU" sz="1700" dirty="0">
                <a:latin typeface="Times New Roman" pitchFamily="18" charset="0"/>
                <a:cs typeface="Times New Roman" pitchFamily="18" charset="0"/>
              </a:rPr>
              <a:t>  Урок татарского языка  в русской группе  по теме «</a:t>
            </a:r>
            <a:r>
              <a:rPr lang="tt-RU" sz="1700" dirty="0">
                <a:latin typeface="Times New Roman" pitchFamily="18" charset="0"/>
                <a:cs typeface="Times New Roman" pitchFamily="18" charset="0"/>
              </a:rPr>
              <a:t>Гаиләдә хезмәт “</a:t>
            </a:r>
            <a:r>
              <a:rPr lang="ru-RU" sz="1700" dirty="0">
                <a:latin typeface="Times New Roman" pitchFamily="18" charset="0"/>
                <a:cs typeface="Times New Roman" pitchFamily="18" charset="0"/>
              </a:rPr>
              <a:t>на районном семинаре учителей татарского языка, 2008 г.</a:t>
            </a:r>
            <a:endParaRPr lang="tt-RU" sz="17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defRPr/>
            </a:pPr>
            <a:r>
              <a:rPr lang="ru-RU" sz="1700" dirty="0">
                <a:latin typeface="Times New Roman" pitchFamily="18" charset="0"/>
                <a:cs typeface="Times New Roman" pitchFamily="18" charset="0"/>
              </a:rPr>
              <a:t>- Мастер-класс по теме «Обновление содержания вариативных программ начального общего образования в условиях апробации ФГОС»  на районном обучающем семинаре, 2009 г.</a:t>
            </a:r>
          </a:p>
          <a:p>
            <a:pPr algn="just">
              <a:defRPr/>
            </a:pPr>
            <a:r>
              <a:rPr lang="ru-RU" sz="1700" dirty="0">
                <a:latin typeface="Times New Roman" pitchFamily="18" charset="0"/>
                <a:cs typeface="Times New Roman" pitchFamily="18" charset="0"/>
              </a:rPr>
              <a:t>-   Выступление  по теме «Успешность обучения и учебная мотивация»  на педсовете, 2009 г.</a:t>
            </a:r>
          </a:p>
          <a:p>
            <a:pPr algn="just">
              <a:defRPr/>
            </a:pPr>
            <a:r>
              <a:rPr lang="ru-RU" sz="1700" dirty="0">
                <a:latin typeface="Times New Roman" pitchFamily="18" charset="0"/>
                <a:cs typeface="Times New Roman" pitchFamily="18" charset="0"/>
              </a:rPr>
              <a:t>-  Выступление по теме «Резервы совершенствования навыка грамотного письма. Система работы,  направленная на предупреждение ошибок, развития навыка самоконтроля  и самопроверки» на районном семинаре учителей начальных классов , 2010 г .</a:t>
            </a:r>
          </a:p>
          <a:p>
            <a:pPr algn="just">
              <a:defRPr/>
            </a:pPr>
            <a:r>
              <a:rPr lang="ru-RU" sz="1700" dirty="0">
                <a:latin typeface="Times New Roman" pitchFamily="18" charset="0"/>
                <a:cs typeface="Times New Roman" pitchFamily="18" charset="0"/>
              </a:rPr>
              <a:t>-  Выступление по теме «Современные педагогические технологии как одно из необходимых   условий эффективности  учебно-воспитательного процесса»  на педсовете, 2010 г.</a:t>
            </a:r>
          </a:p>
          <a:p>
            <a:pPr algn="just">
              <a:buFontTx/>
              <a:buChar char="-"/>
              <a:defRPr/>
            </a:pPr>
            <a:r>
              <a:rPr lang="tt-RU" sz="1700" dirty="0">
                <a:latin typeface="Times New Roman" pitchFamily="18" charset="0"/>
                <a:cs typeface="Times New Roman" pitchFamily="18" charset="0"/>
              </a:rPr>
              <a:t>  Урок обучения грамоте по теме “Написание заглавной буквы “П” на районном семинаре учителей начальных классов, 2010 г.</a:t>
            </a:r>
          </a:p>
          <a:p>
            <a:pPr algn="just">
              <a:defRPr/>
            </a:pPr>
            <a:r>
              <a:rPr lang="tt-RU" sz="1700" dirty="0">
                <a:latin typeface="Times New Roman" pitchFamily="18" charset="0"/>
                <a:cs typeface="Times New Roman" pitchFamily="18" charset="0"/>
              </a:rPr>
              <a:t>-  Мастер-класс  по теме  “Деятельностный  подход  на  уроке  русского  языка при изучении темы “Глагол” на зональном обучающем семинаре учителей начальных классов Бавлинского и Ютазинского муниципальных районов по теме “Деятельностный подход в обучении – основа реализации ФГОС”, 2010 г.</a:t>
            </a:r>
          </a:p>
          <a:p>
            <a:pPr algn="just">
              <a:defRPr/>
            </a:pPr>
            <a:r>
              <a:rPr lang="tt-RU" sz="1700" b="1" dirty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tt-RU" sz="1700" dirty="0">
                <a:latin typeface="Times New Roman" pitchFamily="18" charset="0"/>
                <a:cs typeface="Times New Roman" pitchFamily="18" charset="0"/>
              </a:rPr>
              <a:t>Публикация статьи по теме “Информационные технологии на уроках в начальной школе”  в  “Фестивале педагогических идей “Открытый урок” , 2011 год.</a:t>
            </a:r>
          </a:p>
          <a:p>
            <a:pPr algn="just">
              <a:defRPr/>
            </a:pPr>
            <a:endParaRPr lang="tt-RU" sz="16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defRPr/>
            </a:pPr>
            <a:endParaRPr lang="tt-RU" sz="1400" dirty="0">
              <a:latin typeface="+mn-lt"/>
            </a:endParaRPr>
          </a:p>
          <a:p>
            <a:pPr algn="just">
              <a:defRPr/>
            </a:pPr>
            <a:r>
              <a:rPr lang="ru-RU" dirty="0">
                <a:latin typeface="+mn-lt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defTabSz="912813" eaLnBrk="1" hangingPunct="1"/>
            <a:r>
              <a:rPr lang="ru-RU" smtClean="0"/>
              <a:t>не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defTabSz="912813" eaLnBrk="1" hangingPunct="1"/>
            <a:endParaRPr lang="ru-RU" smtClean="0"/>
          </a:p>
        </p:txBody>
      </p:sp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428625" y="214313"/>
            <a:ext cx="8429625" cy="9540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800" dirty="0">
                <a:solidFill>
                  <a:schemeClr val="accent6">
                    <a:lumMod val="75000"/>
                  </a:schemeClr>
                </a:solidFill>
                <a:latin typeface="Arial Black" pitchFamily="34" charset="0"/>
              </a:rPr>
              <a:t>Повышение квалификации и профессиональная переподготовка</a:t>
            </a:r>
          </a:p>
        </p:txBody>
      </p:sp>
      <p:sp>
        <p:nvSpPr>
          <p:cNvPr id="9222" name="TextBox 6"/>
          <p:cNvSpPr txBox="1">
            <a:spLocks noChangeArrowheads="1"/>
          </p:cNvSpPr>
          <p:nvPr/>
        </p:nvSpPr>
        <p:spPr bwMode="auto">
          <a:xfrm>
            <a:off x="642938" y="2000250"/>
            <a:ext cx="821531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2813"/>
            <a:endParaRPr lang="ru-RU"/>
          </a:p>
        </p:txBody>
      </p:sp>
      <p:sp>
        <p:nvSpPr>
          <p:cNvPr id="9223" name="TextBox 9"/>
          <p:cNvSpPr txBox="1">
            <a:spLocks noChangeArrowheads="1"/>
          </p:cNvSpPr>
          <p:nvPr/>
        </p:nvSpPr>
        <p:spPr bwMode="auto">
          <a:xfrm>
            <a:off x="214313" y="1357313"/>
            <a:ext cx="8786812" cy="558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defTabSz="912813">
              <a:buFontTx/>
              <a:buChar char="-"/>
            </a:pPr>
            <a:r>
              <a:rPr lang="ru-RU"/>
              <a:t>  </a:t>
            </a:r>
            <a:r>
              <a:rPr lang="ru-RU" sz="1700">
                <a:latin typeface="Times New Roman" pitchFamily="18" charset="0"/>
                <a:cs typeface="Times New Roman" pitchFamily="18" charset="0"/>
              </a:rPr>
              <a:t>Прошла краткосрочное обучение в Институте повышения квалификации  и  переподготовки работников образования РТ по проблеме «Новые технологии обучения   в   начальной школе»   на   курсах   учителей    начальных    классов, </a:t>
            </a:r>
          </a:p>
          <a:p>
            <a:pPr algn="just" defTabSz="912813"/>
            <a:r>
              <a:rPr lang="ru-RU" sz="1700">
                <a:latin typeface="Times New Roman" pitchFamily="18" charset="0"/>
                <a:cs typeface="Times New Roman" pitchFamily="18" charset="0"/>
              </a:rPr>
              <a:t>76 ч., г. Казань, 2002 г.</a:t>
            </a:r>
          </a:p>
          <a:p>
            <a:pPr algn="just" defTabSz="912813">
              <a:buFontTx/>
              <a:buChar char="-"/>
            </a:pPr>
            <a:r>
              <a:rPr lang="ru-RU" sz="1700">
                <a:latin typeface="Times New Roman" pitchFamily="18" charset="0"/>
                <a:cs typeface="Times New Roman" pitchFamily="18" charset="0"/>
              </a:rPr>
              <a:t>  Прошла краткосрочное обучение в Институте повышения квалификации  и переподготовки работников образования РТ по проблеме «Обновление содержания начального образования в условиях реализации приоритетных направлений развития образования»,  74 ч., г. Казань, 2006 г.</a:t>
            </a:r>
          </a:p>
          <a:p>
            <a:pPr algn="just" defTabSz="912813">
              <a:buFontTx/>
              <a:buChar char="-"/>
            </a:pPr>
            <a:r>
              <a:rPr lang="ru-RU" sz="1700">
                <a:latin typeface="Times New Roman" pitchFamily="18" charset="0"/>
                <a:cs typeface="Times New Roman" pitchFamily="18" charset="0"/>
              </a:rPr>
              <a:t>   Прошла обучение в МУ «Информационно-методический центр» Бавлинского района по программе «Ноутбук преподавателя. Основы работы» в рамках реализации республиканской акции «Компьютер-учителю», 25 ч., 2010 г.</a:t>
            </a:r>
          </a:p>
          <a:p>
            <a:pPr algn="just" defTabSz="912813">
              <a:buFontTx/>
              <a:buChar char="-"/>
            </a:pPr>
            <a:r>
              <a:rPr lang="ru-RU" sz="1700">
                <a:latin typeface="Times New Roman" pitchFamily="18" charset="0"/>
                <a:cs typeface="Times New Roman" pitchFamily="18" charset="0"/>
              </a:rPr>
              <a:t>   Прошла обучение в МУ «Информационно-методический центр» Бавлинского района  по модулю «Использование информационной системы «Электронное образование  в РТ» программы «Ноутбук  преподавателя. Основы работы», 8 ч., 2010 г.</a:t>
            </a:r>
          </a:p>
          <a:p>
            <a:pPr algn="just" defTabSz="912813">
              <a:buFontTx/>
              <a:buChar char="-"/>
            </a:pPr>
            <a:r>
              <a:rPr lang="ru-RU" sz="1700">
                <a:latin typeface="Times New Roman" pitchFamily="18" charset="0"/>
                <a:cs typeface="Times New Roman" pitchFamily="18" charset="0"/>
              </a:rPr>
              <a:t>   Дистанционные курсы по проблеме «Методические, ценностные и технологические подходы в построении и проведении урока» в ГАОУ ДПО «Институт развития образования РТ», 144ч., г. Казань,  2010 г.</a:t>
            </a:r>
          </a:p>
          <a:p>
            <a:pPr algn="just" defTabSz="912813"/>
            <a:r>
              <a:rPr lang="ru-RU" sz="1700">
                <a:latin typeface="Times New Roman" pitchFamily="18" charset="0"/>
                <a:cs typeface="Times New Roman" pitchFamily="18" charset="0"/>
              </a:rPr>
              <a:t>Тут же выполнила итоговую работу на тему «Разработка модели внедрения педагогической технологии в учебном процессе», 2010 год.</a:t>
            </a:r>
          </a:p>
          <a:p>
            <a:pPr algn="just" defTabSz="912813"/>
            <a:endParaRPr lang="ru-RU"/>
          </a:p>
          <a:p>
            <a:pPr algn="just" defTabSz="912813"/>
            <a:r>
              <a:rPr lang="ru-RU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defTabSz="912813" eaLnBrk="1" hangingPunct="1"/>
            <a:r>
              <a:rPr lang="ru-RU" smtClean="0"/>
              <a:t>не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defTabSz="912813" eaLnBrk="1" hangingPunct="1"/>
            <a:endParaRPr lang="ru-RU" smtClean="0"/>
          </a:p>
        </p:txBody>
      </p:sp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571500" y="285750"/>
            <a:ext cx="8143875" cy="95408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800" dirty="0">
                <a:solidFill>
                  <a:schemeClr val="accent6">
                    <a:lumMod val="75000"/>
                  </a:schemeClr>
                </a:solidFill>
                <a:latin typeface="Arial Black" pitchFamily="34" charset="0"/>
              </a:rPr>
              <a:t>Участие в профессиональных конкурсах</a:t>
            </a:r>
          </a:p>
        </p:txBody>
      </p:sp>
      <p:sp>
        <p:nvSpPr>
          <p:cNvPr id="10246" name="TextBox 8"/>
          <p:cNvSpPr txBox="1">
            <a:spLocks noChangeArrowheads="1"/>
          </p:cNvSpPr>
          <p:nvPr/>
        </p:nvSpPr>
        <p:spPr bwMode="auto">
          <a:xfrm>
            <a:off x="214313" y="1500188"/>
            <a:ext cx="8715375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defTabSz="912813"/>
            <a:r>
              <a:rPr lang="ru-RU"/>
              <a:t>   В 2009 году участвовала в школьном туре конкурса «Классный руководитель  года»,1 место. </a:t>
            </a:r>
          </a:p>
          <a:p>
            <a:pPr algn="just" defTabSz="912813"/>
            <a:r>
              <a:rPr lang="ru-RU"/>
              <a:t>   В 2010 году участвовала в школьном туре конкурса «Учитель года»,1 место.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2571750" y="3752850"/>
            <a:ext cx="4357688" cy="46196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endParaRPr lang="ru-RU" sz="2400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 Black" pitchFamily="34" charset="0"/>
            </a:endParaRPr>
          </a:p>
        </p:txBody>
      </p:sp>
      <p:pic>
        <p:nvPicPr>
          <p:cNvPr id="10248" name="Picture 2" descr="D:\документ мама\фото мама\100_403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500" y="3786188"/>
            <a:ext cx="17145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9" name="Прямоугольник 8"/>
          <p:cNvSpPr>
            <a:spLocks noChangeArrowheads="1"/>
          </p:cNvSpPr>
          <p:nvPr/>
        </p:nvSpPr>
        <p:spPr bwMode="auto">
          <a:xfrm>
            <a:off x="214313" y="2357438"/>
            <a:ext cx="8643937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defTabSz="912813"/>
            <a:r>
              <a:rPr lang="ru-RU"/>
              <a:t>   В  2011   году   участвовала   в  заочном   районном    конкурсе «Использование   новых  информационных  и  коммуникационных   технологий </a:t>
            </a:r>
          </a:p>
          <a:p>
            <a:pPr algn="just" defTabSz="912813"/>
            <a:r>
              <a:rPr lang="ru-RU"/>
              <a:t>в образовании», 2 место.</a:t>
            </a:r>
          </a:p>
        </p:txBody>
      </p:sp>
      <p:sp>
        <p:nvSpPr>
          <p:cNvPr id="10250" name="TextBox 9"/>
          <p:cNvSpPr txBox="1">
            <a:spLocks noChangeArrowheads="1"/>
          </p:cNvSpPr>
          <p:nvPr/>
        </p:nvSpPr>
        <p:spPr bwMode="auto">
          <a:xfrm>
            <a:off x="1285875" y="6286500"/>
            <a:ext cx="1841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10251" name="TextBox 11"/>
          <p:cNvSpPr txBox="1">
            <a:spLocks noChangeArrowheads="1"/>
          </p:cNvSpPr>
          <p:nvPr/>
        </p:nvSpPr>
        <p:spPr bwMode="auto">
          <a:xfrm>
            <a:off x="1" y="6143625"/>
            <a:ext cx="2143108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При  подведении итогов  Года учителя  награждена  в номинации «Мастер своего дела»  </a:t>
            </a:r>
          </a:p>
        </p:txBody>
      </p:sp>
      <p:pic>
        <p:nvPicPr>
          <p:cNvPr id="10252" name="Picture 12" descr="C:\Documents and Settings\Admin\Рабочий стол\100_455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86000" y="4419600"/>
            <a:ext cx="182880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53" name="Picture 13" descr="C:\Documents and Settings\Admin\Рабочий стол\100_455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000500" y="3786188"/>
            <a:ext cx="182880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54" name="Picture 15" descr="C:\Documents and Settings\Admin\Рабочий стол\100_4553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715000" y="4419600"/>
            <a:ext cx="182880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55" name="Picture 17" descr="C:\Documents and Settings\Admin\Рабочий стол\100_4556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483475" y="3786188"/>
            <a:ext cx="1660525" cy="2214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983</TotalTime>
  <Words>1587</Words>
  <Application>Microsoft Office PowerPoint</Application>
  <PresentationFormat>Экран (4:3)</PresentationFormat>
  <Paragraphs>242</Paragraphs>
  <Slides>10</Slides>
  <Notes>1</Notes>
  <HiddenSlides>1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2" baseType="lpstr">
      <vt:lpstr>Оформление по умолчанию</vt:lpstr>
      <vt:lpstr>Диаграмма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не</vt:lpstr>
      <vt:lpstr>не</vt:lpstr>
      <vt:lpstr>Слайд 10</vt:lpstr>
    </vt:vector>
  </TitlesOfParts>
  <Company>WareZ Provider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www.PHILka.RU</dc:creator>
  <cp:lastModifiedBy>Ландыш</cp:lastModifiedBy>
  <cp:revision>108</cp:revision>
  <dcterms:created xsi:type="dcterms:W3CDTF">2010-05-22T14:01:57Z</dcterms:created>
  <dcterms:modified xsi:type="dcterms:W3CDTF">2011-04-08T04:28:46Z</dcterms:modified>
</cp:coreProperties>
</file>