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57" r:id="rId3"/>
    <p:sldId id="258" r:id="rId4"/>
    <p:sldId id="259" r:id="rId5"/>
    <p:sldId id="260" r:id="rId6"/>
    <p:sldId id="261" r:id="rId7"/>
    <p:sldId id="262" r:id="rId8"/>
    <p:sldId id="272" r:id="rId9"/>
    <p:sldId id="263" r:id="rId10"/>
    <p:sldId id="264" r:id="rId11"/>
    <p:sldId id="273" r:id="rId12"/>
    <p:sldId id="265" r:id="rId13"/>
    <p:sldId id="266" r:id="rId14"/>
    <p:sldId id="274" r:id="rId15"/>
    <p:sldId id="267" r:id="rId16"/>
    <p:sldId id="270" r:id="rId17"/>
    <p:sldId id="268" r:id="rId18"/>
    <p:sldId id="275" r:id="rId19"/>
    <p:sldId id="276" r:id="rId20"/>
    <p:sldId id="269" r:id="rId21"/>
    <p:sldId id="271"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1" autoAdjust="0"/>
    <p:restoredTop sz="94717" autoAdjust="0"/>
  </p:normalViewPr>
  <p:slideViewPr>
    <p:cSldViewPr>
      <p:cViewPr>
        <p:scale>
          <a:sx n="100" d="100"/>
          <a:sy n="100" d="100"/>
        </p:scale>
        <p:origin x="2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1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BC6B95-AEBE-4420-B65D-97DCE09DA3F6}" type="datetimeFigureOut">
              <a:rPr lang="ru-RU" smtClean="0"/>
              <a:t>29.09.2015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965CF6-AD50-4073-BA44-A0F3FACBCE7B}"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E965CF6-AD50-4073-BA44-A0F3FACBCE7B}"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1F141E3F-53A4-4168-9A7C-8159B6CEE65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F141E3F-53A4-4168-9A7C-8159B6CEE65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F141E3F-53A4-4168-9A7C-8159B6CEE65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F141E3F-53A4-4168-9A7C-8159B6CEE65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F141E3F-53A4-4168-9A7C-8159B6CEE65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F141E3F-53A4-4168-9A7C-8159B6CEE65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F141E3F-53A4-4168-9A7C-8159B6CEE65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F141E3F-53A4-4168-9A7C-8159B6CEE65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F141E3F-53A4-4168-9A7C-8159B6CEE65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F141E3F-53A4-4168-9A7C-8159B6CEE65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4D42A0B-0E82-4007-9822-8247501A740F}" type="datetimeFigureOut">
              <a:rPr lang="ru-RU" smtClean="0"/>
              <a:pPr/>
              <a:t>29.09.2015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F141E3F-53A4-4168-9A7C-8159B6CEE65B}"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4D42A0B-0E82-4007-9822-8247501A740F}" type="datetimeFigureOut">
              <a:rPr lang="ru-RU" smtClean="0"/>
              <a:pPr/>
              <a:t>29.09.2015</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F141E3F-53A4-4168-9A7C-8159B6CEE65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3.jpeg"/><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ctrTitle"/>
          </p:nvPr>
        </p:nvSpPr>
        <p:spPr/>
        <p:txBody>
          <a:bodyPr>
            <a:normAutofit fontScale="90000"/>
          </a:bodyPr>
          <a:lstStyle/>
          <a:p>
            <a:pPr algn="ctr"/>
            <a:r>
              <a:rPr lang="ru-RU" sz="3600" dirty="0" smtClean="0"/>
              <a:t>Путешествие по лабиринту урок-игра в 5-м классе по теме "Задачи на проценты"</a:t>
            </a:r>
            <a:r>
              <a:rPr lang="ru-RU" dirty="0" smtClean="0"/>
              <a:t/>
            </a:r>
            <a:br>
              <a:rPr lang="ru-RU" dirty="0" smtClean="0"/>
            </a:br>
            <a:endParaRPr lang="ru-RU" dirty="0"/>
          </a:p>
        </p:txBody>
      </p:sp>
      <p:sp>
        <p:nvSpPr>
          <p:cNvPr id="13" name="Подзаголовок 12"/>
          <p:cNvSpPr>
            <a:spLocks noGrp="1"/>
          </p:cNvSpPr>
          <p:nvPr>
            <p:ph type="subTitle" idx="1"/>
          </p:nvPr>
        </p:nvSpPr>
        <p:spPr>
          <a:xfrm>
            <a:off x="251520" y="3685032"/>
            <a:ext cx="8496944" cy="1112120"/>
          </a:xfrm>
        </p:spPr>
        <p:txBody>
          <a:bodyPr>
            <a:noAutofit/>
          </a:bodyPr>
          <a:lstStyle/>
          <a:p>
            <a:pPr algn="ctr"/>
            <a:r>
              <a:rPr lang="ru-RU" b="1" i="1" dirty="0" smtClean="0">
                <a:solidFill>
                  <a:schemeClr val="accent3">
                    <a:lumMod val="75000"/>
                  </a:schemeClr>
                </a:solidFill>
                <a:latin typeface="Bookman Old Style" pitchFamily="18" charset="0"/>
              </a:rPr>
              <a:t>Учебник: </a:t>
            </a:r>
          </a:p>
          <a:p>
            <a:pPr algn="ctr"/>
            <a:r>
              <a:rPr lang="ru-RU" b="1" i="1" dirty="0" err="1" smtClean="0">
                <a:solidFill>
                  <a:schemeClr val="accent3">
                    <a:lumMod val="75000"/>
                  </a:schemeClr>
                </a:solidFill>
                <a:latin typeface="Bookman Old Style" pitchFamily="18" charset="0"/>
              </a:rPr>
              <a:t>Н.Я.Виленкин</a:t>
            </a:r>
            <a:r>
              <a:rPr lang="ru-RU" b="1" i="1" dirty="0" smtClean="0">
                <a:solidFill>
                  <a:schemeClr val="accent3">
                    <a:lumMod val="75000"/>
                  </a:schemeClr>
                </a:solidFill>
                <a:latin typeface="Bookman Old Style" pitchFamily="18" charset="0"/>
              </a:rPr>
              <a:t>, В.И.Жохов, А.С.Чесноков, </a:t>
            </a:r>
            <a:r>
              <a:rPr lang="ru-RU" b="1" i="1" dirty="0" err="1" smtClean="0">
                <a:solidFill>
                  <a:schemeClr val="accent3">
                    <a:lumMod val="75000"/>
                  </a:schemeClr>
                </a:solidFill>
                <a:latin typeface="Bookman Old Style" pitchFamily="18" charset="0"/>
              </a:rPr>
              <a:t>С.И.Шварцбурд</a:t>
            </a:r>
            <a:r>
              <a:rPr lang="ru-RU" b="1" i="1" dirty="0" smtClean="0">
                <a:solidFill>
                  <a:schemeClr val="accent3">
                    <a:lumMod val="75000"/>
                  </a:schemeClr>
                </a:solidFill>
                <a:latin typeface="Bookman Old Style" pitchFamily="18" charset="0"/>
              </a:rPr>
              <a:t> </a:t>
            </a:r>
          </a:p>
          <a:p>
            <a:pPr algn="ctr"/>
            <a:r>
              <a:rPr lang="ru-RU" b="1" i="1" dirty="0" smtClean="0">
                <a:solidFill>
                  <a:schemeClr val="accent3">
                    <a:lumMod val="75000"/>
                  </a:schemeClr>
                </a:solidFill>
                <a:latin typeface="Bookman Old Style" pitchFamily="18" charset="0"/>
              </a:rPr>
              <a:t>Математика, 5 класс</a:t>
            </a:r>
            <a:endParaRPr lang="ru-RU" b="1" i="1" dirty="0">
              <a:solidFill>
                <a:schemeClr val="accent3">
                  <a:lumMod val="75000"/>
                </a:schemeClr>
              </a:solidFill>
              <a:latin typeface="Bookman Old Style" pitchFamily="18" charset="0"/>
            </a:endParaRPr>
          </a:p>
        </p:txBody>
      </p:sp>
      <p:sp>
        <p:nvSpPr>
          <p:cNvPr id="14" name="TextBox 13"/>
          <p:cNvSpPr txBox="1"/>
          <p:nvPr/>
        </p:nvSpPr>
        <p:spPr>
          <a:xfrm>
            <a:off x="1835696" y="764704"/>
            <a:ext cx="6125395" cy="369332"/>
          </a:xfrm>
          <a:prstGeom prst="rect">
            <a:avLst/>
          </a:prstGeom>
          <a:noFill/>
        </p:spPr>
        <p:txBody>
          <a:bodyPr wrap="none" rtlCol="0">
            <a:spAutoFit/>
          </a:bodyPr>
          <a:lstStyle/>
          <a:p>
            <a:r>
              <a:rPr lang="ru-RU" b="1" dirty="0" smtClean="0">
                <a:solidFill>
                  <a:schemeClr val="accent3">
                    <a:lumMod val="75000"/>
                  </a:schemeClr>
                </a:solidFill>
                <a:latin typeface="Bookman Old Style" pitchFamily="18" charset="0"/>
              </a:rPr>
              <a:t>МБОУ МО </a:t>
            </a:r>
            <a:r>
              <a:rPr lang="ru-RU" b="1" dirty="0" err="1" smtClean="0">
                <a:solidFill>
                  <a:schemeClr val="accent3">
                    <a:lumMod val="75000"/>
                  </a:schemeClr>
                </a:solidFill>
                <a:latin typeface="Bookman Old Style" pitchFamily="18" charset="0"/>
              </a:rPr>
              <a:t>Плавский</a:t>
            </a:r>
            <a:r>
              <a:rPr lang="ru-RU" b="1" dirty="0" smtClean="0">
                <a:solidFill>
                  <a:schemeClr val="accent3">
                    <a:lumMod val="75000"/>
                  </a:schemeClr>
                </a:solidFill>
                <a:latin typeface="Bookman Old Style" pitchFamily="18" charset="0"/>
              </a:rPr>
              <a:t> район «</a:t>
            </a:r>
            <a:r>
              <a:rPr lang="ru-RU" b="1" dirty="0" err="1" smtClean="0">
                <a:solidFill>
                  <a:schemeClr val="accent3">
                    <a:lumMod val="75000"/>
                  </a:schemeClr>
                </a:solidFill>
                <a:latin typeface="Bookman Old Style" pitchFamily="18" charset="0"/>
              </a:rPr>
              <a:t>Сорочинская</a:t>
            </a:r>
            <a:r>
              <a:rPr lang="ru-RU" b="1" dirty="0" smtClean="0">
                <a:solidFill>
                  <a:schemeClr val="accent3">
                    <a:lumMod val="75000"/>
                  </a:schemeClr>
                </a:solidFill>
                <a:latin typeface="Bookman Old Style" pitchFamily="18" charset="0"/>
              </a:rPr>
              <a:t> СОШ»</a:t>
            </a:r>
            <a:endParaRPr lang="ru-RU" b="1" dirty="0">
              <a:solidFill>
                <a:schemeClr val="accent3">
                  <a:lumMod val="75000"/>
                </a:schemeClr>
              </a:solidFill>
              <a:latin typeface="Bookman Old Style" pitchFamily="18" charset="0"/>
            </a:endParaRPr>
          </a:p>
        </p:txBody>
      </p:sp>
      <p:sp>
        <p:nvSpPr>
          <p:cNvPr id="15" name="Прямоугольник 14"/>
          <p:cNvSpPr/>
          <p:nvPr/>
        </p:nvSpPr>
        <p:spPr>
          <a:xfrm>
            <a:off x="2123728" y="5229200"/>
            <a:ext cx="4572000" cy="646331"/>
          </a:xfrm>
          <a:prstGeom prst="rect">
            <a:avLst/>
          </a:prstGeom>
        </p:spPr>
        <p:txBody>
          <a:bodyPr>
            <a:spAutoFit/>
          </a:bodyPr>
          <a:lstStyle/>
          <a:p>
            <a:pPr marL="36513" algn="ctr">
              <a:spcBef>
                <a:spcPct val="0"/>
              </a:spcBef>
            </a:pPr>
            <a:r>
              <a:rPr lang="ru-RU" b="1" dirty="0" smtClean="0">
                <a:solidFill>
                  <a:schemeClr val="accent1"/>
                </a:solidFill>
                <a:latin typeface="Bookman Old Style" pitchFamily="18" charset="0"/>
              </a:rPr>
              <a:t>Учитель математики </a:t>
            </a:r>
          </a:p>
          <a:p>
            <a:pPr marL="36513" algn="ctr">
              <a:spcBef>
                <a:spcPct val="0"/>
              </a:spcBef>
            </a:pPr>
            <a:r>
              <a:rPr lang="ru-RU" b="1" dirty="0" smtClean="0">
                <a:solidFill>
                  <a:schemeClr val="accent1"/>
                </a:solidFill>
                <a:latin typeface="Bookman Old Style" pitchFamily="18" charset="0"/>
              </a:rPr>
              <a:t>Мохова Валентина Ивановна</a:t>
            </a:r>
          </a:p>
        </p:txBody>
      </p:sp>
      <p:pic>
        <p:nvPicPr>
          <p:cNvPr id="16386" name="Picture 2" descr="Картинки по запросу картинка умный гномик"/>
          <p:cNvPicPr>
            <a:picLocks noChangeAspect="1" noChangeArrowheads="1"/>
          </p:cNvPicPr>
          <p:nvPr/>
        </p:nvPicPr>
        <p:blipFill>
          <a:blip r:embed="rId3" cstate="print"/>
          <a:srcRect/>
          <a:stretch>
            <a:fillRect/>
          </a:stretch>
        </p:blipFill>
        <p:spPr bwMode="auto">
          <a:xfrm>
            <a:off x="683568" y="4365104"/>
            <a:ext cx="1152128" cy="174718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
                                        </p:tgtEl>
                                        <p:attrNameLst>
                                          <p:attrName>style.visibility</p:attrName>
                                        </p:attrNameLst>
                                      </p:cBhvr>
                                      <p:to>
                                        <p:strVal val="visible"/>
                                      </p:to>
                                    </p:set>
                                    <p:anim calcmode="discrete" valueType="clr">
                                      <p:cBhvr override="childStyle">
                                        <p:cTn id="7"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
                                        </p:tgtEl>
                                        <p:attrNameLst>
                                          <p:attrName>fillcolor</p:attrName>
                                        </p:attrNameLst>
                                      </p:cBhvr>
                                      <p:tavLst>
                                        <p:tav tm="0">
                                          <p:val>
                                            <p:clrVal>
                                              <a:schemeClr val="accent2"/>
                                            </p:clrVal>
                                          </p:val>
                                        </p:tav>
                                        <p:tav tm="50000">
                                          <p:val>
                                            <p:clrVal>
                                              <a:schemeClr val="hlink"/>
                                            </p:clrVal>
                                          </p:val>
                                        </p:tav>
                                      </p:tavLst>
                                    </p:anim>
                                    <p:set>
                                      <p:cBhvr>
                                        <p:cTn id="9" dur="80"/>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ЛАБИРИНТ ХУДОЖНИКА</a:t>
            </a:r>
            <a:endParaRPr lang="ru-RU" dirty="0"/>
          </a:p>
        </p:txBody>
      </p:sp>
      <p:sp>
        <p:nvSpPr>
          <p:cNvPr id="4" name="Скругленный прямоугольник 3"/>
          <p:cNvSpPr/>
          <p:nvPr/>
        </p:nvSpPr>
        <p:spPr>
          <a:xfrm>
            <a:off x="1691680" y="1412776"/>
            <a:ext cx="936104" cy="79208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0,75</a:t>
            </a:r>
            <a:endParaRPr lang="ru-RU" b="1" dirty="0">
              <a:solidFill>
                <a:srgbClr val="002060"/>
              </a:solidFill>
            </a:endParaRPr>
          </a:p>
        </p:txBody>
      </p:sp>
      <p:sp>
        <p:nvSpPr>
          <p:cNvPr id="5" name="Скругленный прямоугольник 4"/>
          <p:cNvSpPr/>
          <p:nvPr/>
        </p:nvSpPr>
        <p:spPr>
          <a:xfrm>
            <a:off x="1691680" y="2780928"/>
            <a:ext cx="93610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1/2</a:t>
            </a:r>
            <a:endParaRPr lang="ru-RU" b="1" dirty="0"/>
          </a:p>
        </p:txBody>
      </p:sp>
      <p:sp>
        <p:nvSpPr>
          <p:cNvPr id="6" name="Скругленный прямоугольник 5"/>
          <p:cNvSpPr/>
          <p:nvPr/>
        </p:nvSpPr>
        <p:spPr>
          <a:xfrm>
            <a:off x="1691680" y="4221088"/>
            <a:ext cx="93610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r>
              <a:rPr lang="ru-RU" b="1" dirty="0" smtClean="0"/>
              <a:t>25%</a:t>
            </a:r>
          </a:p>
          <a:p>
            <a:pPr algn="ctr"/>
            <a:endParaRPr lang="ru-RU" dirty="0"/>
          </a:p>
        </p:txBody>
      </p:sp>
      <p:sp>
        <p:nvSpPr>
          <p:cNvPr id="7" name="Скругленный прямоугольник 6"/>
          <p:cNvSpPr/>
          <p:nvPr/>
        </p:nvSpPr>
        <p:spPr>
          <a:xfrm>
            <a:off x="4283968" y="4221088"/>
            <a:ext cx="93610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50%</a:t>
            </a:r>
            <a:endParaRPr lang="ru-RU" b="1" dirty="0"/>
          </a:p>
        </p:txBody>
      </p:sp>
      <p:sp>
        <p:nvSpPr>
          <p:cNvPr id="8" name="Скругленный прямоугольник 7"/>
          <p:cNvSpPr/>
          <p:nvPr/>
        </p:nvSpPr>
        <p:spPr>
          <a:xfrm>
            <a:off x="4211960" y="2780928"/>
            <a:ext cx="93610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3/4</a:t>
            </a:r>
          </a:p>
          <a:p>
            <a:pPr algn="ctr"/>
            <a:endParaRPr lang="ru-RU" dirty="0"/>
          </a:p>
        </p:txBody>
      </p:sp>
      <p:sp>
        <p:nvSpPr>
          <p:cNvPr id="9" name="Скругленный прямоугольник 8"/>
          <p:cNvSpPr/>
          <p:nvPr/>
        </p:nvSpPr>
        <p:spPr>
          <a:xfrm>
            <a:off x="4139952" y="1412776"/>
            <a:ext cx="936104" cy="79208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0,25</a:t>
            </a:r>
            <a:endParaRPr lang="ru-RU" b="1" dirty="0">
              <a:solidFill>
                <a:srgbClr val="002060"/>
              </a:solidFill>
            </a:endParaRPr>
          </a:p>
        </p:txBody>
      </p:sp>
      <p:sp>
        <p:nvSpPr>
          <p:cNvPr id="10" name="Скругленный прямоугольник 9"/>
          <p:cNvSpPr/>
          <p:nvPr/>
        </p:nvSpPr>
        <p:spPr>
          <a:xfrm>
            <a:off x="6948264" y="4221088"/>
            <a:ext cx="93610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75%</a:t>
            </a:r>
            <a:endParaRPr lang="ru-RU" dirty="0"/>
          </a:p>
        </p:txBody>
      </p:sp>
      <p:sp>
        <p:nvSpPr>
          <p:cNvPr id="11" name="Скругленный прямоугольник 10"/>
          <p:cNvSpPr/>
          <p:nvPr/>
        </p:nvSpPr>
        <p:spPr>
          <a:xfrm>
            <a:off x="6876256" y="2852936"/>
            <a:ext cx="93610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1/4</a:t>
            </a:r>
          </a:p>
          <a:p>
            <a:pPr algn="ctr"/>
            <a:endParaRPr lang="ru-RU" b="1" dirty="0"/>
          </a:p>
        </p:txBody>
      </p:sp>
      <p:sp>
        <p:nvSpPr>
          <p:cNvPr id="12" name="Скругленный прямоугольник 11"/>
          <p:cNvSpPr/>
          <p:nvPr/>
        </p:nvSpPr>
        <p:spPr>
          <a:xfrm>
            <a:off x="6804248" y="1412776"/>
            <a:ext cx="936104" cy="79208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0,5</a:t>
            </a:r>
            <a:endParaRPr lang="ru-RU" b="1" dirty="0">
              <a:solidFill>
                <a:srgbClr val="002060"/>
              </a:solidFill>
            </a:endParaRPr>
          </a:p>
        </p:txBody>
      </p:sp>
      <p:pic>
        <p:nvPicPr>
          <p:cNvPr id="8194" name="Picture 2" descr="Картинки по запросу картинка умный гномик"/>
          <p:cNvPicPr>
            <a:picLocks noGrp="1" noChangeAspect="1" noChangeArrowheads="1"/>
          </p:cNvPicPr>
          <p:nvPr>
            <p:ph idx="1"/>
          </p:nvPr>
        </p:nvPicPr>
        <p:blipFill>
          <a:blip r:embed="rId2" cstate="print"/>
          <a:srcRect/>
          <a:stretch>
            <a:fillRect/>
          </a:stretch>
        </p:blipFill>
        <p:spPr bwMode="auto">
          <a:xfrm>
            <a:off x="395536" y="4725144"/>
            <a:ext cx="949671" cy="1440160"/>
          </a:xfrm>
          <a:prstGeom prst="rect">
            <a:avLst/>
          </a:prstGeom>
          <a:noFill/>
        </p:spPr>
      </p:pic>
      <p:sp>
        <p:nvSpPr>
          <p:cNvPr id="13" name="TextBox 12"/>
          <p:cNvSpPr txBox="1"/>
          <p:nvPr/>
        </p:nvSpPr>
        <p:spPr>
          <a:xfrm>
            <a:off x="755576" y="620688"/>
            <a:ext cx="7303602" cy="461665"/>
          </a:xfrm>
          <a:prstGeom prst="rect">
            <a:avLst/>
          </a:prstGeom>
          <a:noFill/>
        </p:spPr>
        <p:txBody>
          <a:bodyPr wrap="none" rtlCol="0">
            <a:spAutoFit/>
          </a:bodyPr>
          <a:lstStyle/>
          <a:p>
            <a:r>
              <a:rPr lang="ru-RU" sz="2400" b="1" dirty="0" smtClean="0">
                <a:solidFill>
                  <a:srgbClr val="002060"/>
                </a:solidFill>
                <a:latin typeface="Bookman Old Style" pitchFamily="18" charset="0"/>
              </a:rPr>
              <a:t>Установите соответствие между числами</a:t>
            </a:r>
            <a:endParaRPr lang="ru-RU" sz="2400" b="1" dirty="0">
              <a:solidFill>
                <a:srgbClr val="00206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3">
                                            <p:txEl>
                                              <p:pRg st="0" end="0"/>
                                            </p:txEl>
                                          </p:spTgt>
                                        </p:tgtEl>
                                        <p:attrNameLst>
                                          <p:attrName>style.visibility</p:attrName>
                                        </p:attrNameLst>
                                      </p:cBhvr>
                                      <p:to>
                                        <p:strVal val="visible"/>
                                      </p:to>
                                    </p:set>
                                    <p:anim calcmode="discrete" valueType="clr">
                                      <p:cBhvr override="childStyle">
                                        <p:cTn id="7" dur="80"/>
                                        <p:tgtEl>
                                          <p:spTgt spid="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grpId="0" nodeType="clickEffect">
                                  <p:stCondLst>
                                    <p:cond delay="0"/>
                                  </p:stCondLst>
                                  <p:childTnLst>
                                    <p:animMotion origin="layout" path="M 0 0 C 0.00156 -0.00046 0.00764 -0.00185 0.00955 -0.00324 C 0.02083 -0.0118 0.01215 -0.00833 0.02153 -0.01111 C 0.03055 -0.01944 0.04357 -0.02407 0.05364 -0.0287 C 0.08333 -0.04213 0.11302 -0.04954 0.1441 -0.05417 C 0.17465 -0.06528 0.20694 -0.06481 0.23819 -0.06667 C 0.27517 -0.06875 0.3118 -0.07176 0.34878 -0.07315 C 0.41441 -0.07824 0.38906 -0.07755 0.47986 -0.07477 C 0.49028 -0.07454 0.50052 -0.07292 0.51076 -0.07153 C 0.51823 -0.0706 0.53333 -0.06829 0.53333 -0.06829 C 0.54062 -0.06505 0.54826 -0.06204 0.5559 -0.06042 C 0.55746 -0.05926 0.55903 -0.0581 0.56076 -0.05717 C 0.56232 -0.05648 0.56389 -0.05648 0.56545 -0.05555 C 0.57604 -0.04977 0.56163 -0.05602 0.57257 -0.04768 C 0.57482 -0.04606 0.57986 -0.04444 0.57986 -0.04444 C 0.58507 -0.03403 0.59236 -0.02292 0.59531 -0.01111 C 0.59496 -0.00787 0.59566 -0.00393 0.5941 -0.00162 C 0.59166 0.00208 0.58698 0.00139 0.58333 0.00301 C 0.57899 0.00718 0.57413 0.00741 0.57031 0.0125 " pathEditMode="relative" ptsTypes="ffffffffffffffffffA">
                                      <p:cBhvr>
                                        <p:cTn id="13" dur="2000" fill="hold"/>
                                        <p:tgtEl>
                                          <p:spTgt spid="5"/>
                                        </p:tgtEl>
                                        <p:attrNameLst>
                                          <p:attrName>ppt_x</p:attrName>
                                          <p:attrName>ppt_y</p:attrName>
                                        </p:attrNameLst>
                                      </p:cBhvr>
                                    </p:animMotion>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decel="50000" fill="hold" grpId="0" nodeType="clickEffect">
                                  <p:stCondLst>
                                    <p:cond delay="0"/>
                                  </p:stCondLst>
                                  <p:childTnLst>
                                    <p:animMotion origin="layout" path="M 0 0 C -0.00469 -0.00995 -0.01684 -0.01389 -0.025 -0.01759 C -0.03559 -0.02731 -0.04861 -0.03194 -0.05955 -0.04143 C -0.06667 -0.04768 -0.07639 -0.0544 -0.08455 -0.05717 C -0.09671 -0.06551 -0.11268 -0.07384 -0.12622 -0.07639 C -0.13368 -0.08032 -0.14202 -0.08217 -0.15 -0.08426 C -0.15469 -0.08565 -0.16424 -0.0875 -0.16424 -0.0875 C -0.17657 -0.08704 -0.18889 -0.0868 -0.20122 -0.08588 C -0.21493 -0.08495 -0.23785 -0.07268 -0.25122 -0.06667 C -0.25903 -0.06319 -0.26493 -0.05278 -0.27257 -0.0493 C -0.27587 -0.04282 -0.27969 -0.03611 -0.28455 -0.03194 C -0.28785 -0.01667 -0.28368 -0.01528 -0.27848 -0.00486 C -0.27882 -0.00069 -0.27917 0.0037 -0.27969 0.00787 C -0.27986 0.00949 -0.28091 0.0125 -0.28091 0.0125 " pathEditMode="relative" ptsTypes="fffffffffffffA">
                                      <p:cBhvr>
                                        <p:cTn id="17" dur="2000" fill="hold"/>
                                        <p:tgtEl>
                                          <p:spTgt spid="8"/>
                                        </p:tgtEl>
                                        <p:attrNameLst>
                                          <p:attrName>ppt_x</p:attrName>
                                          <p:attrName>ppt_y</p:attrName>
                                        </p:attrNameLst>
                                      </p:cBhvr>
                                    </p:animMotion>
                                  </p:childTnLst>
                                </p:cTn>
                              </p:par>
                            </p:childTnLst>
                          </p:cTn>
                        </p:par>
                      </p:childTnLst>
                    </p:cTn>
                  </p:par>
                  <p:par>
                    <p:cTn id="18" fill="hold">
                      <p:stCondLst>
                        <p:cond delay="indefinite"/>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156 -0.00717 -0.00035 -0.00903 -0.00487 -0.01273 C -0.00903 -0.02106 -0.02431 -0.04004 -0.03108 -0.04305 C -0.03612 -0.04977 -0.03993 -0.05741 -0.04653 -0.06041 C -0.05487 -0.06921 -0.06407 -0.07616 -0.07275 -0.08426 C -0.07761 -0.08889 -0.07987 -0.09328 -0.08577 -0.09537 C -0.09184 -0.10069 -0.09896 -0.11111 -0.10608 -0.11435 C -0.12257 -0.12176 -0.13889 -0.12801 -0.15608 -0.13194 C -0.16441 -0.13148 -0.17275 -0.13148 -0.18108 -0.13032 C -0.18802 -0.1294 -0.19671 -0.12338 -0.20365 -0.12083 C -0.20608 -0.11875 -0.20834 -0.11643 -0.21077 -0.11435 C -0.21198 -0.11319 -0.21198 -0.11065 -0.2132 -0.10972 C -0.21459 -0.10856 -0.21632 -0.10856 -0.21789 -0.1081 C -0.22362 -0.10301 -0.22014 -0.10555 -0.22865 -0.10162 L -0.22865 -0.10162 C -0.23299 -0.09791 -0.23802 -0.09444 -0.24289 -0.09213 C -0.24549 -0.08703 -0.25105 -0.07963 -0.25487 -0.07639 C -0.25573 -0.07477 -0.25625 -0.07268 -0.2573 -0.07153 C -0.25816 -0.0706 -0.2599 -0.07106 -0.26077 -0.06991 C -0.27518 -0.05069 -0.25903 -0.06666 -0.2691 -0.05717 C -0.27223 -0.04467 -0.27813 -0.03495 -0.28334 -0.02384 C -0.28368 -0.0206 -0.28264 -0.0162 -0.28455 -0.01435 C -0.28594 -0.01296 -0.2882 -0.01921 -0.2882 -0.01921 " pathEditMode="relative" ptsTypes="fffffffffffffFffffffffA">
                                      <p:cBhvr>
                                        <p:cTn id="21" dur="2000" fill="hold"/>
                                        <p:tgtEl>
                                          <p:spTgt spid="11"/>
                                        </p:tgtEl>
                                        <p:attrNameLst>
                                          <p:attrName>ppt_x</p:attrName>
                                          <p:attrName>ppt_y</p:attrName>
                                        </p:attrNameLst>
                                      </p:cBhvr>
                                    </p:animMotion>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grpId="0" nodeType="clickEffect">
                                  <p:stCondLst>
                                    <p:cond delay="0"/>
                                  </p:stCondLst>
                                  <p:childTnLst>
                                    <p:animMotion origin="layout" path="M 0 0 C 0.00677 -0.02616 0.03021 -0.03727 0.04774 -0.04745 C 0.05469 -0.05162 0.05521 -0.05625 0.0632 -0.05856 C 0.0724 -0.06505 0.08386 -0.06366 0.0941 -0.06505 C 0.10955 -0.06713 0.12535 -0.06782 0.14063 -0.0713 C 0.16354 -0.07083 0.18663 -0.0706 0.20955 -0.06967 C 0.21372 -0.06944 0.21875 -0.06643 0.22274 -0.06505 C 0.22587 -0.06389 0.22917 -0.06296 0.23229 -0.0618 C 0.23386 -0.06134 0.23698 -0.06018 0.23698 -0.06018 C 0.25382 -0.04699 0.23247 -0.06273 0.24896 -0.05393 C 0.25625 -0.05023 0.26181 -0.04305 0.2691 -0.03958 C 0.2724 -0.03287 0.27761 -0.02917 0.28108 -0.02222 C 0.28507 -0.01435 0.28663 -0.00602 0.29063 0.00162 C 0.29184 0.01065 0.29167 0.00695 0.29167 0.01273 " pathEditMode="relative" ptsTypes="fffffffffffffA">
                                      <p:cBhvr>
                                        <p:cTn id="25" dur="2000" fill="hold"/>
                                        <p:tgtEl>
                                          <p:spTgt spid="6"/>
                                        </p:tgtEl>
                                        <p:attrNameLst>
                                          <p:attrName>ppt_x</p:attrName>
                                          <p:attrName>ppt_y</p:attrName>
                                        </p:attrNameLst>
                                      </p:cBhvr>
                                    </p:animMotion>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0" nodeType="clickEffect">
                                  <p:stCondLst>
                                    <p:cond delay="0"/>
                                  </p:stCondLst>
                                  <p:childTnLst>
                                    <p:animMotion origin="layout" path="M 0 0 C 0.00174 -0.00694 0.00434 -0.00671 0.00833 -0.01111 C 0.0217 -0.02639 0.03941 -0.0287 0.05608 -0.03333 C 0.06545 -0.03588 0.07396 -0.04305 0.08333 -0.04606 C 0.09097 -0.04861 0.09844 -0.05139 0.10608 -0.05393 C 0.12691 -0.06065 0.14913 -0.06366 0.17031 -0.06667 C 0.1875 -0.06921 0.20434 -0.07292 0.22153 -0.07454 C 0.2375 -0.07407 0.25382 -0.07778 0.2691 -0.07153 C 0.27396 -0.06967 0.27865 -0.06713 0.28333 -0.06504 C 0.28576 -0.06389 0.29045 -0.06204 0.29045 -0.06204 C 0.29201 -0.05879 0.29566 -0.05625 0.29531 -0.05231 C 0.2941 -0.03889 0.29149 -0.02685 0.28819 -0.01435 C 0.28576 0.00509 0.29062 0.00463 0.28455 0.00463 " pathEditMode="relative" ptsTypes="ffffffffffffA">
                                      <p:cBhvr>
                                        <p:cTn id="29" dur="2000" fill="hold"/>
                                        <p:tgtEl>
                                          <p:spTgt spid="7"/>
                                        </p:tgtEl>
                                        <p:attrNameLst>
                                          <p:attrName>ppt_x</p:attrName>
                                          <p:attrName>ppt_y</p:attrName>
                                        </p:attrNameLst>
                                      </p:cBhvr>
                                    </p:animMotion>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0 0 C -0.00468 -0.00926 -0.01284 -0.0169 -0.02031 -0.02222 C -0.025 -0.02546 -0.03055 -0.02708 -0.03454 -0.03171 C -0.05104 -0.05046 -0.07517 -0.05926 -0.09652 -0.06342 C -0.13125 -0.0875 -0.22916 -0.07315 -0.23576 -0.07315 C -0.27708 -0.07801 -0.31805 -0.08055 -0.35954 -0.08264 C -0.40121 -0.08217 -0.44288 -0.08264 -0.48454 -0.08102 C -0.50642 -0.08032 -0.52829 -0.04676 -0.54531 -0.03171 C -0.54826 -0.02616 -0.55069 -0.02592 -0.55486 -0.02222 C -0.56111 -0.00926 -0.5526 -0.02454 -0.56076 -0.01597 C -0.56198 -0.01481 -0.56215 -0.0125 -0.56319 -0.01111 C -0.56423 -0.00972 -0.56545 -0.00903 -0.56666 -0.00787 C -0.56979 -0.00185 -0.57743 0.00278 -0.57743 0.01111 " pathEditMode="relative" ptsTypes="ffffffffffffA">
                                      <p:cBhvr>
                                        <p:cTn id="33" dur="2000" fill="hold"/>
                                        <p:tgtEl>
                                          <p:spTgt spid="1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89240"/>
            <a:ext cx="8183880" cy="648072"/>
          </a:xfrm>
        </p:spPr>
        <p:txBody>
          <a:bodyPr>
            <a:normAutofit/>
          </a:bodyPr>
          <a:lstStyle/>
          <a:p>
            <a:pPr algn="ctr"/>
            <a:r>
              <a:rPr lang="ru-RU" sz="2800" dirty="0" smtClean="0"/>
              <a:t>Карта путешествия по лабиринтам</a:t>
            </a:r>
            <a:endParaRPr lang="ru-RU" sz="2800" dirty="0"/>
          </a:p>
        </p:txBody>
      </p:sp>
      <p:pic>
        <p:nvPicPr>
          <p:cNvPr id="4" name="Содержимое 3" descr="C:\Users\Женек\Desktop\9295519.jpg"/>
          <p:cNvPicPr>
            <a:picLocks noGrp="1"/>
          </p:cNvPicPr>
          <p:nvPr>
            <p:ph idx="1"/>
          </p:nvPr>
        </p:nvPicPr>
        <p:blipFill>
          <a:blip r:embed="rId2" cstate="print"/>
          <a:srcRect/>
          <a:stretch>
            <a:fillRect/>
          </a:stretch>
        </p:blipFill>
        <p:spPr bwMode="auto">
          <a:xfrm>
            <a:off x="1187624" y="836712"/>
            <a:ext cx="7416824" cy="4536504"/>
          </a:xfrm>
          <a:prstGeom prst="rect">
            <a:avLst/>
          </a:prstGeom>
          <a:noFill/>
          <a:ln w="9525">
            <a:noFill/>
            <a:miter lim="800000"/>
            <a:headEnd/>
            <a:tailEnd/>
          </a:ln>
        </p:spPr>
      </p:pic>
      <p:sp>
        <p:nvSpPr>
          <p:cNvPr id="5" name="TextBox 4"/>
          <p:cNvSpPr txBox="1"/>
          <p:nvPr/>
        </p:nvSpPr>
        <p:spPr>
          <a:xfrm>
            <a:off x="467544" y="5301208"/>
            <a:ext cx="1008112" cy="369332"/>
          </a:xfrm>
          <a:prstGeom prst="rect">
            <a:avLst/>
          </a:prstGeom>
          <a:noFill/>
        </p:spPr>
        <p:txBody>
          <a:bodyPr wrap="square" rtlCol="0">
            <a:spAutoFit/>
          </a:bodyPr>
          <a:lstStyle/>
          <a:p>
            <a:r>
              <a:rPr lang="ru-RU" b="1" dirty="0" smtClean="0">
                <a:solidFill>
                  <a:srgbClr val="FF3300"/>
                </a:solidFill>
                <a:latin typeface="Bookman Old Style" pitchFamily="18" charset="0"/>
              </a:rPr>
              <a:t>ВХОД</a:t>
            </a:r>
            <a:endParaRPr lang="ru-RU" b="1" dirty="0">
              <a:solidFill>
                <a:srgbClr val="FF3300"/>
              </a:solidFill>
              <a:latin typeface="Bookman Old Style" pitchFamily="18" charset="0"/>
            </a:endParaRPr>
          </a:p>
        </p:txBody>
      </p:sp>
      <p:pic>
        <p:nvPicPr>
          <p:cNvPr id="6" name="Рисунок 5" descr="art"/>
          <p:cNvPicPr/>
          <p:nvPr/>
        </p:nvPicPr>
        <p:blipFill>
          <a:blip r:embed="rId3" cstate="print"/>
          <a:srcRect/>
          <a:stretch>
            <a:fillRect/>
          </a:stretch>
        </p:blipFill>
        <p:spPr bwMode="auto">
          <a:xfrm>
            <a:off x="5220072" y="4437112"/>
            <a:ext cx="691902" cy="957996"/>
          </a:xfrm>
          <a:prstGeom prst="rect">
            <a:avLst/>
          </a:prstGeom>
          <a:noFill/>
          <a:ln w="9525">
            <a:noFill/>
            <a:miter lim="800000"/>
            <a:headEnd/>
            <a:tailEnd/>
          </a:ln>
        </p:spPr>
      </p:pic>
      <p:sp>
        <p:nvSpPr>
          <p:cNvPr id="7" name="TextBox 6"/>
          <p:cNvSpPr txBox="1"/>
          <p:nvPr/>
        </p:nvSpPr>
        <p:spPr>
          <a:xfrm>
            <a:off x="4644008" y="5373216"/>
            <a:ext cx="2160240"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УМНОГО ХУДОЖНИКА</a:t>
            </a:r>
            <a:endParaRPr lang="ru-RU" sz="1200" b="1" dirty="0">
              <a:solidFill>
                <a:srgbClr val="FF3300"/>
              </a:solidFill>
              <a:latin typeface="Bookman Old Style" pitchFamily="18" charset="0"/>
            </a:endParaRPr>
          </a:p>
        </p:txBody>
      </p:sp>
      <p:sp>
        <p:nvSpPr>
          <p:cNvPr id="8" name="TextBox 7"/>
          <p:cNvSpPr txBox="1"/>
          <p:nvPr/>
        </p:nvSpPr>
        <p:spPr>
          <a:xfrm rot="16200000">
            <a:off x="-309734" y="2046040"/>
            <a:ext cx="2304256"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ГОРДОГО ЧЕЛОВЕКА</a:t>
            </a:r>
            <a:endParaRPr lang="ru-RU" sz="1200" b="1" dirty="0">
              <a:solidFill>
                <a:srgbClr val="FF3300"/>
              </a:solidFill>
              <a:latin typeface="Bookman Old Style" pitchFamily="18" charset="0"/>
            </a:endParaRPr>
          </a:p>
        </p:txBody>
      </p:sp>
      <p:pic>
        <p:nvPicPr>
          <p:cNvPr id="9" name="Рисунок 8" descr="http://st.depositphotos.com/1742172/3815/v/950/depositphotos_38153247-cartoon-proud-man.jpg"/>
          <p:cNvPicPr/>
          <p:nvPr/>
        </p:nvPicPr>
        <p:blipFill>
          <a:blip r:embed="rId4" cstate="print"/>
          <a:srcRect/>
          <a:stretch>
            <a:fillRect/>
          </a:stretch>
        </p:blipFill>
        <p:spPr bwMode="auto">
          <a:xfrm>
            <a:off x="1259632" y="1412776"/>
            <a:ext cx="648072" cy="792088"/>
          </a:xfrm>
          <a:prstGeom prst="rect">
            <a:avLst/>
          </a:prstGeom>
          <a:noFill/>
          <a:ln w="9525">
            <a:noFill/>
            <a:miter lim="800000"/>
            <a:headEnd/>
            <a:tailEnd/>
          </a:ln>
        </p:spPr>
      </p:pic>
      <p:sp>
        <p:nvSpPr>
          <p:cNvPr id="10" name="TextBox 9"/>
          <p:cNvSpPr txBox="1"/>
          <p:nvPr/>
        </p:nvSpPr>
        <p:spPr>
          <a:xfrm>
            <a:off x="3635896" y="404664"/>
            <a:ext cx="2088232"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ЮНОГО МАТЕМАТИКА</a:t>
            </a:r>
            <a:endParaRPr lang="ru-RU" sz="1200" b="1" dirty="0">
              <a:solidFill>
                <a:srgbClr val="FF3300"/>
              </a:solidFill>
              <a:latin typeface="Bookman Old Style" pitchFamily="18" charset="0"/>
            </a:endParaRPr>
          </a:p>
        </p:txBody>
      </p:sp>
      <p:pic>
        <p:nvPicPr>
          <p:cNvPr id="11" name="Рисунок 10" descr="http://luchikivnuchiki.ru/wp-content/uploads/2012/09/%D0%BC%D0%B0%D1%82%D0%B5%D0%BC%D0%B0%D1%82%D0%B8%D0%BA%D0%B0-%D1%88%D0%B0%D1%80%D0%B0%D0%B4%D1%8B.jpg"/>
          <p:cNvPicPr/>
          <p:nvPr/>
        </p:nvPicPr>
        <p:blipFill>
          <a:blip r:embed="rId5" cstate="print"/>
          <a:srcRect/>
          <a:stretch>
            <a:fillRect/>
          </a:stretch>
        </p:blipFill>
        <p:spPr bwMode="auto">
          <a:xfrm>
            <a:off x="4644008" y="836712"/>
            <a:ext cx="1152128" cy="792088"/>
          </a:xfrm>
          <a:prstGeom prst="rect">
            <a:avLst/>
          </a:prstGeom>
          <a:noFill/>
          <a:ln w="9525">
            <a:noFill/>
            <a:miter lim="800000"/>
            <a:headEnd/>
            <a:tailEnd/>
          </a:ln>
        </p:spPr>
      </p:pic>
      <p:sp>
        <p:nvSpPr>
          <p:cNvPr id="12" name="TextBox 11"/>
          <p:cNvSpPr txBox="1"/>
          <p:nvPr/>
        </p:nvSpPr>
        <p:spPr>
          <a:xfrm>
            <a:off x="6516216" y="980728"/>
            <a:ext cx="1224136" cy="307777"/>
          </a:xfrm>
          <a:prstGeom prst="rect">
            <a:avLst/>
          </a:prstGeom>
          <a:noFill/>
        </p:spPr>
        <p:txBody>
          <a:bodyPr wrap="square" rtlCol="0">
            <a:spAutoFit/>
          </a:bodyPr>
          <a:lstStyle/>
          <a:p>
            <a:r>
              <a:rPr lang="ru-RU" sz="1400" b="1" dirty="0" smtClean="0">
                <a:solidFill>
                  <a:srgbClr val="FF3300"/>
                </a:solidFill>
                <a:latin typeface="Bookman Old Style" pitchFamily="18" charset="0"/>
              </a:rPr>
              <a:t>КЛАД</a:t>
            </a:r>
            <a:endParaRPr lang="ru-RU" sz="1400" b="1" dirty="0">
              <a:solidFill>
                <a:srgbClr val="FF3300"/>
              </a:solidFill>
              <a:latin typeface="Bookman Old Style" pitchFamily="18" charset="0"/>
            </a:endParaRPr>
          </a:p>
        </p:txBody>
      </p:sp>
      <p:sp>
        <p:nvSpPr>
          <p:cNvPr id="13" name="TextBox 12"/>
          <p:cNvSpPr txBox="1"/>
          <p:nvPr/>
        </p:nvSpPr>
        <p:spPr>
          <a:xfrm>
            <a:off x="6516216" y="1628800"/>
            <a:ext cx="1440160" cy="307777"/>
          </a:xfrm>
          <a:prstGeom prst="rect">
            <a:avLst/>
          </a:prstGeom>
          <a:noFill/>
        </p:spPr>
        <p:txBody>
          <a:bodyPr wrap="square" rtlCol="0">
            <a:spAutoFit/>
          </a:bodyPr>
          <a:lstStyle/>
          <a:p>
            <a:r>
              <a:rPr lang="ru-RU" sz="1400" b="1" dirty="0" smtClean="0">
                <a:solidFill>
                  <a:srgbClr val="002060"/>
                </a:solidFill>
                <a:latin typeface="Bookman Old Style" pitchFamily="18" charset="0"/>
              </a:rPr>
              <a:t> ЗНАНИЯ</a:t>
            </a:r>
            <a:endParaRPr lang="ru-RU" sz="1400" b="1" dirty="0">
              <a:solidFill>
                <a:srgbClr val="002060"/>
              </a:solidFill>
              <a:latin typeface="Bookman Old Style" pitchFamily="18" charset="0"/>
            </a:endParaRPr>
          </a:p>
        </p:txBody>
      </p:sp>
      <p:pic>
        <p:nvPicPr>
          <p:cNvPr id="14" name="Рисунок 13" descr="http://popel-studio.com/images/blog/color-schemes-emotions/osvald-color-circle.png"/>
          <p:cNvPicPr/>
          <p:nvPr/>
        </p:nvPicPr>
        <p:blipFill>
          <a:blip r:embed="rId6" cstate="print"/>
          <a:srcRect/>
          <a:stretch>
            <a:fillRect/>
          </a:stretch>
        </p:blipFill>
        <p:spPr bwMode="auto">
          <a:xfrm rot="5400000">
            <a:off x="6764249" y="1308758"/>
            <a:ext cx="648073" cy="1000125"/>
          </a:xfrm>
          <a:prstGeom prst="rect">
            <a:avLst/>
          </a:prstGeom>
          <a:noFill/>
          <a:ln w="9525">
            <a:noFill/>
            <a:miter lim="800000"/>
            <a:headEnd/>
            <a:tailEnd/>
          </a:ln>
        </p:spPr>
      </p:pic>
      <p:sp>
        <p:nvSpPr>
          <p:cNvPr id="15" name="Стрелка вправо 14"/>
          <p:cNvSpPr/>
          <p:nvPr/>
        </p:nvSpPr>
        <p:spPr>
          <a:xfrm>
            <a:off x="2411760" y="3284984"/>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4499992" y="5013176"/>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rot="16200000">
            <a:off x="7920372" y="3465004"/>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rot="10800000">
            <a:off x="4427984" y="2708918"/>
            <a:ext cx="360040" cy="216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16200000">
            <a:off x="2231740" y="1952836"/>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3563888" y="1124744"/>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p:cNvSpPr/>
          <p:nvPr/>
        </p:nvSpPr>
        <p:spPr>
          <a:xfrm>
            <a:off x="8100392" y="1268760"/>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p:cBhvr override="childStyle">
                                        <p:cTn id="6" dur="250" autoRev="1" fill="hold"/>
                                        <p:tgtEl>
                                          <p:spTgt spid="17"/>
                                        </p:tgtEl>
                                        <p:attrNameLst>
                                          <p:attrName>style.color</p:attrName>
                                        </p:attrNameLst>
                                      </p:cBhvr>
                                      <p:to>
                                        <a:srgbClr val="FFFF00"/>
                                      </p:to>
                                    </p:animClr>
                                    <p:animClr clrSpc="rgb">
                                      <p:cBhvr>
                                        <p:cTn id="7" dur="250" autoRev="1" fill="hold"/>
                                        <p:tgtEl>
                                          <p:spTgt spid="17"/>
                                        </p:tgtEl>
                                        <p:attrNameLst>
                                          <p:attrName>fillcolor</p:attrName>
                                        </p:attrNameLst>
                                      </p:cBhvr>
                                      <p:to>
                                        <a:srgbClr val="FFFF00"/>
                                      </p:to>
                                    </p:animClr>
                                    <p:set>
                                      <p:cBhvr>
                                        <p:cTn id="8" dur="250" autoRev="1" fill="hold"/>
                                        <p:tgtEl>
                                          <p:spTgt spid="17"/>
                                        </p:tgtEl>
                                        <p:attrNameLst>
                                          <p:attrName>fill.type</p:attrName>
                                        </p:attrNameLst>
                                      </p:cBhvr>
                                      <p:to>
                                        <p:strVal val="solid"/>
                                      </p:to>
                                    </p:set>
                                    <p:set>
                                      <p:cBhvr>
                                        <p:cTn id="9" dur="250" autoRev="1" fill="hold"/>
                                        <p:tgtEl>
                                          <p:spTgt spid="17"/>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hold" grpId="0" nodeType="clickEffect">
                                  <p:stCondLst>
                                    <p:cond delay="0"/>
                                  </p:stCondLst>
                                  <p:childTnLst>
                                    <p:animClr clrSpc="rgb">
                                      <p:cBhvr override="childStyle">
                                        <p:cTn id="13" dur="250" autoRev="1" fill="hold"/>
                                        <p:tgtEl>
                                          <p:spTgt spid="18"/>
                                        </p:tgtEl>
                                        <p:attrNameLst>
                                          <p:attrName>style.color</p:attrName>
                                        </p:attrNameLst>
                                      </p:cBhvr>
                                      <p:to>
                                        <a:srgbClr val="FFFF00"/>
                                      </p:to>
                                    </p:animClr>
                                    <p:animClr clrSpc="rgb">
                                      <p:cBhvr>
                                        <p:cTn id="14" dur="250" autoRev="1" fill="hold"/>
                                        <p:tgtEl>
                                          <p:spTgt spid="18"/>
                                        </p:tgtEl>
                                        <p:attrNameLst>
                                          <p:attrName>fillcolor</p:attrName>
                                        </p:attrNameLst>
                                      </p:cBhvr>
                                      <p:to>
                                        <a:srgbClr val="FFFF00"/>
                                      </p:to>
                                    </p:animClr>
                                    <p:set>
                                      <p:cBhvr>
                                        <p:cTn id="15" dur="250" autoRev="1" fill="hold"/>
                                        <p:tgtEl>
                                          <p:spTgt spid="18"/>
                                        </p:tgtEl>
                                        <p:attrNameLst>
                                          <p:attrName>fill.type</p:attrName>
                                        </p:attrNameLst>
                                      </p:cBhvr>
                                      <p:to>
                                        <p:strVal val="solid"/>
                                      </p:to>
                                    </p:set>
                                    <p:set>
                                      <p:cBhvr>
                                        <p:cTn id="16" dur="250" autoRev="1" fill="hold"/>
                                        <p:tgtEl>
                                          <p:spTgt spid="18"/>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hold" grpId="0" nodeType="clickEffect">
                                  <p:stCondLst>
                                    <p:cond delay="0"/>
                                  </p:stCondLst>
                                  <p:childTnLst>
                                    <p:animClr clrSpc="rgb">
                                      <p:cBhvr override="childStyle">
                                        <p:cTn id="20" dur="250" autoRev="1" fill="hold"/>
                                        <p:tgtEl>
                                          <p:spTgt spid="19"/>
                                        </p:tgtEl>
                                        <p:attrNameLst>
                                          <p:attrName>style.color</p:attrName>
                                        </p:attrNameLst>
                                      </p:cBhvr>
                                      <p:to>
                                        <a:srgbClr val="FFFF00"/>
                                      </p:to>
                                    </p:animClr>
                                    <p:animClr clrSpc="rgb">
                                      <p:cBhvr>
                                        <p:cTn id="21" dur="250" autoRev="1" fill="hold"/>
                                        <p:tgtEl>
                                          <p:spTgt spid="19"/>
                                        </p:tgtEl>
                                        <p:attrNameLst>
                                          <p:attrName>fillcolor</p:attrName>
                                        </p:attrNameLst>
                                      </p:cBhvr>
                                      <p:to>
                                        <a:srgbClr val="FFFF00"/>
                                      </p:to>
                                    </p:animClr>
                                    <p:set>
                                      <p:cBhvr>
                                        <p:cTn id="22" dur="250" autoRev="1" fill="hold"/>
                                        <p:tgtEl>
                                          <p:spTgt spid="19"/>
                                        </p:tgtEl>
                                        <p:attrNameLst>
                                          <p:attrName>fill.type</p:attrName>
                                        </p:attrNameLst>
                                      </p:cBhvr>
                                      <p:to>
                                        <p:strVal val="solid"/>
                                      </p:to>
                                    </p:set>
                                    <p:set>
                                      <p:cBhvr>
                                        <p:cTn id="23" dur="250" autoRev="1" fill="hold"/>
                                        <p:tgtEl>
                                          <p:spTgt spid="19"/>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hold" nodeType="clickEffect">
                                  <p:stCondLst>
                                    <p:cond delay="0"/>
                                  </p:stCondLst>
                                  <p:childTnLst>
                                    <p:animClr clrSpc="rgb">
                                      <p:cBhvr override="childStyle">
                                        <p:cTn id="27" dur="250" autoRev="1" fill="hold"/>
                                        <p:tgtEl>
                                          <p:spTgt spid="8">
                                            <p:txEl>
                                              <p:pRg st="0" end="0"/>
                                            </p:txEl>
                                          </p:spTgt>
                                        </p:tgtEl>
                                        <p:attrNameLst>
                                          <p:attrName>style.color</p:attrName>
                                        </p:attrNameLst>
                                      </p:cBhvr>
                                      <p:to>
                                        <a:srgbClr val="FFFF00"/>
                                      </p:to>
                                    </p:animClr>
                                    <p:animClr clrSpc="rgb">
                                      <p:cBhvr>
                                        <p:cTn id="28" dur="250" autoRev="1" fill="hold"/>
                                        <p:tgtEl>
                                          <p:spTgt spid="8">
                                            <p:txEl>
                                              <p:pRg st="0" end="0"/>
                                            </p:txEl>
                                          </p:spTgt>
                                        </p:tgtEl>
                                        <p:attrNameLst>
                                          <p:attrName>fillcolor</p:attrName>
                                        </p:attrNameLst>
                                      </p:cBhvr>
                                      <p:to>
                                        <a:srgbClr val="FFFF00"/>
                                      </p:to>
                                    </p:animClr>
                                    <p:set>
                                      <p:cBhvr>
                                        <p:cTn id="29" dur="250" autoRev="1" fill="hold"/>
                                        <p:tgtEl>
                                          <p:spTgt spid="8">
                                            <p:txEl>
                                              <p:pRg st="0" end="0"/>
                                            </p:txEl>
                                          </p:spTgt>
                                        </p:tgtEl>
                                        <p:attrNameLst>
                                          <p:attrName>fill.type</p:attrName>
                                        </p:attrNameLst>
                                      </p:cBhvr>
                                      <p:to>
                                        <p:strVal val="solid"/>
                                      </p:to>
                                    </p:set>
                                    <p:set>
                                      <p:cBhvr>
                                        <p:cTn id="30" dur="250" autoRev="1" fill="hold"/>
                                        <p:tgtEl>
                                          <p:spTgt spid="8">
                                            <p:txEl>
                                              <p:pRg st="0" end="0"/>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nodeType="clickEffect">
                                  <p:stCondLst>
                                    <p:cond delay="0"/>
                                  </p:stCondLst>
                                  <p:childTnLst>
                                    <p:animScale>
                                      <p:cBhvr>
                                        <p:cTn id="34"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17232"/>
            <a:ext cx="8183880" cy="835536"/>
          </a:xfrm>
        </p:spPr>
        <p:txBody>
          <a:bodyPr>
            <a:normAutofit fontScale="90000"/>
          </a:bodyPr>
          <a:lstStyle/>
          <a:p>
            <a:pPr algn="ctr"/>
            <a:r>
              <a:rPr lang="ru-RU" dirty="0" smtClean="0"/>
              <a:t>ЛАБИРИНТ ГОРДОГО ЧЕЛОВЕКА</a:t>
            </a:r>
            <a:endParaRPr lang="ru-RU" dirty="0"/>
          </a:p>
        </p:txBody>
      </p:sp>
      <p:graphicFrame>
        <p:nvGraphicFramePr>
          <p:cNvPr id="4" name="Таблица 3"/>
          <p:cNvGraphicFramePr>
            <a:graphicFrameLocks noGrp="1"/>
          </p:cNvGraphicFramePr>
          <p:nvPr/>
        </p:nvGraphicFramePr>
        <p:xfrm>
          <a:off x="1475656" y="1916832"/>
          <a:ext cx="6096000" cy="1368152"/>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98512"/>
                <a:gridCol w="725488"/>
                <a:gridCol w="762000"/>
              </a:tblGrid>
              <a:tr h="720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Century Schoolbook" pitchFamily="18" charset="0"/>
                        </a:rPr>
                        <a:t>20%</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Century Schoolbook" pitchFamily="18" charset="0"/>
                        </a:rPr>
                        <a:t>80%</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Century Schoolbook" pitchFamily="18" charset="0"/>
                        </a:rPr>
                        <a:t>25%</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Century Schoolbook" pitchFamily="18" charset="0"/>
                        </a:rPr>
                        <a:t>50%</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Century Schoolbook" pitchFamily="18" charset="0"/>
                        </a:rPr>
                        <a:t>75%</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Century Schoolbook" pitchFamily="18" charset="0"/>
                        </a:rPr>
                        <a:t>33  %</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Century Schoolbook" pitchFamily="18" charset="0"/>
                        </a:rPr>
                        <a:t>66</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Century Schoolbook" pitchFamily="18" charset="0"/>
                        </a:rPr>
                        <a:t>%</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Century Schoolbook" pitchFamily="18" charset="0"/>
                        </a:rPr>
                        <a:t>10%</a:t>
                      </a:r>
                    </a:p>
                  </a:txBody>
                  <a:tcPr horzOverflow="overflow"/>
                </a:tc>
              </a:tr>
              <a:tr h="648072">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dirty="0"/>
                    </a:p>
                  </a:txBody>
                  <a:tcPr/>
                </a:tc>
              </a:tr>
            </a:tbl>
          </a:graphicData>
        </a:graphic>
      </p:graphicFrame>
      <p:cxnSp>
        <p:nvCxnSpPr>
          <p:cNvPr id="7" name="Прямая соединительная линия 6"/>
          <p:cNvCxnSpPr/>
          <p:nvPr/>
        </p:nvCxnSpPr>
        <p:spPr>
          <a:xfrm>
            <a:off x="5796136" y="2132856"/>
            <a:ext cx="18473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724128" y="1916832"/>
            <a:ext cx="288032" cy="646331"/>
          </a:xfrm>
          <a:prstGeom prst="rect">
            <a:avLst/>
          </a:prstGeom>
          <a:noFill/>
        </p:spPr>
        <p:txBody>
          <a:bodyPr wrap="square" rtlCol="0">
            <a:spAutoFit/>
          </a:bodyPr>
          <a:lstStyle/>
          <a:p>
            <a:r>
              <a:rPr lang="ru-RU" sz="1200" dirty="0" smtClean="0">
                <a:solidFill>
                  <a:schemeClr val="bg1"/>
                </a:solidFill>
              </a:rPr>
              <a:t>1</a:t>
            </a:r>
          </a:p>
          <a:p>
            <a:r>
              <a:rPr lang="ru-RU" sz="1200" dirty="0">
                <a:solidFill>
                  <a:schemeClr val="bg1"/>
                </a:solidFill>
              </a:rPr>
              <a:t>3</a:t>
            </a:r>
            <a:endParaRPr lang="ru-RU" sz="1200" dirty="0" smtClean="0">
              <a:solidFill>
                <a:schemeClr val="bg1"/>
              </a:solidFill>
            </a:endParaRPr>
          </a:p>
          <a:p>
            <a:endParaRPr lang="ru-RU" sz="1200" dirty="0"/>
          </a:p>
        </p:txBody>
      </p:sp>
      <p:sp>
        <p:nvSpPr>
          <p:cNvPr id="9" name="TextBox 8"/>
          <p:cNvSpPr txBox="1"/>
          <p:nvPr/>
        </p:nvSpPr>
        <p:spPr>
          <a:xfrm>
            <a:off x="6444208" y="1916832"/>
            <a:ext cx="288032" cy="646331"/>
          </a:xfrm>
          <a:prstGeom prst="rect">
            <a:avLst/>
          </a:prstGeom>
          <a:noFill/>
        </p:spPr>
        <p:txBody>
          <a:bodyPr wrap="square" rtlCol="0">
            <a:spAutoFit/>
          </a:bodyPr>
          <a:lstStyle/>
          <a:p>
            <a:r>
              <a:rPr lang="ru-RU" sz="1200" dirty="0">
                <a:solidFill>
                  <a:schemeClr val="bg1"/>
                </a:solidFill>
              </a:rPr>
              <a:t>2</a:t>
            </a:r>
            <a:endParaRPr lang="ru-RU" sz="1200" dirty="0" smtClean="0">
              <a:solidFill>
                <a:schemeClr val="bg1"/>
              </a:solidFill>
            </a:endParaRPr>
          </a:p>
          <a:p>
            <a:r>
              <a:rPr lang="ru-RU" sz="1200" dirty="0">
                <a:solidFill>
                  <a:schemeClr val="bg1"/>
                </a:solidFill>
              </a:rPr>
              <a:t>3</a:t>
            </a:r>
            <a:endParaRPr lang="ru-RU" sz="1200" dirty="0" smtClean="0">
              <a:solidFill>
                <a:schemeClr val="bg1"/>
              </a:solidFill>
            </a:endParaRPr>
          </a:p>
          <a:p>
            <a:endParaRPr lang="ru-RU" sz="1200" dirty="0"/>
          </a:p>
        </p:txBody>
      </p:sp>
      <p:cxnSp>
        <p:nvCxnSpPr>
          <p:cNvPr id="11" name="Прямая соединительная линия 10"/>
          <p:cNvCxnSpPr/>
          <p:nvPr/>
        </p:nvCxnSpPr>
        <p:spPr>
          <a:xfrm>
            <a:off x="6516216" y="2132856"/>
            <a:ext cx="14401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12" name="Таблица 11"/>
          <p:cNvGraphicFramePr>
            <a:graphicFrameLocks noGrp="1"/>
          </p:cNvGraphicFramePr>
          <p:nvPr/>
        </p:nvGraphicFramePr>
        <p:xfrm>
          <a:off x="1475656" y="3717032"/>
          <a:ext cx="6096000" cy="64008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ЧЕТ</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ВЕРТЬ</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ТРЕТЬ</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ПОЛОВИНА</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ПЯ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ТАЯ ЧАСТЬ</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ДВЕ ТРЕТИ</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ЧЕТЫРЕ ПЯ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ТЫХ</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ТРИ ЧЕТ</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ВЕРТИ</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ДЕСЯ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bg1"/>
                          </a:solidFill>
                          <a:effectLst/>
                          <a:latin typeface="Bookman Old Style" pitchFamily="18" charset="0"/>
                        </a:rPr>
                        <a:t>ТАЯ ЧАСТЬ</a:t>
                      </a:r>
                    </a:p>
                  </a:txBody>
                  <a:tcPr horzOverflow="overflow"/>
                </a:tc>
              </a:tr>
            </a:tbl>
          </a:graphicData>
        </a:graphic>
      </p:graphicFrame>
      <p:sp>
        <p:nvSpPr>
          <p:cNvPr id="14" name="Скругленный прямоугольник 13"/>
          <p:cNvSpPr/>
          <p:nvPr/>
        </p:nvSpPr>
        <p:spPr>
          <a:xfrm>
            <a:off x="1475656" y="4581128"/>
            <a:ext cx="648072"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Д</a:t>
            </a:r>
            <a:endParaRPr lang="ru-RU" b="1" dirty="0">
              <a:solidFill>
                <a:srgbClr val="002060"/>
              </a:solidFill>
            </a:endParaRPr>
          </a:p>
        </p:txBody>
      </p:sp>
      <p:sp>
        <p:nvSpPr>
          <p:cNvPr id="15" name="Скругленный прямоугольник 14"/>
          <p:cNvSpPr/>
          <p:nvPr/>
        </p:nvSpPr>
        <p:spPr>
          <a:xfrm>
            <a:off x="2267744" y="4581128"/>
            <a:ext cx="648072"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И</a:t>
            </a:r>
            <a:endParaRPr lang="ru-RU" b="1" dirty="0">
              <a:solidFill>
                <a:srgbClr val="002060"/>
              </a:solidFill>
            </a:endParaRPr>
          </a:p>
        </p:txBody>
      </p:sp>
      <p:sp>
        <p:nvSpPr>
          <p:cNvPr id="16" name="Скругленный прямоугольник 15"/>
          <p:cNvSpPr/>
          <p:nvPr/>
        </p:nvSpPr>
        <p:spPr>
          <a:xfrm>
            <a:off x="3059832" y="4581128"/>
            <a:ext cx="648072"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А</a:t>
            </a:r>
            <a:endParaRPr lang="ru-RU" b="1" dirty="0">
              <a:solidFill>
                <a:srgbClr val="002060"/>
              </a:solidFill>
            </a:endParaRPr>
          </a:p>
        </p:txBody>
      </p:sp>
      <p:sp>
        <p:nvSpPr>
          <p:cNvPr id="17" name="Скругленный прямоугольник 16"/>
          <p:cNvSpPr/>
          <p:nvPr/>
        </p:nvSpPr>
        <p:spPr>
          <a:xfrm>
            <a:off x="3851920" y="4581128"/>
            <a:ext cx="648072"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М</a:t>
            </a:r>
            <a:endParaRPr lang="ru-RU" b="1" dirty="0">
              <a:solidFill>
                <a:srgbClr val="002060"/>
              </a:solidFill>
            </a:endParaRPr>
          </a:p>
        </p:txBody>
      </p:sp>
      <p:sp>
        <p:nvSpPr>
          <p:cNvPr id="18" name="Скругленный прямоугольник 17"/>
          <p:cNvSpPr/>
          <p:nvPr/>
        </p:nvSpPr>
        <p:spPr>
          <a:xfrm>
            <a:off x="4644008" y="4581128"/>
            <a:ext cx="648072"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С</a:t>
            </a:r>
            <a:endParaRPr lang="ru-RU" b="1" dirty="0">
              <a:solidFill>
                <a:srgbClr val="002060"/>
              </a:solidFill>
            </a:endParaRPr>
          </a:p>
        </p:txBody>
      </p:sp>
      <p:sp>
        <p:nvSpPr>
          <p:cNvPr id="19" name="Скругленный прямоугольник 18"/>
          <p:cNvSpPr/>
          <p:nvPr/>
        </p:nvSpPr>
        <p:spPr>
          <a:xfrm>
            <a:off x="5436096" y="4581128"/>
            <a:ext cx="648072"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Е</a:t>
            </a:r>
            <a:endParaRPr lang="ru-RU" b="1" dirty="0">
              <a:solidFill>
                <a:srgbClr val="002060"/>
              </a:solidFill>
            </a:endParaRPr>
          </a:p>
        </p:txBody>
      </p:sp>
      <p:sp>
        <p:nvSpPr>
          <p:cNvPr id="20" name="Скругленный прямоугольник 19"/>
          <p:cNvSpPr/>
          <p:nvPr/>
        </p:nvSpPr>
        <p:spPr>
          <a:xfrm>
            <a:off x="6228184" y="4581128"/>
            <a:ext cx="648072"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Л</a:t>
            </a:r>
            <a:endParaRPr lang="ru-RU" b="1" dirty="0">
              <a:solidFill>
                <a:srgbClr val="002060"/>
              </a:solidFill>
            </a:endParaRPr>
          </a:p>
        </p:txBody>
      </p:sp>
      <p:sp>
        <p:nvSpPr>
          <p:cNvPr id="21" name="Скругленный прямоугольник 20"/>
          <p:cNvSpPr/>
          <p:nvPr/>
        </p:nvSpPr>
        <p:spPr>
          <a:xfrm>
            <a:off x="6948264" y="4581128"/>
            <a:ext cx="648072"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Т</a:t>
            </a:r>
            <a:endParaRPr lang="ru-RU" b="1" dirty="0">
              <a:solidFill>
                <a:srgbClr val="002060"/>
              </a:solidFill>
            </a:endParaRPr>
          </a:p>
        </p:txBody>
      </p:sp>
      <p:pic>
        <p:nvPicPr>
          <p:cNvPr id="7170" name="Picture 2" descr="Картинки по запросу картинка умный гномик"/>
          <p:cNvPicPr>
            <a:picLocks noGrp="1" noChangeAspect="1" noChangeArrowheads="1"/>
          </p:cNvPicPr>
          <p:nvPr>
            <p:ph idx="1"/>
          </p:nvPr>
        </p:nvPicPr>
        <p:blipFill>
          <a:blip r:embed="rId2" cstate="print"/>
          <a:srcRect/>
          <a:stretch>
            <a:fillRect/>
          </a:stretch>
        </p:blipFill>
        <p:spPr bwMode="auto">
          <a:xfrm>
            <a:off x="7956376" y="4581128"/>
            <a:ext cx="902187" cy="1368152"/>
          </a:xfrm>
          <a:prstGeom prst="rect">
            <a:avLst/>
          </a:prstGeom>
          <a:noFill/>
        </p:spPr>
      </p:pic>
      <p:sp>
        <p:nvSpPr>
          <p:cNvPr id="22" name="TextBox 21"/>
          <p:cNvSpPr txBox="1"/>
          <p:nvPr/>
        </p:nvSpPr>
        <p:spPr>
          <a:xfrm>
            <a:off x="755576" y="548680"/>
            <a:ext cx="7560840" cy="1477328"/>
          </a:xfrm>
          <a:prstGeom prst="rect">
            <a:avLst/>
          </a:prstGeom>
          <a:noFill/>
        </p:spPr>
        <p:txBody>
          <a:bodyPr wrap="square" rtlCol="0">
            <a:spAutoFit/>
          </a:bodyPr>
          <a:lstStyle/>
          <a:p>
            <a:pPr algn="ctr"/>
            <a:r>
              <a:rPr lang="ru-RU" sz="2400" b="1" dirty="0" smtClean="0">
                <a:solidFill>
                  <a:srgbClr val="002060"/>
                </a:solidFill>
                <a:latin typeface="Bookman Old Style" pitchFamily="18" charset="0"/>
              </a:rPr>
              <a:t>Расшифруйте слово, обозначающее человека, которым гордятся учителя, одноклассники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2">
                                            <p:txEl>
                                              <p:pRg st="0" end="0"/>
                                            </p:txEl>
                                          </p:spTgt>
                                        </p:tgtEl>
                                        <p:attrNameLst>
                                          <p:attrName>style.visibility</p:attrName>
                                        </p:attrNameLst>
                                      </p:cBhvr>
                                      <p:to>
                                        <p:strVal val="visible"/>
                                      </p:to>
                                    </p:set>
                                    <p:anim calcmode="discrete" valueType="clr">
                                      <p:cBhvr override="childStyle">
                                        <p:cTn id="7" dur="80"/>
                                        <p:tgtEl>
                                          <p:spTgt spid="2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grpId="0" nodeType="clickEffect">
                                  <p:stCondLst>
                                    <p:cond delay="0"/>
                                  </p:stCondLst>
                                  <p:childTnLst>
                                    <p:animMotion origin="layout" path="M 0 0 C -0.00642 -0.01366 -0.01475 -0.02176 -0.02378 -0.03172 C -0.02847 -0.03681 -0.03212 -0.04167 -0.03802 -0.04445 C -0.04305 -0.04931 -0.0467 -0.0551 -0.05225 -0.0588 C -0.0585 -0.07084 -0.07482 -0.08426 -0.08559 -0.08727 C -0.08958 -0.09074 -0.09323 -0.0956 -0.09757 -0.09838 C -0.1026 -0.10162 -0.10034 -0.09792 -0.1059 -0.10324 C -0.11337 -0.11019 -0.10538 -0.10648 -0.11423 -0.10949 C -0.12517 -0.12084 -0.1342 -0.13426 -0.14392 -0.14769 C -0.146 -0.15579 -0.15173 -0.16158 -0.1559 -0.16829 C -0.1592 -0.17361 -0.15868 -0.17685 -0.16302 -0.18102 C -0.17014 -0.19468 -0.17673 -0.20718 -0.18559 -0.21898 C -0.18732 -0.2213 -0.18767 -0.22477 -0.18923 -0.22709 C -0.19548 -0.23658 -0.20451 -0.2456 -0.21059 -0.25556 C -0.21632 -0.26528 -0.22257 -0.28056 -0.2309 -0.28727 C -0.2342 -0.29306 -0.23524 -0.29769 -0.24045 -0.3 C -0.24583 -0.29746 -0.25034 -0.29306 -0.2559 -0.29051 C -0.2585 -0.28056 -0.26076 -0.28102 -0.25712 -0.28102 " pathEditMode="relative" ptsTypes="fffffffffffffffffA">
                                      <p:cBhvr>
                                        <p:cTn id="13" dur="2000" fill="hold"/>
                                        <p:tgtEl>
                                          <p:spTgt spid="17"/>
                                        </p:tgtEl>
                                        <p:attrNameLst>
                                          <p:attrName>ppt_x</p:attrName>
                                          <p:attrName>ppt_y</p:attrName>
                                        </p:attrNameLst>
                                      </p:cBhvr>
                                    </p:animMotion>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decel="50000" fill="hold" grpId="0" nodeType="clickEffect">
                                  <p:stCondLst>
                                    <p:cond delay="0"/>
                                  </p:stCondLst>
                                  <p:childTnLst>
                                    <p:animMotion origin="layout" path="M 0.00642 0.00371 C 0.00608 -0.00208 0.00608 -0.00787 0.00521 -0.01365 C 0.00486 -0.01551 0.00347 -0.01689 0.00278 -0.01851 C -0.00173 -0.03009 -0.0059 -0.03912 -0.01267 -0.04861 C -0.0151 -0.0581 -0.02014 -0.06319 -0.02587 -0.06921 C -0.0342 -0.07777 -0.04132 -0.0868 -0.05087 -0.09305 C -0.05521 -0.09907 -0.05972 -0.10162 -0.0651 -0.10578 C -0.07309 -0.11203 -0.08021 -0.12106 -0.08767 -0.12801 C -0.09323 -0.1331 -0.09844 -0.14074 -0.10312 -0.14699 C -0.10729 -0.15254 -0.11354 -0.15601 -0.11753 -0.16134 C -0.12257 -0.16805 -0.12934 -0.17476 -0.13524 -0.18032 C -0.14219 -0.19398 -0.13298 -0.17801 -0.14132 -0.1868 C -0.14236 -0.18796 -0.14253 -0.19004 -0.14358 -0.19143 C -0.15035 -0.20046 -0.15885 -0.20787 -0.16753 -0.21365 C -0.17101 -0.22106 -0.17864 -0.22801 -0.1842 -0.23264 C -0.18663 -0.23773 -0.19913 -0.25115 -0.20434 -0.25347 C -0.20903 -0.25787 -0.21302 -0.26365 -0.21858 -0.26597 C -0.23715 -0.28264 -0.25972 -0.28634 -0.28177 -0.28819 C -0.2941 -0.29398 -0.30521 -0.28889 -0.31753 -0.2868 C -0.32483 -0.28426 -0.33281 -0.2868 -0.33889 -0.28032 C -0.34028 -0.27893 -0.34253 -0.27801 -0.34253 -0.27569 C -0.34253 -0.27407 -0.33889 -0.27708 -0.33889 -0.27685 " pathEditMode="relative" rAng="0" ptsTypes="fffffffffffffffffffffA">
                                      <p:cBhvr>
                                        <p:cTn id="17" dur="2000" fill="hold"/>
                                        <p:tgtEl>
                                          <p:spTgt spid="19"/>
                                        </p:tgtEl>
                                        <p:attrNameLst>
                                          <p:attrName>ppt_x</p:attrName>
                                          <p:attrName>ppt_y</p:attrName>
                                        </p:attrNameLst>
                                      </p:cBhvr>
                                      <p:rCtr x="-174" y="-149"/>
                                    </p:animMotion>
                                  </p:childTnLst>
                                </p:cTn>
                              </p:par>
                            </p:childTnLst>
                          </p:cTn>
                        </p:par>
                      </p:childTnLst>
                    </p:cTn>
                  </p:par>
                  <p:par>
                    <p:cTn id="18" fill="hold">
                      <p:stCondLst>
                        <p:cond delay="indefinite"/>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5E-6 -3.7037E-6 C 0.00018 -0.00162 0.00035 -0.00347 0.00105 -0.00486 C 0.00244 -0.00787 0.00504 -0.01041 0.00591 -0.01389 C 0.00886 -0.02476 0.01181 -0.03657 0.0165 -0.04606 C 0.01823 -0.05717 0.02101 -0.06759 0.02362 -0.07824 C 0.02466 -0.08287 0.02605 -0.09236 0.0283 -0.09676 C 0.0316 -0.10301 0.03594 -0.11088 0.03785 -0.11805 C 0.04219 -0.13588 0.04914 -0.15231 0.05903 -0.16574 C 0.06077 -0.17314 0.06355 -0.17824 0.06841 -0.1824 C 0.07205 -0.18958 0.07744 -0.19305 0.08143 -0.19953 C 0.08959 -0.2118 0.09948 -0.22129 0.10851 -0.2331 C 0.11233 -0.23796 0.11823 -0.2412 0.12275 -0.24537 C 0.12518 -0.24722 0.12987 -0.25162 0.12987 -0.25139 C 0.1349 -0.26157 0.14514 -0.2662 0.15348 -0.2699 C 0.15382 -0.27014 0.16025 -0.27291 0.16042 -0.27291 C 0.16598 -0.27291 0.17153 -0.27291 0.17709 -0.27291 " pathEditMode="relative" rAng="0" ptsTypes="fffffffffffffffA">
                                      <p:cBhvr>
                                        <p:cTn id="21" dur="2000" fill="hold"/>
                                        <p:tgtEl>
                                          <p:spTgt spid="14"/>
                                        </p:tgtEl>
                                        <p:attrNameLst>
                                          <p:attrName>ppt_x</p:attrName>
                                          <p:attrName>ppt_y</p:attrName>
                                        </p:attrNameLst>
                                      </p:cBhvr>
                                      <p:rCtr x="89" y="-137"/>
                                    </p:animMotion>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grpId="0" nodeType="clickEffect">
                                  <p:stCondLst>
                                    <p:cond delay="0"/>
                                  </p:stCondLst>
                                  <p:childTnLst>
                                    <p:animMotion origin="layout" path="M -8.88889E-6 6.66667E-6 C 0.00503 -0.00671 0.01128 -0.00809 0.01788 -0.0111 C 0.02534 -0.01458 0.03281 -0.02059 0.04062 -0.02222 C 0.04461 -0.02314 0.04843 -0.02314 0.05242 -0.02384 C 0.0552 -0.0243 0.05798 -0.02476 0.06076 -0.02546 C 0.07274 -0.028 0.08454 -0.03217 0.09652 -0.03495 C 0.12378 -0.04143 0.15173 -0.04652 0.17864 -0.05555 C 0.20121 -0.06319 0.22065 -0.07962 0.24166 -0.09212 C 0.24808 -0.09606 0.24774 -0.09444 0.25364 -0.09999 C 0.25729 -0.10347 0.26076 -0.1074 0.2644 -0.1111 C 0.26545 -0.11226 0.26788 -0.11434 0.26788 -0.11434 C 0.27395 -0.12592 0.26562 -0.1111 0.27499 -0.12384 C 0.27968 -0.13009 0.28246 -0.13796 0.28819 -0.14282 C 0.29236 -0.15393 0.2894 -0.14768 0.29895 -0.16041 C 0.3052 -0.16874 0.30937 -0.18032 0.31319 -0.1905 C 0.3151 -0.19583 0.31718 -0.20115 0.31909 -0.20647 C 0.32065 -0.21064 0.32395 -0.21897 0.32395 -0.21897 C 0.32569 -0.23286 0.32829 -0.24652 0.32986 -0.26041 C 0.32951 -0.28472 0.32933 -0.30902 0.32864 -0.33333 C 0.3276 -0.36874 0.30781 -0.41272 0.29288 -0.4412 C 0.29062 -0.4537 0.28558 -0.45717 0.27864 -0.46504 C 0.26058 -0.48564 0.23906 -0.49212 0.21562 -0.49675 C 0.20295 -0.50532 0.18767 -0.50624 0.17395 -0.5111 C 0.15972 -0.51064 0.14531 -0.51041 0.13107 -0.50948 C 0.12656 -0.50925 0.12083 -0.50509 0.11666 -0.50323 C 0.11197 -0.50115 0.10694 -0.50092 0.10242 -0.49837 C 0.09617 -0.4949 0.0901 -0.4912 0.08333 -0.48888 C 0.07673 -0.48263 0.07152 -0.47777 0.06562 -0.4699 C 0.0644 -0.46828 0.06197 -0.46504 0.06197 -0.46504 C 0.06111 -0.4618 0.06041 -0.45879 0.05954 -0.45555 C 0.0592 -0.45393 0.05833 -0.45092 0.05833 -0.45092 C 0.05572 -0.42407 0.05538 -0.36666 0.07031 -0.33819 C 0.07378 -0.32407 0.06874 -0.34305 0.07395 -0.3287 C 0.07586 -0.3236 0.07604 -0.31921 0.07864 -0.31434 C 0.08038 -0.3074 0.08385 -0.30138 0.08697 -0.29536 C 0.08663 -0.2905 0.08715 -0.28541 0.08576 -0.28101 C 0.08524 -0.27939 0.08315 -0.28055 0.08229 -0.27939 C 0.0809 -0.27731 0.08107 -0.27407 0.08107 -0.27152 " pathEditMode="relative" ptsTypes="fffffffffffffffffffffffffffffffffffffA">
                                      <p:cBhvr>
                                        <p:cTn id="25" dur="2000" fill="hold"/>
                                        <p:tgtEl>
                                          <p:spTgt spid="16"/>
                                        </p:tgtEl>
                                        <p:attrNameLst>
                                          <p:attrName>ppt_x</p:attrName>
                                          <p:attrName>ppt_y</p:attrName>
                                        </p:attrNameLst>
                                      </p:cBhvr>
                                    </p:animMotion>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0" nodeType="clickEffect">
                                  <p:stCondLst>
                                    <p:cond delay="0"/>
                                  </p:stCondLst>
                                  <p:childTnLst>
                                    <p:animMotion origin="layout" path="M 0.00539 -0.01226 C 0.0099 -0.01412 0.01302 -0.01782 0.01736 -0.02014 C 0.02761 -0.02569 0.03768 -0.03148 0.04827 -0.03588 C 0.05591 -0.04375 0.06511 -0.04583 0.07327 -0.05185 C 0.08907 -0.06342 0.10313 -0.07824 0.11372 -0.09791 C 0.11545 -0.10463 0.1191 -0.10926 0.12205 -0.11527 C 0.12639 -0.1243 0.12778 -0.13078 0.13403 -0.13588 C 0.13768 -0.14629 0.14167 -0.15509 0.14462 -0.1662 C 0.14549 -0.16944 0.14705 -0.17569 0.14705 -0.17546 C 0.14653 -0.19259 0.14792 -0.20995 0.14462 -0.22639 C 0.14098 -0.2449 0.13229 -0.25995 0.12448 -0.27569 C 0.11007 -0.30463 0.09723 -0.33842 0.07084 -0.35023 C 0.0625 -0.35787 0.07275 -0.3493 0.0625 -0.35509 C 0.0507 -0.3618 0.0507 -0.36389 0.03872 -0.3662 C 0.03177 -0.37222 0.02292 -0.37314 0.01493 -0.37569 C 0.00295 -0.37939 -0.0092 -0.38333 -0.02083 -0.38842 C -0.0434 -0.38402 -0.06597 -0.38333 -0.08871 -0.38032 C -0.09583 -0.37754 -0.10312 -0.37592 -0.11007 -0.37245 C -0.12326 -0.36574 -0.10781 -0.37176 -0.1184 -0.36782 C -0.12517 -0.36157 -0.13229 -0.35046 -0.13975 -0.34699 C -0.14444 -0.34097 -0.14739 -0.33449 -0.15295 -0.32963 C -0.15382 -0.32801 -0.15434 -0.32615 -0.15538 -0.32476 C -0.15642 -0.32338 -0.15798 -0.32314 -0.15885 -0.32176 C -0.16458 -0.31296 -0.16944 -0.30277 -0.17673 -0.29629 C -0.1776 -0.29328 -0.18507 -0.27268 -0.17795 -0.27731 " pathEditMode="relative" rAng="0" ptsTypes="ffffffffffffffffffffffffA">
                                      <p:cBhvr>
                                        <p:cTn id="29" dur="2000" fill="hold"/>
                                        <p:tgtEl>
                                          <p:spTgt spid="20"/>
                                        </p:tgtEl>
                                        <p:attrNameLst>
                                          <p:attrName>ppt_x</p:attrName>
                                          <p:attrName>ppt_y</p:attrName>
                                        </p:attrNameLst>
                                      </p:cBhvr>
                                      <p:rCtr x="-24" y="-188"/>
                                    </p:animMotion>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1.66667E-6 6.2963E-6 C 0.00486 0.00649 0.01146 0.01089 0.01788 0.01413 C 0.02465 0.02107 0.03298 0.02431 0.04045 0.0301 C 0.04757 0.03566 0.0559 0.04746 0.06302 0.0507 C 0.07066 0.05834 0.07778 0.06598 0.08576 0.07292 C 0.09097 0.07755 0.09531 0.08473 0.10121 0.08728 C 0.10937 0.09491 0.11667 0.10186 0.12621 0.10626 C 0.14045 0.11968 0.15729 0.12779 0.17378 0.13496 C 0.17917 0.13728 0.18489 0.14052 0.19045 0.14121 C 0.19722 0.14214 0.20399 0.14237 0.21076 0.14283 C 0.23906 0.14191 0.25712 0.14214 0.28212 0.13797 C 0.28871 0.13566 0.29462 0.13195 0.30121 0.1301 C 0.30989 0.12177 0.31753 0.11459 0.325 0.10464 C 0.32743 0.1014 0.33333 0.09677 0.33333 0.09677 C 0.33889 0.08681 0.34392 0.07616 0.35 0.06667 C 0.35139 0.06436 0.3533 0.06251 0.35469 0.06019 C 0.35712 0.05603 0.3618 0.04746 0.3618 0.04746 C 0.3651 0.03473 0.35937 0.05464 0.36892 0.03496 C 0.3783 0.01621 0.36094 0.04004 0.37361 0.02385 C 0.3783 0.01135 0.38489 6.2963E-6 0.38923 -0.01272 C 0.39392 -0.02638 0.3967 -0.0412 0.39983 -0.05555 C 0.40226 -0.06504 0.40417 -0.0743 0.40573 -0.08425 C 0.40694 -0.0905 0.40833 -0.10323 0.40833 -0.10323 C 0.40798 -0.12013 0.41042 -0.16759 0.40243 -0.1905 C 0.40156 -0.19768 0.40087 -0.2074 0.39878 -0.21434 C 0.39826 -0.2162 0.39705 -0.21759 0.39635 -0.21921 C 0.39583 -0.22059 0.39548 -0.22221 0.39514 -0.22384 C 0.39305 -0.2324 0.39167 -0.24027 0.38802 -0.24768 C 0.38611 -0.25717 0.3842 -0.26458 0.3809 -0.27314 C 0.38038 -0.27453 0.38073 -0.27708 0.37951 -0.27777 C 0.37708 -0.27939 0.37413 -0.27893 0.37135 -0.27939 C 0.36302 -0.2868 0.36701 -0.28471 0.36076 -0.28726 C 0.35781 -0.29328 0.35278 -0.29629 0.34757 -0.29837 C 0.34514 -0.29629 0.34201 -0.29536 0.34045 -0.29212 C 0.33733 -0.28564 0.33923 -0.28842 0.33455 -0.28425 C 0.33489 -0.28217 0.33576 -0.27777 0.33576 -0.27777 " pathEditMode="relative" ptsTypes="fffffffffffffffffffffffffffffffffffA">
                                      <p:cBhvr>
                                        <p:cTn id="33" dur="2000" fill="hold"/>
                                        <p:tgtEl>
                                          <p:spTgt spid="15"/>
                                        </p:tgtEl>
                                        <p:attrNameLst>
                                          <p:attrName>ppt_x</p:attrName>
                                          <p:attrName>ppt_y</p:attrName>
                                        </p:attrNameLst>
                                      </p:cBhvr>
                                    </p:animMotion>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0" nodeType="clickEffect">
                                  <p:stCondLst>
                                    <p:cond delay="0"/>
                                  </p:stCondLst>
                                  <p:childTnLst>
                                    <p:animMotion origin="layout" path="M 1.94444E-6 5.92593E-6 C 0.00937 -0.00439 -0.00347 -0.00555 -0.00608 -0.00647 C -0.01476 -0.01411 -0.02448 -0.01851 -0.03334 -0.02546 C -0.03993 -0.03055 -0.04618 -0.03726 -0.05365 -0.03981 C -0.05903 -0.04698 -0.06493 -0.0537 -0.07153 -0.05879 C -0.07743 -0.07129 -0.06979 -0.0574 -0.07743 -0.06527 C -0.08316 -0.07129 -0.08854 -0.08541 -0.0941 -0.09374 C -0.10174 -0.10532 -0.09427 -0.09444 -0.1 -0.10647 C -0.10191 -0.11041 -0.10608 -0.11758 -0.10608 -0.11758 C -0.10764 -0.12453 -0.10729 -0.12777 -0.11198 -0.13194 C -0.11476 -0.14629 -0.11268 -0.14073 -0.11667 -0.1493 C -0.12084 -0.17036 -0.11736 -0.19374 -0.10365 -0.20647 C -0.09653 -0.2199 -0.08594 -0.23078 -0.075 -0.23819 C -0.07101 -0.24397 -0.06927 -0.24282 -0.06441 -0.24606 C -0.05903 -0.24976 -0.05452 -0.253 -0.04879 -0.25555 C -0.04636 -0.25647 -0.0441 -0.25763 -0.04167 -0.25879 C -0.03854 -0.26018 -0.03212 -0.26203 -0.03212 -0.26203 C -0.02761 -0.2662 -0.02448 -0.26666 -0.0191 -0.26828 C -0.01597 -0.26921 -0.00955 -0.27152 -0.00955 -0.27152 C 1.94444E-6 -0.278 0.01319 -0.27939 0.02378 -0.28101 C 0.0309 -0.28425 0.03802 -0.2861 0.04514 -0.28888 C 0.05208 -0.29513 0.06076 -0.29513 0.06892 -0.29698 C 0.0776 -0.29907 0.08646 -0.30184 0.09514 -0.30485 C 0.10312 -0.30439 0.11111 -0.30439 0.11892 -0.30323 C 0.12153 -0.30277 0.12378 -0.30115 0.12621 -0.29999 C 0.12743 -0.29953 0.12968 -0.2986 0.12968 -0.2986 C 0.13698 -0.29189 0.14496 -0.28934 0.15121 -0.28101 C 0.15746 -0.28263 0.1618 -0.28217 0.16788 -0.27939 C 0.16823 -0.27777 0.16944 -0.27615 0.16892 -0.27476 C 0.16475 -0.26388 0.16545 -0.28078 0.16545 -0.2699 " pathEditMode="relative" ptsTypes="fffffffffffffffffffffffffffffA">
                                      <p:cBhvr>
                                        <p:cTn id="37" dur="2000" fill="hold"/>
                                        <p:tgtEl>
                                          <p:spTgt spid="18"/>
                                        </p:tgtEl>
                                        <p:attrNameLst>
                                          <p:attrName>ppt_x</p:attrName>
                                          <p:attrName>ppt_y</p:attrName>
                                        </p:attrNameLst>
                                      </p:cBhvr>
                                    </p:animMotion>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grpId="0" nodeType="clickEffect">
                                  <p:stCondLst>
                                    <p:cond delay="0"/>
                                  </p:stCondLst>
                                  <p:childTnLst>
                                    <p:animMotion origin="layout" path="M -2.5E-6 6.2963E-6 C 0.01077 -0.02314 0.00313 -0.00462 0.00104 -0.0699 C -2.5E-6 -0.10208 -0.0092 -0.13124 -0.01441 -0.16203 C -0.01736 -0.17985 -0.0184 -0.1986 -0.02274 -0.21596 C -0.02187 -0.23333 -0.021 -0.25092 -0.01909 -0.26828 C -0.01875 -0.27152 -0.01718 -0.28147 -0.01562 -0.28425 C -0.01475 -0.28564 -0.01267 -0.28888 -0.01198 -0.28726 C -0.01059 -0.28356 -0.01198 -0.27893 -0.01198 -0.27476 " pathEditMode="relative" ptsTypes="fffffffA">
                                      <p:cBhvr>
                                        <p:cTn id="41" dur="2000" fill="hold"/>
                                        <p:tgtEl>
                                          <p:spTgt spid="2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97152"/>
            <a:ext cx="8183880" cy="1051560"/>
          </a:xfrm>
        </p:spPr>
        <p:txBody>
          <a:bodyPr>
            <a:normAutofit fontScale="90000"/>
          </a:bodyPr>
          <a:lstStyle/>
          <a:p>
            <a:pPr algn="ctr"/>
            <a:r>
              <a:rPr lang="ru-RU" dirty="0" smtClean="0"/>
              <a:t>ЛАБИРИНТ ГОРДОГО ЧЕЛОВЕКА</a:t>
            </a:r>
            <a:endParaRPr lang="ru-RU" dirty="0"/>
          </a:p>
        </p:txBody>
      </p:sp>
      <p:sp>
        <p:nvSpPr>
          <p:cNvPr id="3" name="Содержимое 2"/>
          <p:cNvSpPr>
            <a:spLocks noGrp="1"/>
          </p:cNvSpPr>
          <p:nvPr>
            <p:ph idx="1"/>
          </p:nvPr>
        </p:nvSpPr>
        <p:spPr/>
        <p:txBody>
          <a:bodyPr>
            <a:normAutofit/>
          </a:bodyPr>
          <a:lstStyle/>
          <a:p>
            <a:r>
              <a:rPr lang="ru-RU" sz="2000" b="1" dirty="0" smtClean="0">
                <a:solidFill>
                  <a:srgbClr val="002060"/>
                </a:solidFill>
                <a:latin typeface="Bookman Old Style" pitchFamily="18" charset="0"/>
              </a:rPr>
              <a:t>Каждая школа гордится золотыми и серебряными медалистами. В нашей маленькой школе таких учащихся 4, из них 2 золотых медалиста и 2 серебряных.</a:t>
            </a:r>
          </a:p>
          <a:p>
            <a:pPr>
              <a:buNone/>
            </a:pPr>
            <a:r>
              <a:rPr lang="ru-RU" sz="2000" b="1" dirty="0" smtClean="0">
                <a:solidFill>
                  <a:srgbClr val="002060"/>
                </a:solidFill>
                <a:latin typeface="Bookman Old Style" pitchFamily="18" charset="0"/>
              </a:rPr>
              <a:t>   Сколько  процентов составляют все медалисты от общего количества учеников в школе, если их 32? Сколько  процентов составляют золотые медалисты от общего количества учеников? </a:t>
            </a:r>
            <a:endParaRPr lang="ru-RU" sz="2000" b="1" dirty="0">
              <a:solidFill>
                <a:srgbClr val="002060"/>
              </a:solidFill>
              <a:latin typeface="Bookman Old Style" pitchFamily="18" charset="0"/>
            </a:endParaRPr>
          </a:p>
        </p:txBody>
      </p:sp>
      <p:sp>
        <p:nvSpPr>
          <p:cNvPr id="4" name="TextBox 3"/>
          <p:cNvSpPr txBox="1"/>
          <p:nvPr/>
        </p:nvSpPr>
        <p:spPr>
          <a:xfrm>
            <a:off x="611560" y="3284984"/>
            <a:ext cx="1512168" cy="369332"/>
          </a:xfrm>
          <a:prstGeom prst="rect">
            <a:avLst/>
          </a:prstGeom>
          <a:noFill/>
        </p:spPr>
        <p:txBody>
          <a:bodyPr wrap="square" rtlCol="0">
            <a:spAutoFit/>
          </a:bodyPr>
          <a:lstStyle/>
          <a:p>
            <a:r>
              <a:rPr lang="ru-RU" b="1" i="1" dirty="0" smtClean="0">
                <a:solidFill>
                  <a:srgbClr val="7030A0"/>
                </a:solidFill>
                <a:latin typeface="Bookman Old Style" pitchFamily="18" charset="0"/>
              </a:rPr>
              <a:t>Решение:</a:t>
            </a:r>
            <a:endParaRPr lang="ru-RU" b="1" i="1" dirty="0">
              <a:solidFill>
                <a:srgbClr val="7030A0"/>
              </a:solidFill>
              <a:latin typeface="Bookman Old Style" pitchFamily="18" charset="0"/>
            </a:endParaRPr>
          </a:p>
        </p:txBody>
      </p:sp>
      <p:sp>
        <p:nvSpPr>
          <p:cNvPr id="5" name="TextBox 4"/>
          <p:cNvSpPr txBox="1"/>
          <p:nvPr/>
        </p:nvSpPr>
        <p:spPr>
          <a:xfrm>
            <a:off x="827584" y="3789040"/>
            <a:ext cx="4536504" cy="338554"/>
          </a:xfrm>
          <a:prstGeom prst="rect">
            <a:avLst/>
          </a:prstGeom>
          <a:noFill/>
        </p:spPr>
        <p:txBody>
          <a:bodyPr wrap="square" rtlCol="0">
            <a:spAutoFit/>
          </a:bodyPr>
          <a:lstStyle/>
          <a:p>
            <a:r>
              <a:rPr lang="ru-RU" sz="1600" b="1" i="1" dirty="0" smtClean="0">
                <a:solidFill>
                  <a:srgbClr val="7030A0"/>
                </a:solidFill>
                <a:latin typeface="Bookman Old Style" pitchFamily="18" charset="0"/>
              </a:rPr>
              <a:t>4:32·100 = 12,5 (%) – все медалисты</a:t>
            </a:r>
          </a:p>
        </p:txBody>
      </p:sp>
      <p:sp>
        <p:nvSpPr>
          <p:cNvPr id="6" name="TextBox 5"/>
          <p:cNvSpPr txBox="1"/>
          <p:nvPr/>
        </p:nvSpPr>
        <p:spPr>
          <a:xfrm>
            <a:off x="827584" y="4149080"/>
            <a:ext cx="7128792" cy="338554"/>
          </a:xfrm>
          <a:prstGeom prst="rect">
            <a:avLst/>
          </a:prstGeom>
          <a:noFill/>
        </p:spPr>
        <p:txBody>
          <a:bodyPr wrap="square" rtlCol="0">
            <a:spAutoFit/>
          </a:bodyPr>
          <a:lstStyle/>
          <a:p>
            <a:r>
              <a:rPr lang="ru-RU" sz="1600" b="1" i="1" dirty="0" smtClean="0">
                <a:solidFill>
                  <a:srgbClr val="7030A0"/>
                </a:solidFill>
                <a:latin typeface="Bookman Old Style" pitchFamily="18" charset="0"/>
              </a:rPr>
              <a:t>2:32· 100 = 6,25 (%) – золотые</a:t>
            </a:r>
            <a:endParaRPr lang="ru-RU" sz="1600" b="1" i="1" dirty="0">
              <a:solidFill>
                <a:srgbClr val="7030A0"/>
              </a:solidFill>
              <a:latin typeface="Bookman Old Style" pitchFamily="18" charset="0"/>
            </a:endParaRPr>
          </a:p>
        </p:txBody>
      </p:sp>
      <p:sp>
        <p:nvSpPr>
          <p:cNvPr id="7" name="TextBox 6"/>
          <p:cNvSpPr txBox="1"/>
          <p:nvPr/>
        </p:nvSpPr>
        <p:spPr>
          <a:xfrm>
            <a:off x="1835696" y="4509120"/>
            <a:ext cx="3168352" cy="338554"/>
          </a:xfrm>
          <a:prstGeom prst="rect">
            <a:avLst/>
          </a:prstGeom>
          <a:noFill/>
        </p:spPr>
        <p:txBody>
          <a:bodyPr wrap="square" rtlCol="0">
            <a:spAutoFit/>
          </a:bodyPr>
          <a:lstStyle/>
          <a:p>
            <a:r>
              <a:rPr lang="ru-RU" sz="1600" b="1" i="1" dirty="0" smtClean="0">
                <a:solidFill>
                  <a:srgbClr val="7030A0"/>
                </a:solidFill>
                <a:latin typeface="Bookman Old Style" pitchFamily="18" charset="0"/>
              </a:rPr>
              <a:t>Ответ: 12,5%; 6,25%</a:t>
            </a:r>
            <a:endParaRPr lang="ru-RU" sz="1600" b="1" i="1" dirty="0">
              <a:solidFill>
                <a:srgbClr val="7030A0"/>
              </a:solidFill>
              <a:latin typeface="Bookman Old Style" pitchFamily="18" charset="0"/>
            </a:endParaRPr>
          </a:p>
        </p:txBody>
      </p:sp>
      <p:pic>
        <p:nvPicPr>
          <p:cNvPr id="6146" name="Picture 2" descr="Картинки по запросу картинка умный гномик"/>
          <p:cNvPicPr>
            <a:picLocks noChangeAspect="1" noChangeArrowheads="1"/>
          </p:cNvPicPr>
          <p:nvPr/>
        </p:nvPicPr>
        <p:blipFill>
          <a:blip r:embed="rId2" cstate="print"/>
          <a:srcRect/>
          <a:stretch>
            <a:fillRect/>
          </a:stretch>
        </p:blipFill>
        <p:spPr bwMode="auto">
          <a:xfrm>
            <a:off x="7452320" y="3284984"/>
            <a:ext cx="1296144" cy="196558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4"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5">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21"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23" dur="80"/>
                                        <p:tgtEl>
                                          <p:spTgt spid="6">
                                            <p:txEl>
                                              <p:pRg st="0" end="0"/>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28"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30" dur="80"/>
                                        <p:tgtEl>
                                          <p:spTgt spid="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89240"/>
            <a:ext cx="8183880" cy="648072"/>
          </a:xfrm>
        </p:spPr>
        <p:txBody>
          <a:bodyPr>
            <a:normAutofit/>
          </a:bodyPr>
          <a:lstStyle/>
          <a:p>
            <a:pPr algn="ctr"/>
            <a:r>
              <a:rPr lang="ru-RU" sz="2800" dirty="0" smtClean="0">
                <a:latin typeface="Bookman Old Style" pitchFamily="18" charset="0"/>
              </a:rPr>
              <a:t>Карта путешествия по </a:t>
            </a:r>
            <a:r>
              <a:rPr lang="ru-RU" sz="2800" dirty="0" smtClean="0">
                <a:latin typeface="Bookman Old Style" pitchFamily="18" charset="0"/>
              </a:rPr>
              <a:t>лабиринтам</a:t>
            </a:r>
            <a:endParaRPr lang="ru-RU" sz="2800" dirty="0">
              <a:latin typeface="Bookman Old Style" pitchFamily="18" charset="0"/>
            </a:endParaRPr>
          </a:p>
        </p:txBody>
      </p:sp>
      <p:pic>
        <p:nvPicPr>
          <p:cNvPr id="4" name="Содержимое 3" descr="C:\Users\Женек\Desktop\9295519.jpg"/>
          <p:cNvPicPr>
            <a:picLocks noGrp="1"/>
          </p:cNvPicPr>
          <p:nvPr>
            <p:ph idx="1"/>
          </p:nvPr>
        </p:nvPicPr>
        <p:blipFill>
          <a:blip r:embed="rId2" cstate="print"/>
          <a:srcRect/>
          <a:stretch>
            <a:fillRect/>
          </a:stretch>
        </p:blipFill>
        <p:spPr bwMode="auto">
          <a:xfrm>
            <a:off x="1187624" y="836712"/>
            <a:ext cx="7416824" cy="4536504"/>
          </a:xfrm>
          <a:prstGeom prst="rect">
            <a:avLst/>
          </a:prstGeom>
          <a:noFill/>
          <a:ln w="9525">
            <a:noFill/>
            <a:miter lim="800000"/>
            <a:headEnd/>
            <a:tailEnd/>
          </a:ln>
        </p:spPr>
      </p:pic>
      <p:sp>
        <p:nvSpPr>
          <p:cNvPr id="5" name="TextBox 4"/>
          <p:cNvSpPr txBox="1"/>
          <p:nvPr/>
        </p:nvSpPr>
        <p:spPr>
          <a:xfrm>
            <a:off x="467544" y="5301208"/>
            <a:ext cx="1008112" cy="369332"/>
          </a:xfrm>
          <a:prstGeom prst="rect">
            <a:avLst/>
          </a:prstGeom>
          <a:noFill/>
        </p:spPr>
        <p:txBody>
          <a:bodyPr wrap="square" rtlCol="0">
            <a:spAutoFit/>
          </a:bodyPr>
          <a:lstStyle/>
          <a:p>
            <a:r>
              <a:rPr lang="ru-RU" b="1" dirty="0" smtClean="0">
                <a:solidFill>
                  <a:srgbClr val="FF3300"/>
                </a:solidFill>
                <a:latin typeface="Bookman Old Style" pitchFamily="18" charset="0"/>
              </a:rPr>
              <a:t>ВХОД</a:t>
            </a:r>
            <a:endParaRPr lang="ru-RU" b="1" dirty="0">
              <a:solidFill>
                <a:srgbClr val="FF3300"/>
              </a:solidFill>
              <a:latin typeface="Bookman Old Style" pitchFamily="18" charset="0"/>
            </a:endParaRPr>
          </a:p>
        </p:txBody>
      </p:sp>
      <p:pic>
        <p:nvPicPr>
          <p:cNvPr id="6" name="Рисунок 5" descr="art"/>
          <p:cNvPicPr/>
          <p:nvPr/>
        </p:nvPicPr>
        <p:blipFill>
          <a:blip r:embed="rId3" cstate="print"/>
          <a:srcRect/>
          <a:stretch>
            <a:fillRect/>
          </a:stretch>
        </p:blipFill>
        <p:spPr bwMode="auto">
          <a:xfrm>
            <a:off x="5220072" y="4437112"/>
            <a:ext cx="691902" cy="957996"/>
          </a:xfrm>
          <a:prstGeom prst="rect">
            <a:avLst/>
          </a:prstGeom>
          <a:noFill/>
          <a:ln w="9525">
            <a:noFill/>
            <a:miter lim="800000"/>
            <a:headEnd/>
            <a:tailEnd/>
          </a:ln>
        </p:spPr>
      </p:pic>
      <p:sp>
        <p:nvSpPr>
          <p:cNvPr id="7" name="TextBox 6"/>
          <p:cNvSpPr txBox="1"/>
          <p:nvPr/>
        </p:nvSpPr>
        <p:spPr>
          <a:xfrm>
            <a:off x="4644008" y="5373216"/>
            <a:ext cx="2160240"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УМНОГО ХУДОЖНИКА</a:t>
            </a:r>
            <a:endParaRPr lang="ru-RU" sz="1200" b="1" dirty="0">
              <a:solidFill>
                <a:srgbClr val="FF3300"/>
              </a:solidFill>
              <a:latin typeface="Bookman Old Style" pitchFamily="18" charset="0"/>
            </a:endParaRPr>
          </a:p>
        </p:txBody>
      </p:sp>
      <p:sp>
        <p:nvSpPr>
          <p:cNvPr id="8" name="TextBox 7"/>
          <p:cNvSpPr txBox="1"/>
          <p:nvPr/>
        </p:nvSpPr>
        <p:spPr>
          <a:xfrm rot="16200000">
            <a:off x="-309734" y="2046040"/>
            <a:ext cx="2304256"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ГОРДОГО ЧЕЛОВЕКА</a:t>
            </a:r>
            <a:endParaRPr lang="ru-RU" sz="1200" b="1" dirty="0">
              <a:solidFill>
                <a:srgbClr val="FF3300"/>
              </a:solidFill>
              <a:latin typeface="Bookman Old Style" pitchFamily="18" charset="0"/>
            </a:endParaRPr>
          </a:p>
        </p:txBody>
      </p:sp>
      <p:pic>
        <p:nvPicPr>
          <p:cNvPr id="9" name="Рисунок 8" descr="http://st.depositphotos.com/1742172/3815/v/950/depositphotos_38153247-cartoon-proud-man.jpg"/>
          <p:cNvPicPr/>
          <p:nvPr/>
        </p:nvPicPr>
        <p:blipFill>
          <a:blip r:embed="rId4" cstate="print"/>
          <a:srcRect/>
          <a:stretch>
            <a:fillRect/>
          </a:stretch>
        </p:blipFill>
        <p:spPr bwMode="auto">
          <a:xfrm>
            <a:off x="1259632" y="1412776"/>
            <a:ext cx="648072" cy="792088"/>
          </a:xfrm>
          <a:prstGeom prst="rect">
            <a:avLst/>
          </a:prstGeom>
          <a:noFill/>
          <a:ln w="9525">
            <a:noFill/>
            <a:miter lim="800000"/>
            <a:headEnd/>
            <a:tailEnd/>
          </a:ln>
        </p:spPr>
      </p:pic>
      <p:sp>
        <p:nvSpPr>
          <p:cNvPr id="10" name="TextBox 9"/>
          <p:cNvSpPr txBox="1"/>
          <p:nvPr/>
        </p:nvSpPr>
        <p:spPr>
          <a:xfrm>
            <a:off x="3635896" y="404664"/>
            <a:ext cx="2088232"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ЮНОГО МАТЕМАТИКА</a:t>
            </a:r>
            <a:endParaRPr lang="ru-RU" sz="1200" b="1" dirty="0">
              <a:solidFill>
                <a:srgbClr val="FF3300"/>
              </a:solidFill>
              <a:latin typeface="Bookman Old Style" pitchFamily="18" charset="0"/>
            </a:endParaRPr>
          </a:p>
        </p:txBody>
      </p:sp>
      <p:pic>
        <p:nvPicPr>
          <p:cNvPr id="11" name="Рисунок 10" descr="http://luchikivnuchiki.ru/wp-content/uploads/2012/09/%D0%BC%D0%B0%D1%82%D0%B5%D0%BC%D0%B0%D1%82%D0%B8%D0%BA%D0%B0-%D1%88%D0%B0%D1%80%D0%B0%D0%B4%D1%8B.jpg"/>
          <p:cNvPicPr/>
          <p:nvPr/>
        </p:nvPicPr>
        <p:blipFill>
          <a:blip r:embed="rId5" cstate="print"/>
          <a:srcRect/>
          <a:stretch>
            <a:fillRect/>
          </a:stretch>
        </p:blipFill>
        <p:spPr bwMode="auto">
          <a:xfrm>
            <a:off x="4644008" y="836712"/>
            <a:ext cx="1152128" cy="792088"/>
          </a:xfrm>
          <a:prstGeom prst="rect">
            <a:avLst/>
          </a:prstGeom>
          <a:noFill/>
          <a:ln w="9525">
            <a:noFill/>
            <a:miter lim="800000"/>
            <a:headEnd/>
            <a:tailEnd/>
          </a:ln>
        </p:spPr>
      </p:pic>
      <p:sp>
        <p:nvSpPr>
          <p:cNvPr id="12" name="TextBox 11"/>
          <p:cNvSpPr txBox="1"/>
          <p:nvPr/>
        </p:nvSpPr>
        <p:spPr>
          <a:xfrm>
            <a:off x="6516216" y="980728"/>
            <a:ext cx="1224136" cy="307777"/>
          </a:xfrm>
          <a:prstGeom prst="rect">
            <a:avLst/>
          </a:prstGeom>
          <a:noFill/>
        </p:spPr>
        <p:txBody>
          <a:bodyPr wrap="square" rtlCol="0">
            <a:spAutoFit/>
          </a:bodyPr>
          <a:lstStyle/>
          <a:p>
            <a:r>
              <a:rPr lang="ru-RU" sz="1400" b="1" dirty="0" smtClean="0">
                <a:solidFill>
                  <a:srgbClr val="FF3300"/>
                </a:solidFill>
                <a:latin typeface="Bookman Old Style" pitchFamily="18" charset="0"/>
              </a:rPr>
              <a:t>КЛАД</a:t>
            </a:r>
            <a:endParaRPr lang="ru-RU" sz="1400" b="1" dirty="0">
              <a:solidFill>
                <a:srgbClr val="FF3300"/>
              </a:solidFill>
              <a:latin typeface="Bookman Old Style" pitchFamily="18" charset="0"/>
            </a:endParaRPr>
          </a:p>
        </p:txBody>
      </p:sp>
      <p:sp>
        <p:nvSpPr>
          <p:cNvPr id="13" name="TextBox 12"/>
          <p:cNvSpPr txBox="1"/>
          <p:nvPr/>
        </p:nvSpPr>
        <p:spPr>
          <a:xfrm>
            <a:off x="6516216" y="1628800"/>
            <a:ext cx="1440160" cy="307777"/>
          </a:xfrm>
          <a:prstGeom prst="rect">
            <a:avLst/>
          </a:prstGeom>
          <a:noFill/>
        </p:spPr>
        <p:txBody>
          <a:bodyPr wrap="square" rtlCol="0">
            <a:spAutoFit/>
          </a:bodyPr>
          <a:lstStyle/>
          <a:p>
            <a:r>
              <a:rPr lang="ru-RU" sz="1400" b="1" dirty="0" smtClean="0">
                <a:solidFill>
                  <a:srgbClr val="002060"/>
                </a:solidFill>
                <a:latin typeface="Bookman Old Style" pitchFamily="18" charset="0"/>
              </a:rPr>
              <a:t> ЗНАНИЯ</a:t>
            </a:r>
            <a:endParaRPr lang="ru-RU" sz="1400" b="1" dirty="0">
              <a:solidFill>
                <a:srgbClr val="002060"/>
              </a:solidFill>
              <a:latin typeface="Bookman Old Style" pitchFamily="18" charset="0"/>
            </a:endParaRPr>
          </a:p>
        </p:txBody>
      </p:sp>
      <p:pic>
        <p:nvPicPr>
          <p:cNvPr id="14" name="Рисунок 13" descr="http://popel-studio.com/images/blog/color-schemes-emotions/osvald-color-circle.png"/>
          <p:cNvPicPr/>
          <p:nvPr/>
        </p:nvPicPr>
        <p:blipFill>
          <a:blip r:embed="rId6" cstate="print"/>
          <a:srcRect/>
          <a:stretch>
            <a:fillRect/>
          </a:stretch>
        </p:blipFill>
        <p:spPr bwMode="auto">
          <a:xfrm rot="5400000">
            <a:off x="6764249" y="1308758"/>
            <a:ext cx="648073" cy="1000125"/>
          </a:xfrm>
          <a:prstGeom prst="rect">
            <a:avLst/>
          </a:prstGeom>
          <a:noFill/>
          <a:ln w="9525">
            <a:noFill/>
            <a:miter lim="800000"/>
            <a:headEnd/>
            <a:tailEnd/>
          </a:ln>
        </p:spPr>
      </p:pic>
      <p:sp>
        <p:nvSpPr>
          <p:cNvPr id="15" name="Стрелка вправо 14"/>
          <p:cNvSpPr/>
          <p:nvPr/>
        </p:nvSpPr>
        <p:spPr>
          <a:xfrm>
            <a:off x="2411760" y="3284984"/>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4499992" y="5013176"/>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rot="16200000">
            <a:off x="7848364" y="3537012"/>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rot="10800000">
            <a:off x="4427984" y="2852936"/>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16200000">
            <a:off x="2159732" y="2024844"/>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3563888" y="1052736"/>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p:cNvSpPr/>
          <p:nvPr/>
        </p:nvSpPr>
        <p:spPr>
          <a:xfrm>
            <a:off x="8100392" y="1268760"/>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p:cBhvr override="childStyle">
                                        <p:cTn id="6" dur="250" autoRev="1" fill="hold"/>
                                        <p:tgtEl>
                                          <p:spTgt spid="22"/>
                                        </p:tgtEl>
                                        <p:attrNameLst>
                                          <p:attrName>style.color</p:attrName>
                                        </p:attrNameLst>
                                      </p:cBhvr>
                                      <p:to>
                                        <a:srgbClr val="FFFF00"/>
                                      </p:to>
                                    </p:animClr>
                                    <p:animClr clrSpc="rgb">
                                      <p:cBhvr>
                                        <p:cTn id="7" dur="250" autoRev="1" fill="hold"/>
                                        <p:tgtEl>
                                          <p:spTgt spid="22"/>
                                        </p:tgtEl>
                                        <p:attrNameLst>
                                          <p:attrName>fillcolor</p:attrName>
                                        </p:attrNameLst>
                                      </p:cBhvr>
                                      <p:to>
                                        <a:srgbClr val="FFFF00"/>
                                      </p:to>
                                    </p:animClr>
                                    <p:set>
                                      <p:cBhvr>
                                        <p:cTn id="8" dur="250" autoRev="1" fill="hold"/>
                                        <p:tgtEl>
                                          <p:spTgt spid="22"/>
                                        </p:tgtEl>
                                        <p:attrNameLst>
                                          <p:attrName>fill.type</p:attrName>
                                        </p:attrNameLst>
                                      </p:cBhvr>
                                      <p:to>
                                        <p:strVal val="solid"/>
                                      </p:to>
                                    </p:set>
                                    <p:set>
                                      <p:cBhvr>
                                        <p:cTn id="9" dur="250" autoRev="1" fill="hold"/>
                                        <p:tgtEl>
                                          <p:spTgt spid="2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hold" nodeType="clickEffect">
                                  <p:stCondLst>
                                    <p:cond delay="0"/>
                                  </p:stCondLst>
                                  <p:childTnLst>
                                    <p:animClr clrSpc="rgb">
                                      <p:cBhvr override="childStyle">
                                        <p:cTn id="13" dur="250" autoRev="1" fill="hold"/>
                                        <p:tgtEl>
                                          <p:spTgt spid="10">
                                            <p:txEl>
                                              <p:pRg st="0" end="0"/>
                                            </p:txEl>
                                          </p:spTgt>
                                        </p:tgtEl>
                                        <p:attrNameLst>
                                          <p:attrName>style.color</p:attrName>
                                        </p:attrNameLst>
                                      </p:cBhvr>
                                      <p:to>
                                        <a:srgbClr val="FFFF00"/>
                                      </p:to>
                                    </p:animClr>
                                    <p:animClr clrSpc="rgb">
                                      <p:cBhvr>
                                        <p:cTn id="14" dur="250" autoRev="1" fill="hold"/>
                                        <p:tgtEl>
                                          <p:spTgt spid="10">
                                            <p:txEl>
                                              <p:pRg st="0" end="0"/>
                                            </p:txEl>
                                          </p:spTgt>
                                        </p:tgtEl>
                                        <p:attrNameLst>
                                          <p:attrName>fillcolor</p:attrName>
                                        </p:attrNameLst>
                                      </p:cBhvr>
                                      <p:to>
                                        <a:srgbClr val="FFFF00"/>
                                      </p:to>
                                    </p:animClr>
                                    <p:set>
                                      <p:cBhvr>
                                        <p:cTn id="15" dur="250" autoRev="1" fill="hold"/>
                                        <p:tgtEl>
                                          <p:spTgt spid="10">
                                            <p:txEl>
                                              <p:pRg st="0" end="0"/>
                                            </p:txEl>
                                          </p:spTgt>
                                        </p:tgtEl>
                                        <p:attrNameLst>
                                          <p:attrName>fill.type</p:attrName>
                                        </p:attrNameLst>
                                      </p:cBhvr>
                                      <p:to>
                                        <p:strVal val="solid"/>
                                      </p:to>
                                    </p:set>
                                    <p:set>
                                      <p:cBhvr>
                                        <p:cTn id="16" dur="250" autoRev="1" fill="hold"/>
                                        <p:tgtEl>
                                          <p:spTgt spid="10">
                                            <p:txEl>
                                              <p:pRg st="0" end="0"/>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nodeType="clickEffect">
                                  <p:stCondLst>
                                    <p:cond delay="0"/>
                                  </p:stCondLst>
                                  <p:childTnLst>
                                    <p:animScale>
                                      <p:cBhvr>
                                        <p:cTn id="20" dur="20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373216"/>
            <a:ext cx="8183880" cy="1051560"/>
          </a:xfrm>
        </p:spPr>
        <p:txBody>
          <a:bodyPr>
            <a:normAutofit fontScale="90000"/>
          </a:bodyPr>
          <a:lstStyle/>
          <a:p>
            <a:r>
              <a:rPr lang="ru-RU" dirty="0" smtClean="0"/>
              <a:t>ЛАБИРИНТ ЮНОГО МАТЕМАТИКА</a:t>
            </a:r>
            <a:endParaRPr lang="ru-RU" dirty="0"/>
          </a:p>
        </p:txBody>
      </p:sp>
      <p:sp>
        <p:nvSpPr>
          <p:cNvPr id="3" name="Содержимое 2"/>
          <p:cNvSpPr>
            <a:spLocks noGrp="1"/>
          </p:cNvSpPr>
          <p:nvPr>
            <p:ph idx="1"/>
          </p:nvPr>
        </p:nvSpPr>
        <p:spPr>
          <a:xfrm>
            <a:off x="502920" y="530352"/>
            <a:ext cx="8183880" cy="5202904"/>
          </a:xfrm>
        </p:spPr>
        <p:txBody>
          <a:bodyPr>
            <a:normAutofit lnSpcReduction="10000"/>
          </a:bodyPr>
          <a:lstStyle/>
          <a:p>
            <a:pPr algn="ctr">
              <a:buNone/>
            </a:pPr>
            <a:r>
              <a:rPr lang="ru-RU" b="1" dirty="0" smtClean="0">
                <a:solidFill>
                  <a:srgbClr val="002060"/>
                </a:solidFill>
                <a:latin typeface="Bookman Old Style" pitchFamily="18" charset="0"/>
              </a:rPr>
              <a:t>Самостоятельная работа</a:t>
            </a:r>
          </a:p>
          <a:p>
            <a:pPr algn="ctr">
              <a:buNone/>
            </a:pPr>
            <a:r>
              <a:rPr lang="ru-RU" b="1" dirty="0" smtClean="0"/>
              <a:t> </a:t>
            </a:r>
            <a:r>
              <a:rPr lang="ru-RU" sz="1900" b="1" i="1" u="sng" dirty="0" smtClean="0">
                <a:solidFill>
                  <a:srgbClr val="0070C0"/>
                </a:solidFill>
                <a:latin typeface="Bookman Old Style" pitchFamily="18" charset="0"/>
              </a:rPr>
              <a:t>математический лабиринт</a:t>
            </a:r>
          </a:p>
          <a:p>
            <a:pPr algn="ctr">
              <a:buNone/>
            </a:pPr>
            <a:r>
              <a:rPr lang="ru-RU" sz="1900" b="1" i="1" u="sng" dirty="0" smtClean="0">
                <a:solidFill>
                  <a:srgbClr val="0070C0"/>
                </a:solidFill>
                <a:latin typeface="Bookman Old Style" pitchFamily="18" charset="0"/>
              </a:rPr>
              <a:t> у каждого на рабочем столе</a:t>
            </a:r>
          </a:p>
          <a:p>
            <a:pPr>
              <a:buNone/>
            </a:pPr>
            <a:r>
              <a:rPr lang="ru-RU" dirty="0" smtClean="0">
                <a:solidFill>
                  <a:srgbClr val="0070C0"/>
                </a:solidFill>
                <a:latin typeface="Bookman Old Style" pitchFamily="18" charset="0"/>
              </a:rPr>
              <a:t>  Начиная с левого верхнего «квадрата», определяйте, истинно или ложно высказывание, верно или неверно утверждение (да или нет). Каждому квадрату соответствует буква. Собирайте слово, двигаясь по верным ответам. Продолжайте движение по стрелочкам до нижнего справа «квадрата». Составьте «слово».</a:t>
            </a:r>
          </a:p>
          <a:p>
            <a:endParaRPr lang="ru-RU" dirty="0"/>
          </a:p>
        </p:txBody>
      </p:sp>
      <p:pic>
        <p:nvPicPr>
          <p:cNvPr id="4" name="Picture 2" descr="Картинки по запросу картинка умный гномик"/>
          <p:cNvPicPr>
            <a:picLocks noChangeAspect="1" noChangeArrowheads="1"/>
          </p:cNvPicPr>
          <p:nvPr/>
        </p:nvPicPr>
        <p:blipFill>
          <a:blip r:embed="rId2" cstate="print"/>
          <a:srcRect/>
          <a:stretch>
            <a:fillRect/>
          </a:stretch>
        </p:blipFill>
        <p:spPr bwMode="auto">
          <a:xfrm>
            <a:off x="323529" y="404664"/>
            <a:ext cx="864095" cy="13103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dissolve">
                                      <p:cBhvr>
                                        <p:cTn id="14" dur="500"/>
                                        <p:tgtEl>
                                          <p:spTgt spid="3">
                                            <p:txEl>
                                              <p:pRg st="1" end="1"/>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17232"/>
            <a:ext cx="8183880" cy="877848"/>
          </a:xfrm>
        </p:spPr>
        <p:txBody>
          <a:bodyPr>
            <a:normAutofit fontScale="90000"/>
          </a:bodyPr>
          <a:lstStyle/>
          <a:p>
            <a:pPr algn="ctr"/>
            <a:r>
              <a:rPr lang="ru-RU" dirty="0" smtClean="0"/>
              <a:t>ЛАБИРИНТ ЮНОГО МАТЕМАТИКА</a:t>
            </a:r>
            <a:endParaRPr lang="ru-RU" dirty="0"/>
          </a:p>
        </p:txBody>
      </p:sp>
      <p:sp>
        <p:nvSpPr>
          <p:cNvPr id="3" name="Содержимое 2"/>
          <p:cNvSpPr>
            <a:spLocks noGrp="1"/>
          </p:cNvSpPr>
          <p:nvPr>
            <p:ph idx="1"/>
          </p:nvPr>
        </p:nvSpPr>
        <p:spPr/>
        <p:txBody>
          <a:bodyPr/>
          <a:lstStyle/>
          <a:p>
            <a:pPr algn="ctr">
              <a:buNone/>
            </a:pPr>
            <a:r>
              <a:rPr lang="ru-RU" b="1" dirty="0" smtClean="0">
                <a:solidFill>
                  <a:srgbClr val="002060"/>
                </a:solidFill>
                <a:latin typeface="Bookman Old Style" pitchFamily="18" charset="0"/>
              </a:rPr>
              <a:t>«АКНИЧОРОС»     </a:t>
            </a:r>
          </a:p>
          <a:p>
            <a:pPr algn="ctr">
              <a:buNone/>
            </a:pPr>
            <a:r>
              <a:rPr lang="ru-RU" dirty="0" smtClean="0"/>
              <a:t> </a:t>
            </a:r>
            <a:r>
              <a:rPr lang="ru-RU" b="1" dirty="0" smtClean="0">
                <a:solidFill>
                  <a:srgbClr val="7030A0"/>
                </a:solidFill>
                <a:latin typeface="Bookman Old Style" pitchFamily="18" charset="0"/>
              </a:rPr>
              <a:t>Сорочинка</a:t>
            </a:r>
            <a:endParaRPr lang="ru-RU" dirty="0" smtClean="0"/>
          </a:p>
          <a:p>
            <a:pPr>
              <a:buNone/>
            </a:pPr>
            <a:r>
              <a:rPr lang="ru-RU" dirty="0" smtClean="0"/>
              <a:t> </a:t>
            </a:r>
            <a:r>
              <a:rPr lang="ru-RU" dirty="0" smtClean="0">
                <a:solidFill>
                  <a:srgbClr val="002060"/>
                </a:solidFill>
                <a:latin typeface="Bookman Old Style" pitchFamily="18" charset="0"/>
              </a:rPr>
              <a:t>– село, в котором вы живёте и учитесь.</a:t>
            </a:r>
            <a:endParaRPr lang="ru-RU" dirty="0">
              <a:solidFill>
                <a:srgbClr val="002060"/>
              </a:solidFill>
              <a:latin typeface="Bookman Old Style" pitchFamily="18" charset="0"/>
            </a:endParaRPr>
          </a:p>
        </p:txBody>
      </p:sp>
      <p:pic>
        <p:nvPicPr>
          <p:cNvPr id="4" name="Содержимое 3" descr="http://reg-school.ru/tula/plavsk/sorochinskaya/Izobrazhenie_035.jpg"/>
          <p:cNvPicPr>
            <a:picLocks/>
          </p:cNvPicPr>
          <p:nvPr/>
        </p:nvPicPr>
        <p:blipFill>
          <a:blip r:embed="rId2" cstate="print"/>
          <a:srcRect/>
          <a:stretch>
            <a:fillRect/>
          </a:stretch>
        </p:blipFill>
        <p:spPr bwMode="auto">
          <a:xfrm>
            <a:off x="2627784" y="2420888"/>
            <a:ext cx="4032448" cy="2448272"/>
          </a:xfrm>
          <a:prstGeom prst="rect">
            <a:avLst/>
          </a:prstGeom>
          <a:noFill/>
          <a:ln w="9525">
            <a:noFill/>
            <a:miter lim="800000"/>
            <a:headEnd/>
            <a:tailEnd/>
          </a:ln>
        </p:spPr>
      </p:pic>
      <p:pic>
        <p:nvPicPr>
          <p:cNvPr id="5" name="Picture 2" descr="Картинки по запросу картинка умный гномик"/>
          <p:cNvPicPr>
            <a:picLocks noChangeAspect="1" noChangeArrowheads="1"/>
          </p:cNvPicPr>
          <p:nvPr/>
        </p:nvPicPr>
        <p:blipFill>
          <a:blip r:embed="rId3" cstate="print"/>
          <a:srcRect/>
          <a:stretch>
            <a:fillRect/>
          </a:stretch>
        </p:blipFill>
        <p:spPr bwMode="auto">
          <a:xfrm>
            <a:off x="323528" y="4437112"/>
            <a:ext cx="1008112" cy="152878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dissolv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9"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45224"/>
            <a:ext cx="8183880" cy="1051560"/>
          </a:xfrm>
        </p:spPr>
        <p:txBody>
          <a:bodyPr>
            <a:normAutofit fontScale="90000"/>
          </a:bodyPr>
          <a:lstStyle/>
          <a:p>
            <a:pPr algn="ctr"/>
            <a:r>
              <a:rPr lang="ru-RU" dirty="0" smtClean="0"/>
              <a:t>ЗАКЛЮЧИТЕЛЬНЫЙ  ЛАБИРИНТ</a:t>
            </a:r>
            <a:endParaRPr lang="ru-RU" dirty="0"/>
          </a:p>
        </p:txBody>
      </p:sp>
      <p:sp>
        <p:nvSpPr>
          <p:cNvPr id="6" name="Содержимое 5"/>
          <p:cNvSpPr>
            <a:spLocks noGrp="1"/>
          </p:cNvSpPr>
          <p:nvPr>
            <p:ph idx="1"/>
          </p:nvPr>
        </p:nvSpPr>
        <p:spPr/>
        <p:txBody>
          <a:bodyPr>
            <a:normAutofit/>
          </a:bodyPr>
          <a:lstStyle/>
          <a:p>
            <a:pPr algn="ctr">
              <a:buNone/>
            </a:pPr>
            <a:r>
              <a:rPr lang="ru-RU" sz="4000" b="1" dirty="0" smtClean="0">
                <a:solidFill>
                  <a:srgbClr val="FF0000"/>
                </a:solidFill>
                <a:latin typeface="Bookman Old Style" pitchFamily="18" charset="0"/>
              </a:rPr>
              <a:t>КЛАД</a:t>
            </a:r>
            <a:endParaRPr lang="ru-RU" sz="4000" b="1" dirty="0">
              <a:solidFill>
                <a:srgbClr val="FF0000"/>
              </a:solidFill>
              <a:latin typeface="Bookman Old Style" pitchFamily="18" charset="0"/>
            </a:endParaRPr>
          </a:p>
        </p:txBody>
      </p:sp>
      <p:pic>
        <p:nvPicPr>
          <p:cNvPr id="7" name="Рисунок 6" descr="http://paradisevilla.ru/workspace/uploads/photo/treasure-50e47b14400b3.jpg"/>
          <p:cNvPicPr/>
          <p:nvPr/>
        </p:nvPicPr>
        <p:blipFill>
          <a:blip r:embed="rId2" cstate="print"/>
          <a:srcRect/>
          <a:stretch>
            <a:fillRect/>
          </a:stretch>
        </p:blipFill>
        <p:spPr bwMode="auto">
          <a:xfrm>
            <a:off x="2809875" y="1779651"/>
            <a:ext cx="3524250" cy="3298698"/>
          </a:xfrm>
          <a:prstGeom prst="rect">
            <a:avLst/>
          </a:prstGeom>
          <a:noFill/>
          <a:ln w="9525">
            <a:noFill/>
            <a:miter lim="800000"/>
            <a:headEnd/>
            <a:tailEnd/>
          </a:ln>
        </p:spPr>
      </p:pic>
      <p:sp>
        <p:nvSpPr>
          <p:cNvPr id="8" name="TextBox 7"/>
          <p:cNvSpPr txBox="1"/>
          <p:nvPr/>
        </p:nvSpPr>
        <p:spPr>
          <a:xfrm>
            <a:off x="6516216" y="1196752"/>
            <a:ext cx="432048" cy="707886"/>
          </a:xfrm>
          <a:prstGeom prst="rect">
            <a:avLst/>
          </a:prstGeom>
          <a:noFill/>
        </p:spPr>
        <p:txBody>
          <a:bodyPr wrap="square" rtlCol="0">
            <a:spAutoFit/>
          </a:bodyPr>
          <a:lstStyle/>
          <a:p>
            <a:r>
              <a:rPr lang="ru-RU" sz="4000" b="1" dirty="0" smtClean="0">
                <a:solidFill>
                  <a:srgbClr val="7030A0"/>
                </a:solidFill>
              </a:rPr>
              <a:t>?</a:t>
            </a:r>
            <a:endParaRPr lang="ru-RU" sz="4000" b="1" dirty="0">
              <a:solidFill>
                <a:srgbClr val="7030A0"/>
              </a:solidFill>
            </a:endParaRPr>
          </a:p>
        </p:txBody>
      </p:sp>
      <p:sp>
        <p:nvSpPr>
          <p:cNvPr id="9" name="TextBox 8"/>
          <p:cNvSpPr txBox="1"/>
          <p:nvPr/>
        </p:nvSpPr>
        <p:spPr>
          <a:xfrm>
            <a:off x="7236296" y="2276872"/>
            <a:ext cx="432048" cy="707886"/>
          </a:xfrm>
          <a:prstGeom prst="rect">
            <a:avLst/>
          </a:prstGeom>
          <a:noFill/>
        </p:spPr>
        <p:txBody>
          <a:bodyPr wrap="square" rtlCol="0">
            <a:spAutoFit/>
          </a:bodyPr>
          <a:lstStyle/>
          <a:p>
            <a:r>
              <a:rPr lang="ru-RU" sz="4000" b="1" dirty="0" smtClean="0">
                <a:solidFill>
                  <a:srgbClr val="7030A0"/>
                </a:solidFill>
              </a:rPr>
              <a:t>?</a:t>
            </a:r>
            <a:endParaRPr lang="ru-RU" sz="4000" b="1" dirty="0">
              <a:solidFill>
                <a:srgbClr val="7030A0"/>
              </a:solidFill>
            </a:endParaRPr>
          </a:p>
        </p:txBody>
      </p:sp>
      <p:sp>
        <p:nvSpPr>
          <p:cNvPr id="11" name="TextBox 10"/>
          <p:cNvSpPr txBox="1"/>
          <p:nvPr/>
        </p:nvSpPr>
        <p:spPr>
          <a:xfrm>
            <a:off x="7092280" y="4005064"/>
            <a:ext cx="432048" cy="707886"/>
          </a:xfrm>
          <a:prstGeom prst="rect">
            <a:avLst/>
          </a:prstGeom>
          <a:noFill/>
        </p:spPr>
        <p:txBody>
          <a:bodyPr wrap="square" rtlCol="0">
            <a:spAutoFit/>
          </a:bodyPr>
          <a:lstStyle/>
          <a:p>
            <a:r>
              <a:rPr lang="ru-RU" sz="4000" b="1" dirty="0" smtClean="0">
                <a:solidFill>
                  <a:srgbClr val="7030A0"/>
                </a:solidFill>
              </a:rPr>
              <a:t>?</a:t>
            </a:r>
            <a:endParaRPr lang="ru-RU" sz="4000" b="1" dirty="0">
              <a:solidFill>
                <a:srgbClr val="7030A0"/>
              </a:solidFill>
            </a:endParaRPr>
          </a:p>
        </p:txBody>
      </p:sp>
      <p:sp>
        <p:nvSpPr>
          <p:cNvPr id="12" name="TextBox 11"/>
          <p:cNvSpPr txBox="1"/>
          <p:nvPr/>
        </p:nvSpPr>
        <p:spPr>
          <a:xfrm>
            <a:off x="1907704" y="1196752"/>
            <a:ext cx="432048" cy="707886"/>
          </a:xfrm>
          <a:prstGeom prst="rect">
            <a:avLst/>
          </a:prstGeom>
          <a:noFill/>
        </p:spPr>
        <p:txBody>
          <a:bodyPr wrap="square" rtlCol="0">
            <a:spAutoFit/>
          </a:bodyPr>
          <a:lstStyle/>
          <a:p>
            <a:r>
              <a:rPr lang="ru-RU" sz="4000" b="1" dirty="0" smtClean="0">
                <a:solidFill>
                  <a:srgbClr val="7030A0"/>
                </a:solidFill>
              </a:rPr>
              <a:t>?</a:t>
            </a:r>
            <a:endParaRPr lang="ru-RU" sz="4000" b="1" dirty="0">
              <a:solidFill>
                <a:srgbClr val="7030A0"/>
              </a:solidFill>
            </a:endParaRPr>
          </a:p>
        </p:txBody>
      </p:sp>
      <p:sp>
        <p:nvSpPr>
          <p:cNvPr id="13" name="TextBox 12"/>
          <p:cNvSpPr txBox="1"/>
          <p:nvPr/>
        </p:nvSpPr>
        <p:spPr>
          <a:xfrm>
            <a:off x="1115616" y="2564904"/>
            <a:ext cx="432048" cy="707886"/>
          </a:xfrm>
          <a:prstGeom prst="rect">
            <a:avLst/>
          </a:prstGeom>
          <a:noFill/>
        </p:spPr>
        <p:txBody>
          <a:bodyPr wrap="square" rtlCol="0">
            <a:spAutoFit/>
          </a:bodyPr>
          <a:lstStyle/>
          <a:p>
            <a:r>
              <a:rPr lang="ru-RU" sz="4000" b="1" dirty="0" smtClean="0">
                <a:solidFill>
                  <a:srgbClr val="7030A0"/>
                </a:solidFill>
              </a:rPr>
              <a:t>?</a:t>
            </a:r>
            <a:endParaRPr lang="ru-RU" sz="4000" b="1" dirty="0">
              <a:solidFill>
                <a:srgbClr val="7030A0"/>
              </a:solidFill>
            </a:endParaRPr>
          </a:p>
        </p:txBody>
      </p:sp>
      <p:sp>
        <p:nvSpPr>
          <p:cNvPr id="14" name="TextBox 13"/>
          <p:cNvSpPr txBox="1"/>
          <p:nvPr/>
        </p:nvSpPr>
        <p:spPr>
          <a:xfrm>
            <a:off x="1619672" y="4293096"/>
            <a:ext cx="432048" cy="707886"/>
          </a:xfrm>
          <a:prstGeom prst="rect">
            <a:avLst/>
          </a:prstGeom>
          <a:noFill/>
        </p:spPr>
        <p:txBody>
          <a:bodyPr wrap="square" rtlCol="0">
            <a:spAutoFit/>
          </a:bodyPr>
          <a:lstStyle/>
          <a:p>
            <a:r>
              <a:rPr lang="ru-RU" sz="4000" b="1" dirty="0" smtClean="0">
                <a:solidFill>
                  <a:srgbClr val="7030A0"/>
                </a:solidFill>
              </a:rPr>
              <a:t>?</a:t>
            </a:r>
            <a:endParaRPr lang="ru-RU" sz="4000" b="1" dirty="0">
              <a:solidFill>
                <a:srgbClr val="7030A0"/>
              </a:solidFill>
            </a:endParaRPr>
          </a:p>
        </p:txBody>
      </p:sp>
      <p:pic>
        <p:nvPicPr>
          <p:cNvPr id="16" name="Picture 2" descr="Картинки по запросу картинка умный гномик"/>
          <p:cNvPicPr>
            <a:picLocks noChangeAspect="1" noChangeArrowheads="1"/>
          </p:cNvPicPr>
          <p:nvPr/>
        </p:nvPicPr>
        <p:blipFill>
          <a:blip r:embed="rId3" cstate="print"/>
          <a:srcRect/>
          <a:stretch>
            <a:fillRect/>
          </a:stretch>
        </p:blipFill>
        <p:spPr bwMode="auto">
          <a:xfrm>
            <a:off x="323528" y="4005064"/>
            <a:ext cx="1296144" cy="196558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nodeType="clickEffect">
                                  <p:stCondLst>
                                    <p:cond delay="0"/>
                                  </p:stCondLst>
                                  <p:childTnLst>
                                    <p:animClr clrSpc="rgb">
                                      <p:cBhvr override="childStyle">
                                        <p:cTn id="6" dur="250" autoRev="1" fill="hold"/>
                                        <p:tgtEl>
                                          <p:spTgt spid="6">
                                            <p:txEl>
                                              <p:pRg st="0" end="0"/>
                                            </p:txEl>
                                          </p:spTgt>
                                        </p:tgtEl>
                                        <p:attrNameLst>
                                          <p:attrName>style.color</p:attrName>
                                        </p:attrNameLst>
                                      </p:cBhvr>
                                      <p:to>
                                        <a:srgbClr val="FFFF00"/>
                                      </p:to>
                                    </p:animClr>
                                    <p:animClr clrSpc="rgb">
                                      <p:cBhvr>
                                        <p:cTn id="7" dur="250" autoRev="1" fill="hold"/>
                                        <p:tgtEl>
                                          <p:spTgt spid="6">
                                            <p:txEl>
                                              <p:pRg st="0" end="0"/>
                                            </p:txEl>
                                          </p:spTgt>
                                        </p:tgtEl>
                                        <p:attrNameLst>
                                          <p:attrName>fillcolor</p:attrName>
                                        </p:attrNameLst>
                                      </p:cBhvr>
                                      <p:to>
                                        <a:srgbClr val="FFFF00"/>
                                      </p:to>
                                    </p:animClr>
                                    <p:set>
                                      <p:cBhvr>
                                        <p:cTn id="8" dur="250" autoRev="1" fill="hold"/>
                                        <p:tgtEl>
                                          <p:spTgt spid="6">
                                            <p:txEl>
                                              <p:pRg st="0" end="0"/>
                                            </p:txEl>
                                          </p:spTgt>
                                        </p:tgtEl>
                                        <p:attrNameLst>
                                          <p:attrName>fill.type</p:attrName>
                                        </p:attrNameLst>
                                      </p:cBhvr>
                                      <p:to>
                                        <p:strVal val="solid"/>
                                      </p:to>
                                    </p:set>
                                    <p:set>
                                      <p:cBhvr>
                                        <p:cTn id="9" dur="250" autoRev="1"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hold" nodeType="clickEffect">
                                  <p:stCondLst>
                                    <p:cond delay="0"/>
                                  </p:stCondLst>
                                  <p:childTnLst>
                                    <p:animClr clrSpc="rgb">
                                      <p:cBhvr override="childStyle">
                                        <p:cTn id="13" dur="250" autoRev="1" fill="hold"/>
                                        <p:tgtEl>
                                          <p:spTgt spid="12">
                                            <p:txEl>
                                              <p:pRg st="0" end="0"/>
                                            </p:txEl>
                                          </p:spTgt>
                                        </p:tgtEl>
                                        <p:attrNameLst>
                                          <p:attrName>style.color</p:attrName>
                                        </p:attrNameLst>
                                      </p:cBhvr>
                                      <p:to>
                                        <a:schemeClr val="bg1"/>
                                      </p:to>
                                    </p:animClr>
                                    <p:animClr clrSpc="rgb">
                                      <p:cBhvr>
                                        <p:cTn id="14" dur="250" autoRev="1" fill="hold"/>
                                        <p:tgtEl>
                                          <p:spTgt spid="12">
                                            <p:txEl>
                                              <p:pRg st="0" end="0"/>
                                            </p:txEl>
                                          </p:spTgt>
                                        </p:tgtEl>
                                        <p:attrNameLst>
                                          <p:attrName>fillcolor</p:attrName>
                                        </p:attrNameLst>
                                      </p:cBhvr>
                                      <p:to>
                                        <a:schemeClr val="bg1"/>
                                      </p:to>
                                    </p:animClr>
                                    <p:set>
                                      <p:cBhvr>
                                        <p:cTn id="15" dur="250" autoRev="1" fill="hold"/>
                                        <p:tgtEl>
                                          <p:spTgt spid="12">
                                            <p:txEl>
                                              <p:pRg st="0" end="0"/>
                                            </p:txEl>
                                          </p:spTgt>
                                        </p:tgtEl>
                                        <p:attrNameLst>
                                          <p:attrName>fill.type</p:attrName>
                                        </p:attrNameLst>
                                      </p:cBhvr>
                                      <p:to>
                                        <p:strVal val="solid"/>
                                      </p:to>
                                    </p:set>
                                    <p:set>
                                      <p:cBhvr>
                                        <p:cTn id="16" dur="250" autoRev="1" fill="hold"/>
                                        <p:tgtEl>
                                          <p:spTgt spid="12">
                                            <p:txEl>
                                              <p:pRg st="0" end="0"/>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hold" nodeType="clickEffect">
                                  <p:stCondLst>
                                    <p:cond delay="0"/>
                                  </p:stCondLst>
                                  <p:childTnLst>
                                    <p:animClr clrSpc="rgb">
                                      <p:cBhvr override="childStyle">
                                        <p:cTn id="20" dur="250" autoRev="1" fill="hold"/>
                                        <p:tgtEl>
                                          <p:spTgt spid="8">
                                            <p:txEl>
                                              <p:pRg st="0" end="0"/>
                                            </p:txEl>
                                          </p:spTgt>
                                        </p:tgtEl>
                                        <p:attrNameLst>
                                          <p:attrName>style.color</p:attrName>
                                        </p:attrNameLst>
                                      </p:cBhvr>
                                      <p:to>
                                        <a:srgbClr val="FFFF00"/>
                                      </p:to>
                                    </p:animClr>
                                    <p:animClr clrSpc="rgb">
                                      <p:cBhvr>
                                        <p:cTn id="21" dur="250" autoRev="1" fill="hold"/>
                                        <p:tgtEl>
                                          <p:spTgt spid="8">
                                            <p:txEl>
                                              <p:pRg st="0" end="0"/>
                                            </p:txEl>
                                          </p:spTgt>
                                        </p:tgtEl>
                                        <p:attrNameLst>
                                          <p:attrName>fillcolor</p:attrName>
                                        </p:attrNameLst>
                                      </p:cBhvr>
                                      <p:to>
                                        <a:srgbClr val="FFFF00"/>
                                      </p:to>
                                    </p:animClr>
                                    <p:set>
                                      <p:cBhvr>
                                        <p:cTn id="22" dur="250" autoRev="1" fill="hold"/>
                                        <p:tgtEl>
                                          <p:spTgt spid="8">
                                            <p:txEl>
                                              <p:pRg st="0" end="0"/>
                                            </p:txEl>
                                          </p:spTgt>
                                        </p:tgtEl>
                                        <p:attrNameLst>
                                          <p:attrName>fill.type</p:attrName>
                                        </p:attrNameLst>
                                      </p:cBhvr>
                                      <p:to>
                                        <p:strVal val="solid"/>
                                      </p:to>
                                    </p:set>
                                    <p:set>
                                      <p:cBhvr>
                                        <p:cTn id="23" dur="250" autoRev="1" fill="hold"/>
                                        <p:tgtEl>
                                          <p:spTgt spid="8">
                                            <p:txEl>
                                              <p:pRg st="0" end="0"/>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hold" nodeType="clickEffect">
                                  <p:stCondLst>
                                    <p:cond delay="0"/>
                                  </p:stCondLst>
                                  <p:childTnLst>
                                    <p:animClr clrSpc="rgb">
                                      <p:cBhvr override="childStyle">
                                        <p:cTn id="27" dur="250" autoRev="1" fill="hold"/>
                                        <p:tgtEl>
                                          <p:spTgt spid="13">
                                            <p:txEl>
                                              <p:pRg st="0" end="0"/>
                                            </p:txEl>
                                          </p:spTgt>
                                        </p:tgtEl>
                                        <p:attrNameLst>
                                          <p:attrName>style.color</p:attrName>
                                        </p:attrNameLst>
                                      </p:cBhvr>
                                      <p:to>
                                        <a:srgbClr val="FFFF00"/>
                                      </p:to>
                                    </p:animClr>
                                    <p:animClr clrSpc="rgb">
                                      <p:cBhvr>
                                        <p:cTn id="28" dur="250" autoRev="1" fill="hold"/>
                                        <p:tgtEl>
                                          <p:spTgt spid="13">
                                            <p:txEl>
                                              <p:pRg st="0" end="0"/>
                                            </p:txEl>
                                          </p:spTgt>
                                        </p:tgtEl>
                                        <p:attrNameLst>
                                          <p:attrName>fillcolor</p:attrName>
                                        </p:attrNameLst>
                                      </p:cBhvr>
                                      <p:to>
                                        <a:srgbClr val="FFFF00"/>
                                      </p:to>
                                    </p:animClr>
                                    <p:set>
                                      <p:cBhvr>
                                        <p:cTn id="29" dur="250" autoRev="1" fill="hold"/>
                                        <p:tgtEl>
                                          <p:spTgt spid="13">
                                            <p:txEl>
                                              <p:pRg st="0" end="0"/>
                                            </p:txEl>
                                          </p:spTgt>
                                        </p:tgtEl>
                                        <p:attrNameLst>
                                          <p:attrName>fill.type</p:attrName>
                                        </p:attrNameLst>
                                      </p:cBhvr>
                                      <p:to>
                                        <p:strVal val="solid"/>
                                      </p:to>
                                    </p:set>
                                    <p:set>
                                      <p:cBhvr>
                                        <p:cTn id="30" dur="250" autoRev="1" fill="hold"/>
                                        <p:tgtEl>
                                          <p:spTgt spid="13">
                                            <p:txEl>
                                              <p:pRg st="0" end="0"/>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27" presetClass="emph" presetSubtype="0" fill="hold" nodeType="clickEffect">
                                  <p:stCondLst>
                                    <p:cond delay="0"/>
                                  </p:stCondLst>
                                  <p:childTnLst>
                                    <p:animClr clrSpc="rgb">
                                      <p:cBhvr override="childStyle">
                                        <p:cTn id="34" dur="250" autoRev="1" fill="hold"/>
                                        <p:tgtEl>
                                          <p:spTgt spid="11">
                                            <p:txEl>
                                              <p:pRg st="0" end="0"/>
                                            </p:txEl>
                                          </p:spTgt>
                                        </p:tgtEl>
                                        <p:attrNameLst>
                                          <p:attrName>style.color</p:attrName>
                                        </p:attrNameLst>
                                      </p:cBhvr>
                                      <p:to>
                                        <a:srgbClr val="FFFF00"/>
                                      </p:to>
                                    </p:animClr>
                                    <p:animClr clrSpc="rgb">
                                      <p:cBhvr>
                                        <p:cTn id="35" dur="250" autoRev="1" fill="hold"/>
                                        <p:tgtEl>
                                          <p:spTgt spid="11">
                                            <p:txEl>
                                              <p:pRg st="0" end="0"/>
                                            </p:txEl>
                                          </p:spTgt>
                                        </p:tgtEl>
                                        <p:attrNameLst>
                                          <p:attrName>fillcolor</p:attrName>
                                        </p:attrNameLst>
                                      </p:cBhvr>
                                      <p:to>
                                        <a:srgbClr val="FFFF00"/>
                                      </p:to>
                                    </p:animClr>
                                    <p:set>
                                      <p:cBhvr>
                                        <p:cTn id="36" dur="250" autoRev="1" fill="hold"/>
                                        <p:tgtEl>
                                          <p:spTgt spid="11">
                                            <p:txEl>
                                              <p:pRg st="0" end="0"/>
                                            </p:txEl>
                                          </p:spTgt>
                                        </p:tgtEl>
                                        <p:attrNameLst>
                                          <p:attrName>fill.type</p:attrName>
                                        </p:attrNameLst>
                                      </p:cBhvr>
                                      <p:to>
                                        <p:strVal val="solid"/>
                                      </p:to>
                                    </p:set>
                                    <p:set>
                                      <p:cBhvr>
                                        <p:cTn id="37" dur="250" autoRev="1" fill="hold"/>
                                        <p:tgtEl>
                                          <p:spTgt spid="11">
                                            <p:txEl>
                                              <p:pRg st="0" end="0"/>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27" presetClass="emph" presetSubtype="0" fill="hold" nodeType="clickEffect">
                                  <p:stCondLst>
                                    <p:cond delay="0"/>
                                  </p:stCondLst>
                                  <p:childTnLst>
                                    <p:animClr clrSpc="rgb">
                                      <p:cBhvr override="childStyle">
                                        <p:cTn id="41" dur="250" autoRev="1" fill="hold"/>
                                        <p:tgtEl>
                                          <p:spTgt spid="14">
                                            <p:txEl>
                                              <p:pRg st="0" end="0"/>
                                            </p:txEl>
                                          </p:spTgt>
                                        </p:tgtEl>
                                        <p:attrNameLst>
                                          <p:attrName>style.color</p:attrName>
                                        </p:attrNameLst>
                                      </p:cBhvr>
                                      <p:to>
                                        <a:srgbClr val="FFFF00"/>
                                      </p:to>
                                    </p:animClr>
                                    <p:animClr clrSpc="rgb">
                                      <p:cBhvr>
                                        <p:cTn id="42" dur="250" autoRev="1" fill="hold"/>
                                        <p:tgtEl>
                                          <p:spTgt spid="14">
                                            <p:txEl>
                                              <p:pRg st="0" end="0"/>
                                            </p:txEl>
                                          </p:spTgt>
                                        </p:tgtEl>
                                        <p:attrNameLst>
                                          <p:attrName>fillcolor</p:attrName>
                                        </p:attrNameLst>
                                      </p:cBhvr>
                                      <p:to>
                                        <a:srgbClr val="FFFF00"/>
                                      </p:to>
                                    </p:animClr>
                                    <p:set>
                                      <p:cBhvr>
                                        <p:cTn id="43" dur="250" autoRev="1" fill="hold"/>
                                        <p:tgtEl>
                                          <p:spTgt spid="14">
                                            <p:txEl>
                                              <p:pRg st="0" end="0"/>
                                            </p:txEl>
                                          </p:spTgt>
                                        </p:tgtEl>
                                        <p:attrNameLst>
                                          <p:attrName>fill.type</p:attrName>
                                        </p:attrNameLst>
                                      </p:cBhvr>
                                      <p:to>
                                        <p:strVal val="solid"/>
                                      </p:to>
                                    </p:set>
                                    <p:set>
                                      <p:cBhvr>
                                        <p:cTn id="44" dur="250" autoRev="1" fill="hold"/>
                                        <p:tgtEl>
                                          <p:spTgt spid="14">
                                            <p:txEl>
                                              <p:pRg st="0" end="0"/>
                                            </p:txEl>
                                          </p:spTgt>
                                        </p:tgtEl>
                                        <p:attrNameLst>
                                          <p:attrName>fill.on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27" presetClass="emph" presetSubtype="0" fill="hold" nodeType="clickEffect">
                                  <p:stCondLst>
                                    <p:cond delay="0"/>
                                  </p:stCondLst>
                                  <p:childTnLst>
                                    <p:animClr clrSpc="rgb">
                                      <p:cBhvr override="childStyle">
                                        <p:cTn id="48" dur="250" autoRev="1" fill="hold"/>
                                        <p:tgtEl>
                                          <p:spTgt spid="9">
                                            <p:txEl>
                                              <p:pRg st="0" end="0"/>
                                            </p:txEl>
                                          </p:spTgt>
                                        </p:tgtEl>
                                        <p:attrNameLst>
                                          <p:attrName>style.color</p:attrName>
                                        </p:attrNameLst>
                                      </p:cBhvr>
                                      <p:to>
                                        <a:srgbClr val="FFFF00"/>
                                      </p:to>
                                    </p:animClr>
                                    <p:animClr clrSpc="rgb">
                                      <p:cBhvr>
                                        <p:cTn id="49" dur="250" autoRev="1" fill="hold"/>
                                        <p:tgtEl>
                                          <p:spTgt spid="9">
                                            <p:txEl>
                                              <p:pRg st="0" end="0"/>
                                            </p:txEl>
                                          </p:spTgt>
                                        </p:tgtEl>
                                        <p:attrNameLst>
                                          <p:attrName>fillcolor</p:attrName>
                                        </p:attrNameLst>
                                      </p:cBhvr>
                                      <p:to>
                                        <a:srgbClr val="FFFF00"/>
                                      </p:to>
                                    </p:animClr>
                                    <p:set>
                                      <p:cBhvr>
                                        <p:cTn id="50" dur="250" autoRev="1" fill="hold"/>
                                        <p:tgtEl>
                                          <p:spTgt spid="9">
                                            <p:txEl>
                                              <p:pRg st="0" end="0"/>
                                            </p:txEl>
                                          </p:spTgt>
                                        </p:tgtEl>
                                        <p:attrNameLst>
                                          <p:attrName>fill.type</p:attrName>
                                        </p:attrNameLst>
                                      </p:cBhvr>
                                      <p:to>
                                        <p:strVal val="solid"/>
                                      </p:to>
                                    </p:set>
                                    <p:set>
                                      <p:cBhvr>
                                        <p:cTn id="51" dur="250" autoRev="1" fill="hold"/>
                                        <p:tgtEl>
                                          <p:spTgt spid="9">
                                            <p:txEl>
                                              <p:pRg st="0" end="0"/>
                                            </p:txEl>
                                          </p:spTgt>
                                        </p:tgtEl>
                                        <p:attrNameLst>
                                          <p:attrName>fill.on</p:attrName>
                                        </p:attrNameLst>
                                      </p:cBhvr>
                                      <p:to>
                                        <p:strVal val="true"/>
                                      </p:to>
                                    </p:se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dissolve">
                                      <p:cBhvr>
                                        <p:cTn id="5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89240"/>
            <a:ext cx="8183880" cy="648072"/>
          </a:xfrm>
        </p:spPr>
        <p:txBody>
          <a:bodyPr>
            <a:normAutofit/>
          </a:bodyPr>
          <a:lstStyle/>
          <a:p>
            <a:pPr algn="ctr"/>
            <a:r>
              <a:rPr lang="ru-RU" sz="2800" dirty="0" smtClean="0">
                <a:latin typeface="Bookman Old Style" pitchFamily="18" charset="0"/>
              </a:rPr>
              <a:t>Карта путешествия по </a:t>
            </a:r>
            <a:r>
              <a:rPr lang="ru-RU" sz="2800" dirty="0" smtClean="0">
                <a:latin typeface="Bookman Old Style" pitchFamily="18" charset="0"/>
              </a:rPr>
              <a:t>лабиринтам</a:t>
            </a:r>
            <a:endParaRPr lang="ru-RU" sz="2800" dirty="0">
              <a:latin typeface="Bookman Old Style" pitchFamily="18" charset="0"/>
            </a:endParaRPr>
          </a:p>
        </p:txBody>
      </p:sp>
      <p:pic>
        <p:nvPicPr>
          <p:cNvPr id="4" name="Содержимое 3" descr="C:\Users\Женек\Desktop\9295519.jpg"/>
          <p:cNvPicPr>
            <a:picLocks noGrp="1"/>
          </p:cNvPicPr>
          <p:nvPr>
            <p:ph idx="1"/>
          </p:nvPr>
        </p:nvPicPr>
        <p:blipFill>
          <a:blip r:embed="rId2" cstate="print"/>
          <a:srcRect/>
          <a:stretch>
            <a:fillRect/>
          </a:stretch>
        </p:blipFill>
        <p:spPr bwMode="auto">
          <a:xfrm>
            <a:off x="1187624" y="836712"/>
            <a:ext cx="7416824" cy="4536504"/>
          </a:xfrm>
          <a:prstGeom prst="rect">
            <a:avLst/>
          </a:prstGeom>
          <a:noFill/>
          <a:ln w="9525">
            <a:noFill/>
            <a:miter lim="800000"/>
            <a:headEnd/>
            <a:tailEnd/>
          </a:ln>
        </p:spPr>
      </p:pic>
      <p:sp>
        <p:nvSpPr>
          <p:cNvPr id="5" name="TextBox 4"/>
          <p:cNvSpPr txBox="1"/>
          <p:nvPr/>
        </p:nvSpPr>
        <p:spPr>
          <a:xfrm>
            <a:off x="467544" y="5301208"/>
            <a:ext cx="1008112" cy="369332"/>
          </a:xfrm>
          <a:prstGeom prst="rect">
            <a:avLst/>
          </a:prstGeom>
          <a:noFill/>
        </p:spPr>
        <p:txBody>
          <a:bodyPr wrap="square" rtlCol="0">
            <a:spAutoFit/>
          </a:bodyPr>
          <a:lstStyle/>
          <a:p>
            <a:r>
              <a:rPr lang="ru-RU" b="1" dirty="0" smtClean="0">
                <a:solidFill>
                  <a:srgbClr val="FF3300"/>
                </a:solidFill>
                <a:latin typeface="Bookman Old Style" pitchFamily="18" charset="0"/>
              </a:rPr>
              <a:t>ВХОД</a:t>
            </a:r>
            <a:endParaRPr lang="ru-RU" b="1" dirty="0">
              <a:solidFill>
                <a:srgbClr val="FF3300"/>
              </a:solidFill>
              <a:latin typeface="Bookman Old Style" pitchFamily="18" charset="0"/>
            </a:endParaRPr>
          </a:p>
        </p:txBody>
      </p:sp>
      <p:pic>
        <p:nvPicPr>
          <p:cNvPr id="6" name="Рисунок 5" descr="art"/>
          <p:cNvPicPr/>
          <p:nvPr/>
        </p:nvPicPr>
        <p:blipFill>
          <a:blip r:embed="rId3" cstate="print"/>
          <a:srcRect/>
          <a:stretch>
            <a:fillRect/>
          </a:stretch>
        </p:blipFill>
        <p:spPr bwMode="auto">
          <a:xfrm>
            <a:off x="5220072" y="4437112"/>
            <a:ext cx="691902" cy="957996"/>
          </a:xfrm>
          <a:prstGeom prst="rect">
            <a:avLst/>
          </a:prstGeom>
          <a:noFill/>
          <a:ln w="9525">
            <a:noFill/>
            <a:miter lim="800000"/>
            <a:headEnd/>
            <a:tailEnd/>
          </a:ln>
        </p:spPr>
      </p:pic>
      <p:sp>
        <p:nvSpPr>
          <p:cNvPr id="7" name="TextBox 6"/>
          <p:cNvSpPr txBox="1"/>
          <p:nvPr/>
        </p:nvSpPr>
        <p:spPr>
          <a:xfrm>
            <a:off x="4644008" y="5373216"/>
            <a:ext cx="2160240"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УМНОГО ХУДОЖНИКА</a:t>
            </a:r>
            <a:endParaRPr lang="ru-RU" sz="1200" b="1" dirty="0">
              <a:solidFill>
                <a:srgbClr val="FF3300"/>
              </a:solidFill>
              <a:latin typeface="Bookman Old Style" pitchFamily="18" charset="0"/>
            </a:endParaRPr>
          </a:p>
        </p:txBody>
      </p:sp>
      <p:sp>
        <p:nvSpPr>
          <p:cNvPr id="8" name="TextBox 7"/>
          <p:cNvSpPr txBox="1"/>
          <p:nvPr/>
        </p:nvSpPr>
        <p:spPr>
          <a:xfrm rot="16200000">
            <a:off x="-309734" y="2046040"/>
            <a:ext cx="2304256"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ГОРДОГО ЧЕЛОВЕКА</a:t>
            </a:r>
            <a:endParaRPr lang="ru-RU" sz="1200" b="1" dirty="0">
              <a:solidFill>
                <a:srgbClr val="FF3300"/>
              </a:solidFill>
              <a:latin typeface="Bookman Old Style" pitchFamily="18" charset="0"/>
            </a:endParaRPr>
          </a:p>
        </p:txBody>
      </p:sp>
      <p:pic>
        <p:nvPicPr>
          <p:cNvPr id="9" name="Рисунок 8" descr="http://st.depositphotos.com/1742172/3815/v/950/depositphotos_38153247-cartoon-proud-man.jpg"/>
          <p:cNvPicPr/>
          <p:nvPr/>
        </p:nvPicPr>
        <p:blipFill>
          <a:blip r:embed="rId4" cstate="print"/>
          <a:srcRect/>
          <a:stretch>
            <a:fillRect/>
          </a:stretch>
        </p:blipFill>
        <p:spPr bwMode="auto">
          <a:xfrm>
            <a:off x="1259632" y="1412776"/>
            <a:ext cx="648072" cy="792088"/>
          </a:xfrm>
          <a:prstGeom prst="rect">
            <a:avLst/>
          </a:prstGeom>
          <a:noFill/>
          <a:ln w="9525">
            <a:noFill/>
            <a:miter lim="800000"/>
            <a:headEnd/>
            <a:tailEnd/>
          </a:ln>
        </p:spPr>
      </p:pic>
      <p:sp>
        <p:nvSpPr>
          <p:cNvPr id="10" name="TextBox 9"/>
          <p:cNvSpPr txBox="1"/>
          <p:nvPr/>
        </p:nvSpPr>
        <p:spPr>
          <a:xfrm>
            <a:off x="3635896" y="404664"/>
            <a:ext cx="2088232"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ЮНОГО МАТЕМАТИКА</a:t>
            </a:r>
            <a:endParaRPr lang="ru-RU" sz="1200" b="1" dirty="0">
              <a:solidFill>
                <a:srgbClr val="FF3300"/>
              </a:solidFill>
              <a:latin typeface="Bookman Old Style" pitchFamily="18" charset="0"/>
            </a:endParaRPr>
          </a:p>
        </p:txBody>
      </p:sp>
      <p:pic>
        <p:nvPicPr>
          <p:cNvPr id="11" name="Рисунок 10" descr="http://luchikivnuchiki.ru/wp-content/uploads/2012/09/%D0%BC%D0%B0%D1%82%D0%B5%D0%BC%D0%B0%D1%82%D0%B8%D0%BA%D0%B0-%D1%88%D0%B0%D1%80%D0%B0%D0%B4%D1%8B.jpg"/>
          <p:cNvPicPr/>
          <p:nvPr/>
        </p:nvPicPr>
        <p:blipFill>
          <a:blip r:embed="rId5" cstate="print"/>
          <a:srcRect/>
          <a:stretch>
            <a:fillRect/>
          </a:stretch>
        </p:blipFill>
        <p:spPr bwMode="auto">
          <a:xfrm>
            <a:off x="4644008" y="836712"/>
            <a:ext cx="1152128" cy="792088"/>
          </a:xfrm>
          <a:prstGeom prst="rect">
            <a:avLst/>
          </a:prstGeom>
          <a:noFill/>
          <a:ln w="9525">
            <a:noFill/>
            <a:miter lim="800000"/>
            <a:headEnd/>
            <a:tailEnd/>
          </a:ln>
        </p:spPr>
      </p:pic>
      <p:sp>
        <p:nvSpPr>
          <p:cNvPr id="12" name="TextBox 11"/>
          <p:cNvSpPr txBox="1"/>
          <p:nvPr/>
        </p:nvSpPr>
        <p:spPr>
          <a:xfrm>
            <a:off x="6516216" y="980728"/>
            <a:ext cx="1224136" cy="307777"/>
          </a:xfrm>
          <a:prstGeom prst="rect">
            <a:avLst/>
          </a:prstGeom>
          <a:noFill/>
        </p:spPr>
        <p:txBody>
          <a:bodyPr wrap="square" rtlCol="0">
            <a:spAutoFit/>
          </a:bodyPr>
          <a:lstStyle/>
          <a:p>
            <a:r>
              <a:rPr lang="ru-RU" sz="1400" b="1" dirty="0" smtClean="0">
                <a:solidFill>
                  <a:srgbClr val="FF3300"/>
                </a:solidFill>
                <a:latin typeface="Bookman Old Style" pitchFamily="18" charset="0"/>
              </a:rPr>
              <a:t>КЛАД</a:t>
            </a:r>
            <a:endParaRPr lang="ru-RU" sz="1400" b="1" dirty="0">
              <a:solidFill>
                <a:srgbClr val="FF3300"/>
              </a:solidFill>
              <a:latin typeface="Bookman Old Style" pitchFamily="18" charset="0"/>
            </a:endParaRPr>
          </a:p>
        </p:txBody>
      </p:sp>
      <p:sp>
        <p:nvSpPr>
          <p:cNvPr id="13" name="TextBox 12"/>
          <p:cNvSpPr txBox="1"/>
          <p:nvPr/>
        </p:nvSpPr>
        <p:spPr>
          <a:xfrm>
            <a:off x="6516216" y="1628800"/>
            <a:ext cx="1440160" cy="307777"/>
          </a:xfrm>
          <a:prstGeom prst="rect">
            <a:avLst/>
          </a:prstGeom>
          <a:noFill/>
        </p:spPr>
        <p:txBody>
          <a:bodyPr wrap="square" rtlCol="0">
            <a:spAutoFit/>
          </a:bodyPr>
          <a:lstStyle/>
          <a:p>
            <a:r>
              <a:rPr lang="ru-RU" sz="1400" b="1" dirty="0" smtClean="0">
                <a:solidFill>
                  <a:srgbClr val="002060"/>
                </a:solidFill>
                <a:latin typeface="Bookman Old Style" pitchFamily="18" charset="0"/>
              </a:rPr>
              <a:t> ЗНАНИЯ</a:t>
            </a:r>
            <a:endParaRPr lang="ru-RU" sz="1400" b="1" dirty="0">
              <a:solidFill>
                <a:srgbClr val="002060"/>
              </a:solidFill>
              <a:latin typeface="Bookman Old Style" pitchFamily="18" charset="0"/>
            </a:endParaRPr>
          </a:p>
        </p:txBody>
      </p:sp>
      <p:pic>
        <p:nvPicPr>
          <p:cNvPr id="14" name="Рисунок 13" descr="http://popel-studio.com/images/blog/color-schemes-emotions/osvald-color-circle.png"/>
          <p:cNvPicPr/>
          <p:nvPr/>
        </p:nvPicPr>
        <p:blipFill>
          <a:blip r:embed="rId6" cstate="print"/>
          <a:srcRect/>
          <a:stretch>
            <a:fillRect/>
          </a:stretch>
        </p:blipFill>
        <p:spPr bwMode="auto">
          <a:xfrm rot="5400000">
            <a:off x="6764249" y="1308758"/>
            <a:ext cx="648073" cy="1000125"/>
          </a:xfrm>
          <a:prstGeom prst="rect">
            <a:avLst/>
          </a:prstGeom>
          <a:noFill/>
          <a:ln w="9525">
            <a:noFill/>
            <a:miter lim="800000"/>
            <a:headEnd/>
            <a:tailEnd/>
          </a:ln>
        </p:spPr>
      </p:pic>
      <p:sp>
        <p:nvSpPr>
          <p:cNvPr id="15" name="Стрелка вправо 14"/>
          <p:cNvSpPr/>
          <p:nvPr/>
        </p:nvSpPr>
        <p:spPr>
          <a:xfrm>
            <a:off x="2411760" y="3284984"/>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4499992" y="5013176"/>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rot="16200000">
            <a:off x="7848364" y="3537012"/>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rot="10800000">
            <a:off x="4427984" y="2852936"/>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16200000">
            <a:off x="2159732" y="2024844"/>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3563888" y="1124744"/>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p:cNvSpPr/>
          <p:nvPr/>
        </p:nvSpPr>
        <p:spPr>
          <a:xfrm>
            <a:off x="8100392" y="1268760"/>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nodeType="clickEffect">
                                  <p:stCondLst>
                                    <p:cond delay="0"/>
                                  </p:stCondLst>
                                  <p:childTnLst>
                                    <p:animClr clrSpc="rgb">
                                      <p:cBhvr override="childStyle">
                                        <p:cTn id="6" dur="250" autoRev="1" fill="hold"/>
                                        <p:tgtEl>
                                          <p:spTgt spid="12">
                                            <p:txEl>
                                              <p:pRg st="0" end="0"/>
                                            </p:txEl>
                                          </p:spTgt>
                                        </p:tgtEl>
                                        <p:attrNameLst>
                                          <p:attrName>style.color</p:attrName>
                                        </p:attrNameLst>
                                      </p:cBhvr>
                                      <p:to>
                                        <a:srgbClr val="FFFF00"/>
                                      </p:to>
                                    </p:animClr>
                                    <p:animClr clrSpc="rgb">
                                      <p:cBhvr>
                                        <p:cTn id="7" dur="250" autoRev="1" fill="hold"/>
                                        <p:tgtEl>
                                          <p:spTgt spid="12">
                                            <p:txEl>
                                              <p:pRg st="0" end="0"/>
                                            </p:txEl>
                                          </p:spTgt>
                                        </p:tgtEl>
                                        <p:attrNameLst>
                                          <p:attrName>fillcolor</p:attrName>
                                        </p:attrNameLst>
                                      </p:cBhvr>
                                      <p:to>
                                        <a:srgbClr val="FFFF00"/>
                                      </p:to>
                                    </p:animClr>
                                    <p:set>
                                      <p:cBhvr>
                                        <p:cTn id="8" dur="250" autoRev="1" fill="hold"/>
                                        <p:tgtEl>
                                          <p:spTgt spid="12">
                                            <p:txEl>
                                              <p:pRg st="0" end="0"/>
                                            </p:txEl>
                                          </p:spTgt>
                                        </p:tgtEl>
                                        <p:attrNameLst>
                                          <p:attrName>fill.type</p:attrName>
                                        </p:attrNameLst>
                                      </p:cBhvr>
                                      <p:to>
                                        <p:strVal val="solid"/>
                                      </p:to>
                                    </p:set>
                                    <p:set>
                                      <p:cBhvr>
                                        <p:cTn id="9" dur="250" autoRev="1" fill="hold"/>
                                        <p:tgtEl>
                                          <p:spTgt spid="12">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hold" grpId="0" nodeType="clickEffect">
                                  <p:stCondLst>
                                    <p:cond delay="0"/>
                                  </p:stCondLst>
                                  <p:childTnLst>
                                    <p:animClr clrSpc="rgb">
                                      <p:cBhvr override="childStyle">
                                        <p:cTn id="13" dur="250" autoRev="1" fill="hold"/>
                                        <p:tgtEl>
                                          <p:spTgt spid="23"/>
                                        </p:tgtEl>
                                        <p:attrNameLst>
                                          <p:attrName>style.color</p:attrName>
                                        </p:attrNameLst>
                                      </p:cBhvr>
                                      <p:to>
                                        <a:srgbClr val="FFFF00"/>
                                      </p:to>
                                    </p:animClr>
                                    <p:animClr clrSpc="rgb">
                                      <p:cBhvr>
                                        <p:cTn id="14" dur="250" autoRev="1" fill="hold"/>
                                        <p:tgtEl>
                                          <p:spTgt spid="23"/>
                                        </p:tgtEl>
                                        <p:attrNameLst>
                                          <p:attrName>fillcolor</p:attrName>
                                        </p:attrNameLst>
                                      </p:cBhvr>
                                      <p:to>
                                        <a:srgbClr val="FFFF00"/>
                                      </p:to>
                                    </p:animClr>
                                    <p:set>
                                      <p:cBhvr>
                                        <p:cTn id="15" dur="250" autoRev="1" fill="hold"/>
                                        <p:tgtEl>
                                          <p:spTgt spid="23"/>
                                        </p:tgtEl>
                                        <p:attrNameLst>
                                          <p:attrName>fill.type</p:attrName>
                                        </p:attrNameLst>
                                      </p:cBhvr>
                                      <p:to>
                                        <p:strVal val="solid"/>
                                      </p:to>
                                    </p:set>
                                    <p:set>
                                      <p:cBhvr>
                                        <p:cTn id="16" dur="250" autoRev="1" fill="hold"/>
                                        <p:tgtEl>
                                          <p:spTgt spid="23"/>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 presetClass="exit" presetSubtype="2" fill="hold" nodeType="clickEffect">
                                  <p:stCondLst>
                                    <p:cond delay="0"/>
                                  </p:stCondLst>
                                  <p:childTnLst>
                                    <p:anim calcmode="lin" valueType="num">
                                      <p:cBhvr additive="base">
                                        <p:cTn id="20" dur="500"/>
                                        <p:tgtEl>
                                          <p:spTgt spid="14"/>
                                        </p:tgtEl>
                                        <p:attrNameLst>
                                          <p:attrName>ppt_x</p:attrName>
                                        </p:attrNameLst>
                                      </p:cBhvr>
                                      <p:tavLst>
                                        <p:tav tm="0">
                                          <p:val>
                                            <p:strVal val="ppt_x"/>
                                          </p:val>
                                        </p:tav>
                                        <p:tav tm="100000">
                                          <p:val>
                                            <p:strVal val="1+ppt_w/2"/>
                                          </p:val>
                                        </p:tav>
                                      </p:tavLst>
                                    </p:anim>
                                    <p:anim calcmode="lin" valueType="num">
                                      <p:cBhvr additive="base">
                                        <p:cTn id="21" dur="500"/>
                                        <p:tgtEl>
                                          <p:spTgt spid="14"/>
                                        </p:tgtEl>
                                        <p:attrNameLst>
                                          <p:attrName>ppt_y</p:attrName>
                                        </p:attrNameLst>
                                      </p:cBhvr>
                                      <p:tavLst>
                                        <p:tav tm="0">
                                          <p:val>
                                            <p:strVal val="ppt_y"/>
                                          </p:val>
                                        </p:tav>
                                        <p:tav tm="100000">
                                          <p:val>
                                            <p:strVal val="ppt_y"/>
                                          </p:val>
                                        </p:tav>
                                      </p:tavLst>
                                    </p:anim>
                                    <p:set>
                                      <p:cBhvr>
                                        <p:cTn id="22"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789040"/>
            <a:ext cx="8183880" cy="2246000"/>
          </a:xfrm>
        </p:spPr>
        <p:txBody>
          <a:bodyPr>
            <a:normAutofit/>
          </a:bodyPr>
          <a:lstStyle/>
          <a:p>
            <a:pPr algn="r"/>
            <a:r>
              <a:rPr lang="ru-RU" sz="2200" i="1" dirty="0" err="1" smtClean="0">
                <a:latin typeface="Bookman Old Style" pitchFamily="18" charset="0"/>
              </a:rPr>
              <a:t>Ас-Самарканди</a:t>
            </a:r>
            <a:r>
              <a:rPr lang="ru-RU" sz="2200" i="1" dirty="0" smtClean="0">
                <a:latin typeface="Bookman Old Style" pitchFamily="18" charset="0"/>
              </a:rPr>
              <a:t>  </a:t>
            </a:r>
            <a:r>
              <a:rPr lang="ru-RU" sz="2200" dirty="0" smtClean="0">
                <a:latin typeface="Bookman Old Style" pitchFamily="18" charset="0"/>
              </a:rPr>
              <a:t/>
            </a:r>
            <a:br>
              <a:rPr lang="ru-RU" sz="2200" dirty="0" smtClean="0">
                <a:latin typeface="Bookman Old Style" pitchFamily="18" charset="0"/>
              </a:rPr>
            </a:br>
            <a:r>
              <a:rPr lang="ru-RU" sz="2200" i="1" dirty="0" smtClean="0">
                <a:latin typeface="Bookman Old Style" pitchFamily="18" charset="0"/>
              </a:rPr>
              <a:t>(персидский поэт, </a:t>
            </a:r>
            <a:r>
              <a:rPr lang="ru-RU" sz="2200" dirty="0" smtClean="0">
                <a:latin typeface="Bookman Old Style" pitchFamily="18" charset="0"/>
              </a:rPr>
              <a:t/>
            </a:r>
            <a:br>
              <a:rPr lang="ru-RU" sz="2200" dirty="0" smtClean="0">
                <a:latin typeface="Bookman Old Style" pitchFamily="18" charset="0"/>
              </a:rPr>
            </a:br>
            <a:r>
              <a:rPr lang="ru-RU" sz="2200" i="1" dirty="0" smtClean="0">
                <a:latin typeface="Bookman Old Style" pitchFamily="18" charset="0"/>
              </a:rPr>
              <a:t>живший в XII столетии)</a:t>
            </a:r>
            <a:r>
              <a:rPr lang="ru-RU" dirty="0" smtClean="0"/>
              <a:t/>
            </a:r>
            <a:br>
              <a:rPr lang="ru-RU" dirty="0" smtClean="0"/>
            </a:br>
            <a:endParaRPr lang="ru-RU" dirty="0"/>
          </a:p>
        </p:txBody>
      </p:sp>
      <p:sp>
        <p:nvSpPr>
          <p:cNvPr id="3" name="Содержимое 2"/>
          <p:cNvSpPr>
            <a:spLocks noGrp="1"/>
          </p:cNvSpPr>
          <p:nvPr>
            <p:ph idx="1"/>
          </p:nvPr>
        </p:nvSpPr>
        <p:spPr>
          <a:xfrm>
            <a:off x="502920" y="980728"/>
            <a:ext cx="8183880" cy="3737576"/>
          </a:xfrm>
        </p:spPr>
        <p:txBody>
          <a:bodyPr/>
          <a:lstStyle/>
          <a:p>
            <a:pPr algn="ctr">
              <a:buNone/>
            </a:pPr>
            <a:r>
              <a:rPr lang="ru-RU" sz="3200" b="1" i="1" dirty="0" smtClean="0">
                <a:solidFill>
                  <a:srgbClr val="7030A0"/>
                </a:solidFill>
                <a:latin typeface="Bookman Old Style" pitchFamily="18" charset="0"/>
              </a:rPr>
              <a:t>В знанье — величие и краса,</a:t>
            </a:r>
          </a:p>
          <a:p>
            <a:pPr algn="ctr">
              <a:buNone/>
            </a:pPr>
            <a:r>
              <a:rPr lang="ru-RU" sz="3200" b="1" i="1" dirty="0" smtClean="0">
                <a:solidFill>
                  <a:srgbClr val="7030A0"/>
                </a:solidFill>
                <a:latin typeface="Bookman Old Style" pitchFamily="18" charset="0"/>
              </a:rPr>
              <a:t>Знанье дороже</a:t>
            </a:r>
            <a:r>
              <a:rPr lang="ru-RU" sz="3200" b="1" i="1" dirty="0" smtClean="0">
                <a:solidFill>
                  <a:srgbClr val="7030A0"/>
                </a:solidFill>
                <a:latin typeface="Bookman Old Style" pitchFamily="18" charset="0"/>
              </a:rPr>
              <a:t>,</a:t>
            </a:r>
          </a:p>
          <a:p>
            <a:pPr algn="ctr">
              <a:buNone/>
            </a:pPr>
            <a:r>
              <a:rPr lang="ru-RU" sz="3200" b="1" i="1" dirty="0" smtClean="0">
                <a:solidFill>
                  <a:srgbClr val="7030A0"/>
                </a:solidFill>
                <a:latin typeface="Bookman Old Style" pitchFamily="18" charset="0"/>
              </a:rPr>
              <a:t> </a:t>
            </a:r>
            <a:r>
              <a:rPr lang="ru-RU" sz="3200" b="1" i="1" dirty="0" smtClean="0">
                <a:solidFill>
                  <a:srgbClr val="7030A0"/>
                </a:solidFill>
                <a:latin typeface="Bookman Old Style" pitchFamily="18" charset="0"/>
              </a:rPr>
              <a:t>чем клад жемчужин:</a:t>
            </a:r>
            <a:br>
              <a:rPr lang="ru-RU" sz="3200" b="1" i="1" dirty="0" smtClean="0">
                <a:solidFill>
                  <a:srgbClr val="7030A0"/>
                </a:solidFill>
                <a:latin typeface="Bookman Old Style" pitchFamily="18" charset="0"/>
              </a:rPr>
            </a:br>
            <a:r>
              <a:rPr lang="ru-RU" sz="3200" b="1" i="1" dirty="0" smtClean="0">
                <a:solidFill>
                  <a:srgbClr val="7030A0"/>
                </a:solidFill>
                <a:latin typeface="Bookman Old Style" pitchFamily="18" charset="0"/>
              </a:rPr>
              <a:t>Время любой уничтожит клад,</a:t>
            </a:r>
            <a:br>
              <a:rPr lang="ru-RU" sz="3200" b="1" i="1" dirty="0" smtClean="0">
                <a:solidFill>
                  <a:srgbClr val="7030A0"/>
                </a:solidFill>
                <a:latin typeface="Bookman Old Style" pitchFamily="18" charset="0"/>
              </a:rPr>
            </a:br>
            <a:r>
              <a:rPr lang="ru-RU" sz="3200" b="1" i="1" dirty="0" smtClean="0">
                <a:solidFill>
                  <a:srgbClr val="7030A0"/>
                </a:solidFill>
                <a:latin typeface="Bookman Old Style" pitchFamily="18" charset="0"/>
              </a:rPr>
              <a:t>Мудрый и знающий вечно нужен.</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2"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1" end="1"/>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7"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9" dur="80"/>
                                        <p:tgtEl>
                                          <p:spTgt spid="3">
                                            <p:txEl>
                                              <p:pRg st="2" end="2"/>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2"/>
                                        </p:tgtEl>
                                        <p:attrNameLst>
                                          <p:attrName>style.visibility</p:attrName>
                                        </p:attrNameLst>
                                      </p:cBhvr>
                                      <p:to>
                                        <p:strVal val="visible"/>
                                      </p:to>
                                    </p:set>
                                    <p:anim calcmode="discrete" valueType="clr">
                                      <p:cBhvr override="childStyle">
                                        <p:cTn id="24"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
                                        </p:tgtEl>
                                        <p:attrNameLst>
                                          <p:attrName>fillcolor</p:attrName>
                                        </p:attrNameLst>
                                      </p:cBhvr>
                                      <p:tavLst>
                                        <p:tav tm="0">
                                          <p:val>
                                            <p:clrVal>
                                              <a:schemeClr val="accent2"/>
                                            </p:clrVal>
                                          </p:val>
                                        </p:tav>
                                        <p:tav tm="50000">
                                          <p:val>
                                            <p:clrVal>
                                              <a:schemeClr val="hlink"/>
                                            </p:clrVal>
                                          </p:val>
                                        </p:tav>
                                      </p:tavLst>
                                    </p:anim>
                                    <p:set>
                                      <p:cBhvr>
                                        <p:cTn id="26"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89240"/>
            <a:ext cx="8183880" cy="648072"/>
          </a:xfrm>
        </p:spPr>
        <p:txBody>
          <a:bodyPr>
            <a:normAutofit/>
          </a:bodyPr>
          <a:lstStyle/>
          <a:p>
            <a:pPr algn="ctr"/>
            <a:r>
              <a:rPr lang="ru-RU" sz="2800" dirty="0" smtClean="0"/>
              <a:t>Карта путешествия по лабиринтам</a:t>
            </a:r>
            <a:endParaRPr lang="ru-RU" sz="2800" dirty="0"/>
          </a:p>
        </p:txBody>
      </p:sp>
      <p:pic>
        <p:nvPicPr>
          <p:cNvPr id="4" name="Содержимое 3" descr="C:\Users\Женек\Desktop\9295519.jpg"/>
          <p:cNvPicPr>
            <a:picLocks noGrp="1"/>
          </p:cNvPicPr>
          <p:nvPr>
            <p:ph idx="1"/>
          </p:nvPr>
        </p:nvPicPr>
        <p:blipFill>
          <a:blip r:embed="rId2" cstate="print"/>
          <a:srcRect/>
          <a:stretch>
            <a:fillRect/>
          </a:stretch>
        </p:blipFill>
        <p:spPr bwMode="auto">
          <a:xfrm>
            <a:off x="1187624" y="836712"/>
            <a:ext cx="7416824" cy="4536504"/>
          </a:xfrm>
          <a:prstGeom prst="rect">
            <a:avLst/>
          </a:prstGeom>
          <a:noFill/>
          <a:ln w="9525">
            <a:noFill/>
            <a:miter lim="800000"/>
            <a:headEnd/>
            <a:tailEnd/>
          </a:ln>
        </p:spPr>
      </p:pic>
      <p:sp>
        <p:nvSpPr>
          <p:cNvPr id="5" name="TextBox 4"/>
          <p:cNvSpPr txBox="1"/>
          <p:nvPr/>
        </p:nvSpPr>
        <p:spPr>
          <a:xfrm>
            <a:off x="467544" y="5301208"/>
            <a:ext cx="1008112" cy="369332"/>
          </a:xfrm>
          <a:prstGeom prst="rect">
            <a:avLst/>
          </a:prstGeom>
          <a:noFill/>
        </p:spPr>
        <p:txBody>
          <a:bodyPr wrap="square" rtlCol="0">
            <a:spAutoFit/>
          </a:bodyPr>
          <a:lstStyle/>
          <a:p>
            <a:r>
              <a:rPr lang="ru-RU" b="1" dirty="0" smtClean="0">
                <a:solidFill>
                  <a:srgbClr val="FF3300"/>
                </a:solidFill>
                <a:latin typeface="Bookman Old Style" pitchFamily="18" charset="0"/>
              </a:rPr>
              <a:t>ВХОД</a:t>
            </a:r>
            <a:endParaRPr lang="ru-RU" b="1" dirty="0">
              <a:solidFill>
                <a:srgbClr val="FF3300"/>
              </a:solidFill>
              <a:latin typeface="Bookman Old Style" pitchFamily="18" charset="0"/>
            </a:endParaRPr>
          </a:p>
        </p:txBody>
      </p:sp>
      <p:pic>
        <p:nvPicPr>
          <p:cNvPr id="6" name="Рисунок 5" descr="art"/>
          <p:cNvPicPr/>
          <p:nvPr/>
        </p:nvPicPr>
        <p:blipFill>
          <a:blip r:embed="rId3" cstate="print"/>
          <a:srcRect/>
          <a:stretch>
            <a:fillRect/>
          </a:stretch>
        </p:blipFill>
        <p:spPr bwMode="auto">
          <a:xfrm>
            <a:off x="5220072" y="4437112"/>
            <a:ext cx="691902" cy="957996"/>
          </a:xfrm>
          <a:prstGeom prst="rect">
            <a:avLst/>
          </a:prstGeom>
          <a:noFill/>
          <a:ln w="9525">
            <a:noFill/>
            <a:miter lim="800000"/>
            <a:headEnd/>
            <a:tailEnd/>
          </a:ln>
        </p:spPr>
      </p:pic>
      <p:sp>
        <p:nvSpPr>
          <p:cNvPr id="7" name="TextBox 6"/>
          <p:cNvSpPr txBox="1"/>
          <p:nvPr/>
        </p:nvSpPr>
        <p:spPr>
          <a:xfrm>
            <a:off x="4644008" y="5373216"/>
            <a:ext cx="2160240"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УМНОГО ХУДОЖНИКА</a:t>
            </a:r>
            <a:endParaRPr lang="ru-RU" sz="1200" b="1" dirty="0">
              <a:solidFill>
                <a:srgbClr val="FF3300"/>
              </a:solidFill>
              <a:latin typeface="Bookman Old Style" pitchFamily="18" charset="0"/>
            </a:endParaRPr>
          </a:p>
        </p:txBody>
      </p:sp>
      <p:sp>
        <p:nvSpPr>
          <p:cNvPr id="8" name="TextBox 7"/>
          <p:cNvSpPr txBox="1"/>
          <p:nvPr/>
        </p:nvSpPr>
        <p:spPr>
          <a:xfrm rot="16200000">
            <a:off x="-309734" y="2046040"/>
            <a:ext cx="2304256"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ГОРДОГО ЧЕЛОВЕКА</a:t>
            </a:r>
            <a:endParaRPr lang="ru-RU" sz="1200" b="1" dirty="0">
              <a:solidFill>
                <a:srgbClr val="FF3300"/>
              </a:solidFill>
              <a:latin typeface="Bookman Old Style" pitchFamily="18" charset="0"/>
            </a:endParaRPr>
          </a:p>
        </p:txBody>
      </p:sp>
      <p:pic>
        <p:nvPicPr>
          <p:cNvPr id="9" name="Рисунок 8" descr="http://st.depositphotos.com/1742172/3815/v/950/depositphotos_38153247-cartoon-proud-man.jpg"/>
          <p:cNvPicPr/>
          <p:nvPr/>
        </p:nvPicPr>
        <p:blipFill>
          <a:blip r:embed="rId4" cstate="print"/>
          <a:srcRect/>
          <a:stretch>
            <a:fillRect/>
          </a:stretch>
        </p:blipFill>
        <p:spPr bwMode="auto">
          <a:xfrm>
            <a:off x="1259632" y="1412776"/>
            <a:ext cx="648072" cy="792088"/>
          </a:xfrm>
          <a:prstGeom prst="rect">
            <a:avLst/>
          </a:prstGeom>
          <a:noFill/>
          <a:ln w="9525">
            <a:noFill/>
            <a:miter lim="800000"/>
            <a:headEnd/>
            <a:tailEnd/>
          </a:ln>
        </p:spPr>
      </p:pic>
      <p:sp>
        <p:nvSpPr>
          <p:cNvPr id="10" name="TextBox 9"/>
          <p:cNvSpPr txBox="1"/>
          <p:nvPr/>
        </p:nvSpPr>
        <p:spPr>
          <a:xfrm>
            <a:off x="3635896" y="404664"/>
            <a:ext cx="2088232"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ЮНОГО МАТЕМАТИКА</a:t>
            </a:r>
            <a:endParaRPr lang="ru-RU" sz="1200" b="1" dirty="0">
              <a:solidFill>
                <a:srgbClr val="FF3300"/>
              </a:solidFill>
              <a:latin typeface="Bookman Old Style" pitchFamily="18" charset="0"/>
            </a:endParaRPr>
          </a:p>
        </p:txBody>
      </p:sp>
      <p:pic>
        <p:nvPicPr>
          <p:cNvPr id="11" name="Рисунок 10" descr="http://luchikivnuchiki.ru/wp-content/uploads/2012/09/%D0%BC%D0%B0%D1%82%D0%B5%D0%BC%D0%B0%D1%82%D0%B8%D0%BA%D0%B0-%D1%88%D0%B0%D1%80%D0%B0%D0%B4%D1%8B.jpg"/>
          <p:cNvPicPr/>
          <p:nvPr/>
        </p:nvPicPr>
        <p:blipFill>
          <a:blip r:embed="rId5" cstate="print"/>
          <a:srcRect/>
          <a:stretch>
            <a:fillRect/>
          </a:stretch>
        </p:blipFill>
        <p:spPr bwMode="auto">
          <a:xfrm>
            <a:off x="4644008" y="836712"/>
            <a:ext cx="1152128" cy="792088"/>
          </a:xfrm>
          <a:prstGeom prst="rect">
            <a:avLst/>
          </a:prstGeom>
          <a:noFill/>
          <a:ln w="9525">
            <a:noFill/>
            <a:miter lim="800000"/>
            <a:headEnd/>
            <a:tailEnd/>
          </a:ln>
        </p:spPr>
      </p:pic>
      <p:sp>
        <p:nvSpPr>
          <p:cNvPr id="12" name="TextBox 11"/>
          <p:cNvSpPr txBox="1"/>
          <p:nvPr/>
        </p:nvSpPr>
        <p:spPr>
          <a:xfrm>
            <a:off x="6516216" y="980728"/>
            <a:ext cx="1224136" cy="307777"/>
          </a:xfrm>
          <a:prstGeom prst="rect">
            <a:avLst/>
          </a:prstGeom>
          <a:noFill/>
        </p:spPr>
        <p:txBody>
          <a:bodyPr wrap="square" rtlCol="0">
            <a:spAutoFit/>
          </a:bodyPr>
          <a:lstStyle/>
          <a:p>
            <a:r>
              <a:rPr lang="ru-RU" sz="1400" b="1" dirty="0" smtClean="0">
                <a:solidFill>
                  <a:srgbClr val="FF3300"/>
                </a:solidFill>
                <a:latin typeface="Bookman Old Style" pitchFamily="18" charset="0"/>
              </a:rPr>
              <a:t>КЛАД</a:t>
            </a:r>
            <a:endParaRPr lang="ru-RU" sz="1400" b="1" dirty="0">
              <a:solidFill>
                <a:srgbClr val="FF3300"/>
              </a:solidFill>
              <a:latin typeface="Bookman Old Style" pitchFamily="18" charset="0"/>
            </a:endParaRPr>
          </a:p>
        </p:txBody>
      </p:sp>
      <p:sp>
        <p:nvSpPr>
          <p:cNvPr id="13" name="TextBox 12"/>
          <p:cNvSpPr txBox="1"/>
          <p:nvPr/>
        </p:nvSpPr>
        <p:spPr>
          <a:xfrm>
            <a:off x="6516216" y="1628800"/>
            <a:ext cx="1440160" cy="307777"/>
          </a:xfrm>
          <a:prstGeom prst="rect">
            <a:avLst/>
          </a:prstGeom>
          <a:noFill/>
        </p:spPr>
        <p:txBody>
          <a:bodyPr wrap="square" rtlCol="0">
            <a:spAutoFit/>
          </a:bodyPr>
          <a:lstStyle/>
          <a:p>
            <a:r>
              <a:rPr lang="ru-RU" sz="1400" b="1" dirty="0" smtClean="0">
                <a:solidFill>
                  <a:srgbClr val="002060"/>
                </a:solidFill>
                <a:latin typeface="Bookman Old Style" pitchFamily="18" charset="0"/>
              </a:rPr>
              <a:t> ЗНАНИЯ</a:t>
            </a:r>
            <a:endParaRPr lang="ru-RU" sz="1400" b="1" dirty="0">
              <a:solidFill>
                <a:srgbClr val="002060"/>
              </a:solidFill>
              <a:latin typeface="Bookman Old Style" pitchFamily="18" charset="0"/>
            </a:endParaRPr>
          </a:p>
        </p:txBody>
      </p:sp>
      <p:pic>
        <p:nvPicPr>
          <p:cNvPr id="14" name="Рисунок 13" descr="http://popel-studio.com/images/blog/color-schemes-emotions/osvald-color-circle.png"/>
          <p:cNvPicPr/>
          <p:nvPr/>
        </p:nvPicPr>
        <p:blipFill>
          <a:blip r:embed="rId6" cstate="print"/>
          <a:srcRect/>
          <a:stretch>
            <a:fillRect/>
          </a:stretch>
        </p:blipFill>
        <p:spPr bwMode="auto">
          <a:xfrm rot="5400000">
            <a:off x="6764249" y="1308758"/>
            <a:ext cx="648073" cy="1000125"/>
          </a:xfrm>
          <a:prstGeom prst="rect">
            <a:avLst/>
          </a:prstGeom>
          <a:noFill/>
          <a:ln w="9525">
            <a:noFill/>
            <a:miter lim="800000"/>
            <a:headEnd/>
            <a:tailEnd/>
          </a:ln>
        </p:spPr>
      </p:pic>
      <p:sp>
        <p:nvSpPr>
          <p:cNvPr id="15" name="Стрелка вправо 14"/>
          <p:cNvSpPr/>
          <p:nvPr/>
        </p:nvSpPr>
        <p:spPr>
          <a:xfrm>
            <a:off x="2411760" y="3284984"/>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4499992" y="5013176"/>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rot="16200000">
            <a:off x="7848364" y="3537012"/>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rot="10800000">
            <a:off x="4427984" y="2852936"/>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16200000">
            <a:off x="2159732" y="2024844"/>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3563888" y="1124744"/>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p:cNvSpPr/>
          <p:nvPr/>
        </p:nvSpPr>
        <p:spPr>
          <a:xfrm>
            <a:off x="8100392" y="1268760"/>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nodeType="clickEffect">
                                  <p:stCondLst>
                                    <p:cond delay="0"/>
                                  </p:stCondLst>
                                  <p:childTnLst>
                                    <p:animClr clrSpc="rgb">
                                      <p:cBhvr override="childStyle">
                                        <p:cTn id="6" dur="1000" autoRev="1" fill="hold"/>
                                        <p:tgtEl>
                                          <p:spTgt spid="5">
                                            <p:txEl>
                                              <p:pRg st="0" end="0"/>
                                            </p:txEl>
                                          </p:spTgt>
                                        </p:tgtEl>
                                        <p:attrNameLst>
                                          <p:attrName>style.color</p:attrName>
                                        </p:attrNameLst>
                                      </p:cBhvr>
                                      <p:to>
                                        <a:srgbClr val="FFFF00"/>
                                      </p:to>
                                    </p:animClr>
                                    <p:animClr clrSpc="rgb">
                                      <p:cBhvr>
                                        <p:cTn id="7" dur="1000" autoRev="1" fill="hold"/>
                                        <p:tgtEl>
                                          <p:spTgt spid="5">
                                            <p:txEl>
                                              <p:pRg st="0" end="0"/>
                                            </p:txEl>
                                          </p:spTgt>
                                        </p:tgtEl>
                                        <p:attrNameLst>
                                          <p:attrName>fillcolor</p:attrName>
                                        </p:attrNameLst>
                                      </p:cBhvr>
                                      <p:to>
                                        <a:srgbClr val="FFFF00"/>
                                      </p:to>
                                    </p:animClr>
                                    <p:set>
                                      <p:cBhvr>
                                        <p:cTn id="8" dur="1000" autoRev="1" fill="hold"/>
                                        <p:tgtEl>
                                          <p:spTgt spid="5">
                                            <p:txEl>
                                              <p:pRg st="0" end="0"/>
                                            </p:txEl>
                                          </p:spTgt>
                                        </p:tgtEl>
                                        <p:attrNameLst>
                                          <p:attrName>fill.type</p:attrName>
                                        </p:attrNameLst>
                                      </p:cBhvr>
                                      <p:to>
                                        <p:strVal val="solid"/>
                                      </p:to>
                                    </p:set>
                                    <p:set>
                                      <p:cBhvr>
                                        <p:cTn id="9" dur="1000" autoRev="1" fill="hold"/>
                                        <p:tgtEl>
                                          <p:spTgt spid="5">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ДОМАШНЕЕ ЗАДАНИЕ</a:t>
            </a:r>
            <a:endParaRPr lang="ru-RU" dirty="0"/>
          </a:p>
        </p:txBody>
      </p:sp>
      <p:sp>
        <p:nvSpPr>
          <p:cNvPr id="3" name="Содержимое 2"/>
          <p:cNvSpPr>
            <a:spLocks noGrp="1"/>
          </p:cNvSpPr>
          <p:nvPr>
            <p:ph idx="1"/>
          </p:nvPr>
        </p:nvSpPr>
        <p:spPr>
          <a:xfrm>
            <a:off x="502920" y="1052736"/>
            <a:ext cx="8183880" cy="3665568"/>
          </a:xfrm>
        </p:spPr>
        <p:txBody>
          <a:bodyPr/>
          <a:lstStyle/>
          <a:p>
            <a:r>
              <a:rPr lang="ru-RU" b="1" dirty="0" smtClean="0">
                <a:solidFill>
                  <a:srgbClr val="002060"/>
                </a:solidFill>
                <a:latin typeface="Bookman Old Style" pitchFamily="18" charset="0"/>
              </a:rPr>
              <a:t>Составить задачу на проценты.</a:t>
            </a:r>
          </a:p>
          <a:p>
            <a:pPr>
              <a:buNone/>
            </a:pPr>
            <a:r>
              <a:rPr lang="ru-RU" b="1" dirty="0" smtClean="0">
                <a:solidFill>
                  <a:srgbClr val="002060"/>
                </a:solidFill>
                <a:latin typeface="Bookman Old Style" pitchFamily="18" charset="0"/>
              </a:rPr>
              <a:t> </a:t>
            </a:r>
          </a:p>
          <a:p>
            <a:r>
              <a:rPr lang="ru-RU" b="1" dirty="0" smtClean="0">
                <a:solidFill>
                  <a:srgbClr val="002060"/>
                </a:solidFill>
                <a:latin typeface="Bookman Old Style" pitchFamily="18" charset="0"/>
              </a:rPr>
              <a:t>На примере одних данных составить три задачи, показав правила нахождения процента от числа, нахождения числа по его проценту и процентного отношения двух чисел.</a:t>
            </a:r>
          </a:p>
          <a:p>
            <a:endParaRPr lang="ru-RU" dirty="0"/>
          </a:p>
        </p:txBody>
      </p:sp>
      <p:pic>
        <p:nvPicPr>
          <p:cNvPr id="4" name="Picture 2" descr="Картинки по запросу картинка умный гномик"/>
          <p:cNvPicPr>
            <a:picLocks noChangeAspect="1" noChangeArrowheads="1"/>
          </p:cNvPicPr>
          <p:nvPr/>
        </p:nvPicPr>
        <p:blipFill>
          <a:blip r:embed="rId2" cstate="print"/>
          <a:srcRect/>
          <a:stretch>
            <a:fillRect/>
          </a:stretch>
        </p:blipFill>
        <p:spPr bwMode="auto">
          <a:xfrm>
            <a:off x="323528" y="4293096"/>
            <a:ext cx="1092121" cy="16561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p:cBhvr override="childStyle">
                                        <p:cTn id="6" dur="250" autoRev="1" fill="hold"/>
                                        <p:tgtEl>
                                          <p:spTgt spid="2"/>
                                        </p:tgtEl>
                                        <p:attrNameLst>
                                          <p:attrName>style.color</p:attrName>
                                        </p:attrNameLst>
                                      </p:cBhvr>
                                      <p:to>
                                        <a:srgbClr val="FFFF00"/>
                                      </p:to>
                                    </p:animClr>
                                    <p:animClr clrSpc="rgb">
                                      <p:cBhvr>
                                        <p:cTn id="7" dur="250" autoRev="1" fill="hold"/>
                                        <p:tgtEl>
                                          <p:spTgt spid="2"/>
                                        </p:tgtEl>
                                        <p:attrNameLst>
                                          <p:attrName>fillcolor</p:attrName>
                                        </p:attrNameLst>
                                      </p:cBhvr>
                                      <p:to>
                                        <a:srgbClr val="FFFF00"/>
                                      </p:to>
                                    </p:animClr>
                                    <p:set>
                                      <p:cBhvr>
                                        <p:cTn id="8" dur="250" autoRev="1" fill="hold"/>
                                        <p:tgtEl>
                                          <p:spTgt spid="2"/>
                                        </p:tgtEl>
                                        <p:attrNameLst>
                                          <p:attrName>fill.type</p:attrName>
                                        </p:attrNameLst>
                                      </p:cBhvr>
                                      <p:to>
                                        <p:strVal val="solid"/>
                                      </p:to>
                                    </p:set>
                                    <p:set>
                                      <p:cBhvr>
                                        <p:cTn id="9" dur="250" autoRev="1"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960438" y="4983163"/>
            <a:ext cx="8183562" cy="1052512"/>
          </a:xfrm>
        </p:spPr>
        <p:txBody>
          <a:bodyPr/>
          <a:lstStyle/>
          <a:p>
            <a:pPr algn="ctr"/>
            <a:r>
              <a:rPr lang="ru-RU" dirty="0" smtClean="0"/>
              <a:t>ИТОГИ УРОКА</a:t>
            </a:r>
            <a:endParaRPr lang="ru-RU" dirty="0"/>
          </a:p>
        </p:txBody>
      </p:sp>
      <p:sp>
        <p:nvSpPr>
          <p:cNvPr id="3" name="Содержимое 2"/>
          <p:cNvSpPr>
            <a:spLocks noGrp="1"/>
          </p:cNvSpPr>
          <p:nvPr>
            <p:ph idx="4294967295"/>
          </p:nvPr>
        </p:nvSpPr>
        <p:spPr>
          <a:xfrm>
            <a:off x="960438" y="548680"/>
            <a:ext cx="8183562" cy="4187825"/>
          </a:xfrm>
        </p:spPr>
        <p:txBody>
          <a:bodyPr/>
          <a:lstStyle/>
          <a:p>
            <a:r>
              <a:rPr lang="ru-RU" b="1" dirty="0" smtClean="0">
                <a:solidFill>
                  <a:srgbClr val="002060"/>
                </a:solidFill>
                <a:latin typeface="Bookman Old Style" pitchFamily="18" charset="0"/>
              </a:rPr>
              <a:t>Что нового, интересного вы узнали?</a:t>
            </a:r>
          </a:p>
          <a:p>
            <a:pPr>
              <a:buNone/>
            </a:pPr>
            <a:r>
              <a:rPr lang="ru-RU" b="1" dirty="0" smtClean="0">
                <a:solidFill>
                  <a:srgbClr val="002060"/>
                </a:solidFill>
                <a:latin typeface="Bookman Old Style" pitchFamily="18" charset="0"/>
              </a:rPr>
              <a:t> </a:t>
            </a:r>
          </a:p>
          <a:p>
            <a:r>
              <a:rPr lang="ru-RU" b="1" dirty="0" smtClean="0">
                <a:solidFill>
                  <a:srgbClr val="002060"/>
                </a:solidFill>
                <a:latin typeface="Bookman Old Style" pitchFamily="18" charset="0"/>
              </a:rPr>
              <a:t>Что вам понравилось, а что не понравилось на уроке?</a:t>
            </a:r>
          </a:p>
          <a:p>
            <a:endParaRPr lang="ru-RU" dirty="0"/>
          </a:p>
        </p:txBody>
      </p:sp>
      <p:pic>
        <p:nvPicPr>
          <p:cNvPr id="4" name="Рисунок 3" descr="http://vedruslan.com/wp-content/uploads/2014/02/smile1.png"/>
          <p:cNvPicPr/>
          <p:nvPr/>
        </p:nvPicPr>
        <p:blipFill>
          <a:blip r:embed="rId2" cstate="print"/>
          <a:srcRect/>
          <a:stretch>
            <a:fillRect/>
          </a:stretch>
        </p:blipFill>
        <p:spPr bwMode="auto">
          <a:xfrm>
            <a:off x="611560" y="2492896"/>
            <a:ext cx="1185292" cy="1268861"/>
          </a:xfrm>
          <a:prstGeom prst="rect">
            <a:avLst/>
          </a:prstGeom>
          <a:noFill/>
          <a:ln w="9525">
            <a:noFill/>
            <a:miter lim="800000"/>
            <a:headEnd/>
            <a:tailEnd/>
          </a:ln>
        </p:spPr>
      </p:pic>
      <p:pic>
        <p:nvPicPr>
          <p:cNvPr id="5" name="Рисунок 4" descr="http://userava.ru/diary/wp-content/uploads/2014/09/2100_confused_emotion.jpg"/>
          <p:cNvPicPr/>
          <p:nvPr/>
        </p:nvPicPr>
        <p:blipFill>
          <a:blip r:embed="rId3" cstate="print"/>
          <a:srcRect/>
          <a:stretch>
            <a:fillRect/>
          </a:stretch>
        </p:blipFill>
        <p:spPr bwMode="auto">
          <a:xfrm>
            <a:off x="2195736" y="4077072"/>
            <a:ext cx="1800200" cy="1224135"/>
          </a:xfrm>
          <a:prstGeom prst="rect">
            <a:avLst/>
          </a:prstGeom>
          <a:noFill/>
          <a:ln w="9525">
            <a:noFill/>
            <a:miter lim="800000"/>
            <a:headEnd/>
            <a:tailEnd/>
          </a:ln>
        </p:spPr>
      </p:pic>
      <p:pic>
        <p:nvPicPr>
          <p:cNvPr id="6" name="Рисунок 5" descr="http://moi-petelki.ru/wp-content/uploads/2012/10/smaylik-s-voprosom.jpg"/>
          <p:cNvPicPr/>
          <p:nvPr/>
        </p:nvPicPr>
        <p:blipFill>
          <a:blip r:embed="rId4" cstate="print"/>
          <a:srcRect/>
          <a:stretch>
            <a:fillRect/>
          </a:stretch>
        </p:blipFill>
        <p:spPr bwMode="auto">
          <a:xfrm>
            <a:off x="7020272" y="2204864"/>
            <a:ext cx="1440160" cy="1656184"/>
          </a:xfrm>
          <a:prstGeom prst="rect">
            <a:avLst/>
          </a:prstGeom>
          <a:noFill/>
          <a:ln w="9525">
            <a:noFill/>
            <a:miter lim="800000"/>
            <a:headEnd/>
            <a:tailEnd/>
          </a:ln>
        </p:spPr>
      </p:pic>
      <p:pic>
        <p:nvPicPr>
          <p:cNvPr id="7" name="Рисунок 6" descr="http://userava.ru/diary/wp-content/uploads/2012/02/smaili_vkontakte_na_steny.jpg"/>
          <p:cNvPicPr/>
          <p:nvPr/>
        </p:nvPicPr>
        <p:blipFill>
          <a:blip r:embed="rId5" cstate="print"/>
          <a:srcRect/>
          <a:stretch>
            <a:fillRect/>
          </a:stretch>
        </p:blipFill>
        <p:spPr bwMode="auto">
          <a:xfrm>
            <a:off x="4716017" y="2708920"/>
            <a:ext cx="1728192" cy="1728192"/>
          </a:xfrm>
          <a:prstGeom prst="rect">
            <a:avLst/>
          </a:prstGeom>
          <a:noFill/>
          <a:ln w="9525">
            <a:noFill/>
            <a:miter lim="800000"/>
            <a:headEnd/>
            <a:tailEnd/>
          </a:ln>
        </p:spPr>
      </p:pic>
      <p:pic>
        <p:nvPicPr>
          <p:cNvPr id="8" name="Picture 2" descr="Картинки по запросу картинка умный гномик"/>
          <p:cNvPicPr>
            <a:picLocks noChangeAspect="1" noChangeArrowheads="1"/>
          </p:cNvPicPr>
          <p:nvPr/>
        </p:nvPicPr>
        <p:blipFill>
          <a:blip r:embed="rId6" cstate="print"/>
          <a:srcRect/>
          <a:stretch>
            <a:fillRect/>
          </a:stretch>
        </p:blipFill>
        <p:spPr bwMode="auto">
          <a:xfrm>
            <a:off x="7452320" y="4149080"/>
            <a:ext cx="1377023" cy="20882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nodeType="clickEffect">
                                  <p:stCondLst>
                                    <p:cond delay="0"/>
                                  </p:stCondLst>
                                  <p:childTnLst>
                                    <p:animClr clrSpc="rgb">
                                      <p:cBhvr override="childStyle">
                                        <p:cTn id="27" dur="100" fill="hold"/>
                                        <p:tgtEl>
                                          <p:spTgt spid="4"/>
                                        </p:tgtEl>
                                        <p:attrNameLst>
                                          <p:attrName>style.color</p:attrName>
                                        </p:attrNameLst>
                                      </p:cBhvr>
                                      <p:to>
                                        <a:schemeClr val="accent2"/>
                                      </p:to>
                                    </p:animClr>
                                    <p:animClr clrSpc="rgb">
                                      <p:cBhvr>
                                        <p:cTn id="28" dur="100" fill="hold"/>
                                        <p:tgtEl>
                                          <p:spTgt spid="4"/>
                                        </p:tgtEl>
                                        <p:attrNameLst>
                                          <p:attrName>fillcolor</p:attrName>
                                        </p:attrNameLst>
                                      </p:cBhvr>
                                      <p:to>
                                        <a:schemeClr val="accent2"/>
                                      </p:to>
                                    </p:animClr>
                                    <p:set>
                                      <p:cBhvr>
                                        <p:cTn id="29" dur="100" fill="hold"/>
                                        <p:tgtEl>
                                          <p:spTgt spid="4"/>
                                        </p:tgtEl>
                                        <p:attrNameLst>
                                          <p:attrName>fill.type</p:attrName>
                                        </p:attrNameLst>
                                      </p:cBhvr>
                                      <p:to>
                                        <p:strVal val="solid"/>
                                      </p:to>
                                    </p:set>
                                    <p:set>
                                      <p:cBhvr>
                                        <p:cTn id="30" dur="100" fill="hold"/>
                                        <p:tgtEl>
                                          <p:spTgt spid="4"/>
                                        </p:tgtEl>
                                        <p:attrNameLst>
                                          <p:attrName>fill.on</p:attrName>
                                        </p:attrNameLst>
                                      </p:cBhvr>
                                      <p:to>
                                        <p:strVal val="true"/>
                                      </p:to>
                                    </p:set>
                                    <p:animRot by="120000">
                                      <p:cBhvr>
                                        <p:cTn id="31" dur="100" fill="hold">
                                          <p:stCondLst>
                                            <p:cond delay="0"/>
                                          </p:stCondLst>
                                        </p:cTn>
                                        <p:tgtEl>
                                          <p:spTgt spid="4"/>
                                        </p:tgtEl>
                                        <p:attrNameLst>
                                          <p:attrName>r</p:attrName>
                                        </p:attrNameLst>
                                      </p:cBhvr>
                                    </p:animRot>
                                    <p:animRot by="-240000">
                                      <p:cBhvr>
                                        <p:cTn id="32" dur="200" fill="hold">
                                          <p:stCondLst>
                                            <p:cond delay="200"/>
                                          </p:stCondLst>
                                        </p:cTn>
                                        <p:tgtEl>
                                          <p:spTgt spid="4"/>
                                        </p:tgtEl>
                                        <p:attrNameLst>
                                          <p:attrName>r</p:attrName>
                                        </p:attrNameLst>
                                      </p:cBhvr>
                                    </p:animRot>
                                    <p:animRot by="240000">
                                      <p:cBhvr>
                                        <p:cTn id="33" dur="200" fill="hold">
                                          <p:stCondLst>
                                            <p:cond delay="400"/>
                                          </p:stCondLst>
                                        </p:cTn>
                                        <p:tgtEl>
                                          <p:spTgt spid="4"/>
                                        </p:tgtEl>
                                        <p:attrNameLst>
                                          <p:attrName>r</p:attrName>
                                        </p:attrNameLst>
                                      </p:cBhvr>
                                    </p:animRot>
                                    <p:animRot by="-240000">
                                      <p:cBhvr>
                                        <p:cTn id="34" dur="200" fill="hold">
                                          <p:stCondLst>
                                            <p:cond delay="600"/>
                                          </p:stCondLst>
                                        </p:cTn>
                                        <p:tgtEl>
                                          <p:spTgt spid="4"/>
                                        </p:tgtEl>
                                        <p:attrNameLst>
                                          <p:attrName>r</p:attrName>
                                        </p:attrNameLst>
                                      </p:cBhvr>
                                    </p:animRot>
                                    <p:animRot by="120000">
                                      <p:cBhvr>
                                        <p:cTn id="35" dur="200" fill="hold">
                                          <p:stCondLst>
                                            <p:cond delay="800"/>
                                          </p:stCondLst>
                                        </p:cTn>
                                        <p:tgtEl>
                                          <p:spTgt spid="4"/>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32" presetClass="emph" presetSubtype="0" fill="hold" nodeType="clickEffect">
                                  <p:stCondLst>
                                    <p:cond delay="0"/>
                                  </p:stCondLst>
                                  <p:childTnLst>
                                    <p:animClr clrSpc="rgb">
                                      <p:cBhvr override="childStyle">
                                        <p:cTn id="39" dur="100" fill="hold"/>
                                        <p:tgtEl>
                                          <p:spTgt spid="5"/>
                                        </p:tgtEl>
                                        <p:attrNameLst>
                                          <p:attrName>style.color</p:attrName>
                                        </p:attrNameLst>
                                      </p:cBhvr>
                                      <p:to>
                                        <a:schemeClr val="accent2"/>
                                      </p:to>
                                    </p:animClr>
                                    <p:animClr clrSpc="rgb">
                                      <p:cBhvr>
                                        <p:cTn id="40" dur="100" fill="hold"/>
                                        <p:tgtEl>
                                          <p:spTgt spid="5"/>
                                        </p:tgtEl>
                                        <p:attrNameLst>
                                          <p:attrName>fillcolor</p:attrName>
                                        </p:attrNameLst>
                                      </p:cBhvr>
                                      <p:to>
                                        <a:schemeClr val="accent2"/>
                                      </p:to>
                                    </p:animClr>
                                    <p:set>
                                      <p:cBhvr>
                                        <p:cTn id="41" dur="100" fill="hold"/>
                                        <p:tgtEl>
                                          <p:spTgt spid="5"/>
                                        </p:tgtEl>
                                        <p:attrNameLst>
                                          <p:attrName>fill.type</p:attrName>
                                        </p:attrNameLst>
                                      </p:cBhvr>
                                      <p:to>
                                        <p:strVal val="solid"/>
                                      </p:to>
                                    </p:set>
                                    <p:set>
                                      <p:cBhvr>
                                        <p:cTn id="42" dur="100" fill="hold"/>
                                        <p:tgtEl>
                                          <p:spTgt spid="5"/>
                                        </p:tgtEl>
                                        <p:attrNameLst>
                                          <p:attrName>fill.on</p:attrName>
                                        </p:attrNameLst>
                                      </p:cBhvr>
                                      <p:to>
                                        <p:strVal val="true"/>
                                      </p:to>
                                    </p:set>
                                    <p:animRot by="120000">
                                      <p:cBhvr>
                                        <p:cTn id="43" dur="100" fill="hold">
                                          <p:stCondLst>
                                            <p:cond delay="0"/>
                                          </p:stCondLst>
                                        </p:cTn>
                                        <p:tgtEl>
                                          <p:spTgt spid="5"/>
                                        </p:tgtEl>
                                        <p:attrNameLst>
                                          <p:attrName>r</p:attrName>
                                        </p:attrNameLst>
                                      </p:cBhvr>
                                    </p:animRot>
                                    <p:animRot by="-240000">
                                      <p:cBhvr>
                                        <p:cTn id="44" dur="200" fill="hold">
                                          <p:stCondLst>
                                            <p:cond delay="200"/>
                                          </p:stCondLst>
                                        </p:cTn>
                                        <p:tgtEl>
                                          <p:spTgt spid="5"/>
                                        </p:tgtEl>
                                        <p:attrNameLst>
                                          <p:attrName>r</p:attrName>
                                        </p:attrNameLst>
                                      </p:cBhvr>
                                    </p:animRot>
                                    <p:animRot by="240000">
                                      <p:cBhvr>
                                        <p:cTn id="45" dur="200" fill="hold">
                                          <p:stCondLst>
                                            <p:cond delay="400"/>
                                          </p:stCondLst>
                                        </p:cTn>
                                        <p:tgtEl>
                                          <p:spTgt spid="5"/>
                                        </p:tgtEl>
                                        <p:attrNameLst>
                                          <p:attrName>r</p:attrName>
                                        </p:attrNameLst>
                                      </p:cBhvr>
                                    </p:animRot>
                                    <p:animRot by="-240000">
                                      <p:cBhvr>
                                        <p:cTn id="46" dur="200" fill="hold">
                                          <p:stCondLst>
                                            <p:cond delay="600"/>
                                          </p:stCondLst>
                                        </p:cTn>
                                        <p:tgtEl>
                                          <p:spTgt spid="5"/>
                                        </p:tgtEl>
                                        <p:attrNameLst>
                                          <p:attrName>r</p:attrName>
                                        </p:attrNameLst>
                                      </p:cBhvr>
                                    </p:animRot>
                                    <p:animRot by="120000">
                                      <p:cBhvr>
                                        <p:cTn id="47" dur="200" fill="hold">
                                          <p:stCondLst>
                                            <p:cond delay="800"/>
                                          </p:stCondLst>
                                        </p:cTn>
                                        <p:tgtEl>
                                          <p:spTgt spid="5"/>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32" presetClass="emph" presetSubtype="0" fill="hold" nodeType="clickEffect">
                                  <p:stCondLst>
                                    <p:cond delay="0"/>
                                  </p:stCondLst>
                                  <p:childTnLst>
                                    <p:animClr clrSpc="rgb">
                                      <p:cBhvr override="childStyle">
                                        <p:cTn id="51" dur="100" fill="hold"/>
                                        <p:tgtEl>
                                          <p:spTgt spid="6"/>
                                        </p:tgtEl>
                                        <p:attrNameLst>
                                          <p:attrName>style.color</p:attrName>
                                        </p:attrNameLst>
                                      </p:cBhvr>
                                      <p:to>
                                        <a:schemeClr val="accent2"/>
                                      </p:to>
                                    </p:animClr>
                                    <p:animClr clrSpc="rgb">
                                      <p:cBhvr>
                                        <p:cTn id="52" dur="100" fill="hold"/>
                                        <p:tgtEl>
                                          <p:spTgt spid="6"/>
                                        </p:tgtEl>
                                        <p:attrNameLst>
                                          <p:attrName>fillcolor</p:attrName>
                                        </p:attrNameLst>
                                      </p:cBhvr>
                                      <p:to>
                                        <a:schemeClr val="accent2"/>
                                      </p:to>
                                    </p:animClr>
                                    <p:set>
                                      <p:cBhvr>
                                        <p:cTn id="53" dur="100" fill="hold"/>
                                        <p:tgtEl>
                                          <p:spTgt spid="6"/>
                                        </p:tgtEl>
                                        <p:attrNameLst>
                                          <p:attrName>fill.type</p:attrName>
                                        </p:attrNameLst>
                                      </p:cBhvr>
                                      <p:to>
                                        <p:strVal val="solid"/>
                                      </p:to>
                                    </p:set>
                                    <p:set>
                                      <p:cBhvr>
                                        <p:cTn id="54" dur="100" fill="hold"/>
                                        <p:tgtEl>
                                          <p:spTgt spid="6"/>
                                        </p:tgtEl>
                                        <p:attrNameLst>
                                          <p:attrName>fill.on</p:attrName>
                                        </p:attrNameLst>
                                      </p:cBhvr>
                                      <p:to>
                                        <p:strVal val="true"/>
                                      </p:to>
                                    </p:set>
                                    <p:animRot by="120000">
                                      <p:cBhvr>
                                        <p:cTn id="55" dur="100" fill="hold">
                                          <p:stCondLst>
                                            <p:cond delay="0"/>
                                          </p:stCondLst>
                                        </p:cTn>
                                        <p:tgtEl>
                                          <p:spTgt spid="6"/>
                                        </p:tgtEl>
                                        <p:attrNameLst>
                                          <p:attrName>r</p:attrName>
                                        </p:attrNameLst>
                                      </p:cBhvr>
                                    </p:animRot>
                                    <p:animRot by="-240000">
                                      <p:cBhvr>
                                        <p:cTn id="56" dur="200" fill="hold">
                                          <p:stCondLst>
                                            <p:cond delay="200"/>
                                          </p:stCondLst>
                                        </p:cTn>
                                        <p:tgtEl>
                                          <p:spTgt spid="6"/>
                                        </p:tgtEl>
                                        <p:attrNameLst>
                                          <p:attrName>r</p:attrName>
                                        </p:attrNameLst>
                                      </p:cBhvr>
                                    </p:animRot>
                                    <p:animRot by="240000">
                                      <p:cBhvr>
                                        <p:cTn id="57" dur="200" fill="hold">
                                          <p:stCondLst>
                                            <p:cond delay="400"/>
                                          </p:stCondLst>
                                        </p:cTn>
                                        <p:tgtEl>
                                          <p:spTgt spid="6"/>
                                        </p:tgtEl>
                                        <p:attrNameLst>
                                          <p:attrName>r</p:attrName>
                                        </p:attrNameLst>
                                      </p:cBhvr>
                                    </p:animRot>
                                    <p:animRot by="-240000">
                                      <p:cBhvr>
                                        <p:cTn id="58" dur="200" fill="hold">
                                          <p:stCondLst>
                                            <p:cond delay="600"/>
                                          </p:stCondLst>
                                        </p:cTn>
                                        <p:tgtEl>
                                          <p:spTgt spid="6"/>
                                        </p:tgtEl>
                                        <p:attrNameLst>
                                          <p:attrName>r</p:attrName>
                                        </p:attrNameLst>
                                      </p:cBhvr>
                                    </p:animRot>
                                    <p:animRot by="120000">
                                      <p:cBhvr>
                                        <p:cTn id="59" dur="200" fill="hold">
                                          <p:stCondLst>
                                            <p:cond delay="800"/>
                                          </p:stCondLst>
                                        </p:cTn>
                                        <p:tgtEl>
                                          <p:spTgt spid="6"/>
                                        </p:tgtEl>
                                        <p:attrNameLst>
                                          <p:attrName>r</p:attrName>
                                        </p:attrNameLst>
                                      </p:cBhvr>
                                    </p:animRot>
                                  </p:childTnLst>
                                </p:cTn>
                              </p:par>
                            </p:childTnLst>
                          </p:cTn>
                        </p:par>
                      </p:childTnLst>
                    </p:cTn>
                  </p:par>
                  <p:par>
                    <p:cTn id="60" fill="hold">
                      <p:stCondLst>
                        <p:cond delay="indefinite"/>
                      </p:stCondLst>
                      <p:childTnLst>
                        <p:par>
                          <p:cTn id="61" fill="hold">
                            <p:stCondLst>
                              <p:cond delay="0"/>
                            </p:stCondLst>
                            <p:childTnLst>
                              <p:par>
                                <p:cTn id="62" presetID="32" presetClass="emph" presetSubtype="0" fill="hold" nodeType="clickEffect">
                                  <p:stCondLst>
                                    <p:cond delay="0"/>
                                  </p:stCondLst>
                                  <p:childTnLst>
                                    <p:animClr clrSpc="rgb">
                                      <p:cBhvr override="childStyle">
                                        <p:cTn id="63" dur="100" fill="hold"/>
                                        <p:tgtEl>
                                          <p:spTgt spid="7"/>
                                        </p:tgtEl>
                                        <p:attrNameLst>
                                          <p:attrName>style.color</p:attrName>
                                        </p:attrNameLst>
                                      </p:cBhvr>
                                      <p:to>
                                        <a:schemeClr val="accent2"/>
                                      </p:to>
                                    </p:animClr>
                                    <p:animClr clrSpc="rgb">
                                      <p:cBhvr>
                                        <p:cTn id="64" dur="100" fill="hold"/>
                                        <p:tgtEl>
                                          <p:spTgt spid="7"/>
                                        </p:tgtEl>
                                        <p:attrNameLst>
                                          <p:attrName>fillcolor</p:attrName>
                                        </p:attrNameLst>
                                      </p:cBhvr>
                                      <p:to>
                                        <a:schemeClr val="accent2"/>
                                      </p:to>
                                    </p:animClr>
                                    <p:set>
                                      <p:cBhvr>
                                        <p:cTn id="65" dur="100" fill="hold"/>
                                        <p:tgtEl>
                                          <p:spTgt spid="7"/>
                                        </p:tgtEl>
                                        <p:attrNameLst>
                                          <p:attrName>fill.type</p:attrName>
                                        </p:attrNameLst>
                                      </p:cBhvr>
                                      <p:to>
                                        <p:strVal val="solid"/>
                                      </p:to>
                                    </p:set>
                                    <p:set>
                                      <p:cBhvr>
                                        <p:cTn id="66" dur="100" fill="hold"/>
                                        <p:tgtEl>
                                          <p:spTgt spid="7"/>
                                        </p:tgtEl>
                                        <p:attrNameLst>
                                          <p:attrName>fill.on</p:attrName>
                                        </p:attrNameLst>
                                      </p:cBhvr>
                                      <p:to>
                                        <p:strVal val="true"/>
                                      </p:to>
                                    </p:set>
                                    <p:animRot by="120000">
                                      <p:cBhvr>
                                        <p:cTn id="67" dur="100" fill="hold">
                                          <p:stCondLst>
                                            <p:cond delay="0"/>
                                          </p:stCondLst>
                                        </p:cTn>
                                        <p:tgtEl>
                                          <p:spTgt spid="7"/>
                                        </p:tgtEl>
                                        <p:attrNameLst>
                                          <p:attrName>r</p:attrName>
                                        </p:attrNameLst>
                                      </p:cBhvr>
                                    </p:animRot>
                                    <p:animRot by="-240000">
                                      <p:cBhvr>
                                        <p:cTn id="68" dur="200" fill="hold">
                                          <p:stCondLst>
                                            <p:cond delay="200"/>
                                          </p:stCondLst>
                                        </p:cTn>
                                        <p:tgtEl>
                                          <p:spTgt spid="7"/>
                                        </p:tgtEl>
                                        <p:attrNameLst>
                                          <p:attrName>r</p:attrName>
                                        </p:attrNameLst>
                                      </p:cBhvr>
                                    </p:animRot>
                                    <p:animRot by="240000">
                                      <p:cBhvr>
                                        <p:cTn id="69" dur="200" fill="hold">
                                          <p:stCondLst>
                                            <p:cond delay="400"/>
                                          </p:stCondLst>
                                        </p:cTn>
                                        <p:tgtEl>
                                          <p:spTgt spid="7"/>
                                        </p:tgtEl>
                                        <p:attrNameLst>
                                          <p:attrName>r</p:attrName>
                                        </p:attrNameLst>
                                      </p:cBhvr>
                                    </p:animRot>
                                    <p:animRot by="-240000">
                                      <p:cBhvr>
                                        <p:cTn id="70" dur="200" fill="hold">
                                          <p:stCondLst>
                                            <p:cond delay="600"/>
                                          </p:stCondLst>
                                        </p:cTn>
                                        <p:tgtEl>
                                          <p:spTgt spid="7"/>
                                        </p:tgtEl>
                                        <p:attrNameLst>
                                          <p:attrName>r</p:attrName>
                                        </p:attrNameLst>
                                      </p:cBhvr>
                                    </p:animRot>
                                    <p:animRot by="120000">
                                      <p:cBhvr>
                                        <p:cTn id="71"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ВХОД В ЛАБИРИНТ</a:t>
            </a:r>
            <a:endParaRPr lang="ru-RU" dirty="0"/>
          </a:p>
        </p:txBody>
      </p:sp>
      <p:sp>
        <p:nvSpPr>
          <p:cNvPr id="3" name="Содержимое 2"/>
          <p:cNvSpPr>
            <a:spLocks noGrp="1"/>
          </p:cNvSpPr>
          <p:nvPr>
            <p:ph idx="1"/>
          </p:nvPr>
        </p:nvSpPr>
        <p:spPr/>
        <p:txBody>
          <a:bodyPr/>
          <a:lstStyle/>
          <a:p>
            <a:pPr algn="ctr">
              <a:buNone/>
            </a:pPr>
            <a:r>
              <a:rPr lang="ru-RU" b="1" dirty="0" smtClean="0">
                <a:solidFill>
                  <a:srgbClr val="002060"/>
                </a:solidFill>
                <a:latin typeface="Bookman Old Style" pitchFamily="18" charset="0"/>
              </a:rPr>
              <a:t>Переведите десятичные дроби в проценты: </a:t>
            </a:r>
          </a:p>
          <a:p>
            <a:endParaRPr lang="ru-RU" dirty="0"/>
          </a:p>
        </p:txBody>
      </p:sp>
      <p:graphicFrame>
        <p:nvGraphicFramePr>
          <p:cNvPr id="5" name="Таблица 4"/>
          <p:cNvGraphicFramePr>
            <a:graphicFrameLocks noGrp="1"/>
          </p:cNvGraphicFramePr>
          <p:nvPr/>
        </p:nvGraphicFramePr>
        <p:xfrm>
          <a:off x="1475656" y="2420888"/>
          <a:ext cx="6096000" cy="1728192"/>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864096">
                <a:tc>
                  <a:txBody>
                    <a:bodyPr/>
                    <a:lstStyle/>
                    <a:p>
                      <a:pPr algn="ctr"/>
                      <a:r>
                        <a:rPr lang="ru-RU" dirty="0" smtClean="0"/>
                        <a:t>0,21</a:t>
                      </a:r>
                      <a:endParaRPr lang="ru-RU" dirty="0"/>
                    </a:p>
                  </a:txBody>
                  <a:tcPr/>
                </a:tc>
                <a:tc>
                  <a:txBody>
                    <a:bodyPr/>
                    <a:lstStyle/>
                    <a:p>
                      <a:pPr algn="ctr"/>
                      <a:r>
                        <a:rPr lang="ru-RU" dirty="0" smtClean="0"/>
                        <a:t>0,07</a:t>
                      </a:r>
                      <a:endParaRPr lang="ru-RU" dirty="0"/>
                    </a:p>
                  </a:txBody>
                  <a:tcPr/>
                </a:tc>
                <a:tc>
                  <a:txBody>
                    <a:bodyPr/>
                    <a:lstStyle/>
                    <a:p>
                      <a:pPr algn="ctr"/>
                      <a:r>
                        <a:rPr lang="ru-RU" dirty="0" smtClean="0"/>
                        <a:t>0,45</a:t>
                      </a:r>
                      <a:endParaRPr lang="ru-RU" dirty="0"/>
                    </a:p>
                  </a:txBody>
                  <a:tcPr/>
                </a:tc>
                <a:tc>
                  <a:txBody>
                    <a:bodyPr/>
                    <a:lstStyle/>
                    <a:p>
                      <a:pPr algn="ctr"/>
                      <a:r>
                        <a:rPr lang="ru-RU" dirty="0" smtClean="0"/>
                        <a:t>6,78</a:t>
                      </a:r>
                      <a:endParaRPr lang="ru-RU" dirty="0"/>
                    </a:p>
                  </a:txBody>
                  <a:tcPr/>
                </a:tc>
                <a:tc>
                  <a:txBody>
                    <a:bodyPr/>
                    <a:lstStyle/>
                    <a:p>
                      <a:pPr algn="ctr"/>
                      <a:r>
                        <a:rPr lang="ru-RU" dirty="0" smtClean="0"/>
                        <a:t>1</a:t>
                      </a:r>
                      <a:endParaRPr lang="ru-RU" dirty="0"/>
                    </a:p>
                  </a:txBody>
                  <a:tcPr/>
                </a:tc>
                <a:tc>
                  <a:txBody>
                    <a:bodyPr/>
                    <a:lstStyle/>
                    <a:p>
                      <a:pPr algn="ctr"/>
                      <a:r>
                        <a:rPr lang="ru-RU" dirty="0" smtClean="0"/>
                        <a:t>1,9</a:t>
                      </a:r>
                      <a:endParaRPr lang="ru-RU" dirty="0"/>
                    </a:p>
                  </a:txBody>
                  <a:tcPr/>
                </a:tc>
              </a:tr>
              <a:tr h="864096">
                <a:tc>
                  <a:txBody>
                    <a:bodyPr/>
                    <a:lstStyle/>
                    <a:p>
                      <a:pPr algn="ctr"/>
                      <a:endParaRPr lang="ru-RU" b="1" dirty="0"/>
                    </a:p>
                  </a:txBody>
                  <a:tcPr/>
                </a:tc>
                <a:tc>
                  <a:txBody>
                    <a:bodyPr/>
                    <a:lstStyle/>
                    <a:p>
                      <a:pPr algn="ctr"/>
                      <a:endParaRPr lang="ru-RU" b="1" dirty="0"/>
                    </a:p>
                  </a:txBody>
                  <a:tcPr/>
                </a:tc>
                <a:tc>
                  <a:txBody>
                    <a:bodyPr/>
                    <a:lstStyle/>
                    <a:p>
                      <a:pPr algn="ctr"/>
                      <a:endParaRPr lang="ru-RU" b="1" dirty="0"/>
                    </a:p>
                  </a:txBody>
                  <a:tcPr/>
                </a:tc>
                <a:tc>
                  <a:txBody>
                    <a:bodyPr/>
                    <a:lstStyle/>
                    <a:p>
                      <a:pPr algn="ctr"/>
                      <a:endParaRPr lang="ru-RU" b="1" dirty="0"/>
                    </a:p>
                  </a:txBody>
                  <a:tcPr/>
                </a:tc>
                <a:tc>
                  <a:txBody>
                    <a:bodyPr/>
                    <a:lstStyle/>
                    <a:p>
                      <a:pPr algn="ctr"/>
                      <a:endParaRPr lang="ru-RU" b="1" dirty="0"/>
                    </a:p>
                  </a:txBody>
                  <a:tcPr/>
                </a:tc>
                <a:tc>
                  <a:txBody>
                    <a:bodyPr/>
                    <a:lstStyle/>
                    <a:p>
                      <a:pPr algn="ctr"/>
                      <a:endParaRPr lang="ru-RU" b="1" dirty="0"/>
                    </a:p>
                  </a:txBody>
                  <a:tcPr/>
                </a:tc>
              </a:tr>
            </a:tbl>
          </a:graphicData>
        </a:graphic>
      </p:graphicFrame>
      <p:sp>
        <p:nvSpPr>
          <p:cNvPr id="6" name="Скругленный прямоугольник 5"/>
          <p:cNvSpPr/>
          <p:nvPr/>
        </p:nvSpPr>
        <p:spPr>
          <a:xfrm>
            <a:off x="4644008" y="3356992"/>
            <a:ext cx="792088" cy="7200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678%</a:t>
            </a:r>
          </a:p>
          <a:p>
            <a:pPr algn="ctr"/>
            <a:endParaRPr lang="ru-RU" dirty="0"/>
          </a:p>
        </p:txBody>
      </p:sp>
      <p:sp>
        <p:nvSpPr>
          <p:cNvPr id="7" name="Скругленный прямоугольник 6"/>
          <p:cNvSpPr/>
          <p:nvPr/>
        </p:nvSpPr>
        <p:spPr>
          <a:xfrm>
            <a:off x="3635896" y="3356992"/>
            <a:ext cx="792088" cy="7200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45%</a:t>
            </a:r>
          </a:p>
          <a:p>
            <a:pPr algn="ctr"/>
            <a:endParaRPr lang="ru-RU" dirty="0"/>
          </a:p>
        </p:txBody>
      </p:sp>
      <p:sp>
        <p:nvSpPr>
          <p:cNvPr id="9" name="Скругленный прямоугольник 8"/>
          <p:cNvSpPr/>
          <p:nvPr/>
        </p:nvSpPr>
        <p:spPr>
          <a:xfrm>
            <a:off x="2555776" y="3356992"/>
            <a:ext cx="792088" cy="7200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7%</a:t>
            </a:r>
          </a:p>
          <a:p>
            <a:pPr algn="ctr"/>
            <a:endParaRPr lang="ru-RU" dirty="0"/>
          </a:p>
        </p:txBody>
      </p:sp>
      <p:sp>
        <p:nvSpPr>
          <p:cNvPr id="11" name="Скругленный прямоугольник 10"/>
          <p:cNvSpPr/>
          <p:nvPr/>
        </p:nvSpPr>
        <p:spPr>
          <a:xfrm>
            <a:off x="5652120" y="3356992"/>
            <a:ext cx="792088" cy="7200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100%</a:t>
            </a:r>
          </a:p>
          <a:p>
            <a:pPr algn="ctr"/>
            <a:endParaRPr lang="ru-RU" dirty="0"/>
          </a:p>
        </p:txBody>
      </p:sp>
      <p:sp>
        <p:nvSpPr>
          <p:cNvPr id="12" name="Скругленный прямоугольник 11"/>
          <p:cNvSpPr/>
          <p:nvPr/>
        </p:nvSpPr>
        <p:spPr>
          <a:xfrm>
            <a:off x="1547664" y="3356992"/>
            <a:ext cx="792088" cy="7200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21%</a:t>
            </a:r>
          </a:p>
          <a:p>
            <a:pPr algn="ctr"/>
            <a:endParaRPr lang="ru-RU" dirty="0"/>
          </a:p>
        </p:txBody>
      </p:sp>
      <p:sp>
        <p:nvSpPr>
          <p:cNvPr id="13" name="Скругленный прямоугольник 12"/>
          <p:cNvSpPr/>
          <p:nvPr/>
        </p:nvSpPr>
        <p:spPr>
          <a:xfrm>
            <a:off x="6660232" y="3356992"/>
            <a:ext cx="792088" cy="7200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190%</a:t>
            </a:r>
          </a:p>
          <a:p>
            <a:pPr algn="ctr"/>
            <a:endParaRPr lang="ru-RU" dirty="0"/>
          </a:p>
        </p:txBody>
      </p:sp>
      <p:pic>
        <p:nvPicPr>
          <p:cNvPr id="14338" name="Picture 2" descr="Картинки по запросу картинка умный гномик"/>
          <p:cNvPicPr>
            <a:picLocks noChangeAspect="1" noChangeArrowheads="1"/>
          </p:cNvPicPr>
          <p:nvPr/>
        </p:nvPicPr>
        <p:blipFill>
          <a:blip r:embed="rId2" cstate="print"/>
          <a:srcRect/>
          <a:stretch>
            <a:fillRect/>
          </a:stretch>
        </p:blipFill>
        <p:spPr bwMode="auto">
          <a:xfrm>
            <a:off x="395536" y="4365104"/>
            <a:ext cx="1187088" cy="1800200"/>
          </a:xfrm>
          <a:prstGeom prst="rect">
            <a:avLst/>
          </a:prstGeom>
          <a:noFill/>
        </p:spPr>
      </p:pic>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down)">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ВХОД В ЛАБИРИНТ</a:t>
            </a:r>
            <a:endParaRPr lang="ru-RU" dirty="0"/>
          </a:p>
        </p:txBody>
      </p:sp>
      <p:graphicFrame>
        <p:nvGraphicFramePr>
          <p:cNvPr id="4" name="Таблица 3"/>
          <p:cNvGraphicFramePr>
            <a:graphicFrameLocks noGrp="1"/>
          </p:cNvGraphicFramePr>
          <p:nvPr/>
        </p:nvGraphicFramePr>
        <p:xfrm>
          <a:off x="1403648" y="2060848"/>
          <a:ext cx="6096000" cy="1584176"/>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792088">
                <a:tc>
                  <a:txBody>
                    <a:bodyPr/>
                    <a:lstStyle/>
                    <a:p>
                      <a:pPr algn="ctr"/>
                      <a:r>
                        <a:rPr lang="ru-RU" dirty="0" smtClean="0"/>
                        <a:t>68%</a:t>
                      </a:r>
                      <a:endParaRPr lang="ru-RU" dirty="0"/>
                    </a:p>
                  </a:txBody>
                  <a:tcPr/>
                </a:tc>
                <a:tc>
                  <a:txBody>
                    <a:bodyPr/>
                    <a:lstStyle/>
                    <a:p>
                      <a:pPr algn="ctr"/>
                      <a:r>
                        <a:rPr lang="ru-RU" dirty="0" smtClean="0"/>
                        <a:t>7%</a:t>
                      </a:r>
                      <a:endParaRPr lang="ru-RU" dirty="0"/>
                    </a:p>
                  </a:txBody>
                  <a:tcPr/>
                </a:tc>
                <a:tc>
                  <a:txBody>
                    <a:bodyPr/>
                    <a:lstStyle/>
                    <a:p>
                      <a:pPr algn="ctr"/>
                      <a:r>
                        <a:rPr lang="ru-RU" dirty="0" smtClean="0"/>
                        <a:t>1%</a:t>
                      </a:r>
                      <a:endParaRPr lang="ru-RU" dirty="0"/>
                    </a:p>
                  </a:txBody>
                  <a:tcPr/>
                </a:tc>
                <a:tc>
                  <a:txBody>
                    <a:bodyPr/>
                    <a:lstStyle/>
                    <a:p>
                      <a:pPr algn="ctr"/>
                      <a:r>
                        <a:rPr lang="ru-RU" dirty="0" smtClean="0"/>
                        <a:t>0,4%</a:t>
                      </a:r>
                      <a:endParaRPr lang="ru-RU" dirty="0"/>
                    </a:p>
                  </a:txBody>
                  <a:tcPr/>
                </a:tc>
                <a:tc>
                  <a:txBody>
                    <a:bodyPr/>
                    <a:lstStyle/>
                    <a:p>
                      <a:pPr algn="ctr"/>
                      <a:r>
                        <a:rPr lang="ru-RU" dirty="0" smtClean="0"/>
                        <a:t>70%</a:t>
                      </a:r>
                      <a:endParaRPr lang="ru-RU" dirty="0"/>
                    </a:p>
                  </a:txBody>
                  <a:tcPr/>
                </a:tc>
                <a:tc>
                  <a:txBody>
                    <a:bodyPr/>
                    <a:lstStyle/>
                    <a:p>
                      <a:pPr algn="ctr"/>
                      <a:r>
                        <a:rPr lang="ru-RU" dirty="0" smtClean="0"/>
                        <a:t>300%</a:t>
                      </a:r>
                      <a:endParaRPr lang="ru-RU" dirty="0"/>
                    </a:p>
                  </a:txBody>
                  <a:tcPr/>
                </a:tc>
              </a:tr>
              <a:tr h="792088">
                <a:tc>
                  <a:txBody>
                    <a:bodyPr/>
                    <a:lstStyle/>
                    <a:p>
                      <a:pPr algn="ctr"/>
                      <a:endParaRPr lang="ru-RU" b="1" dirty="0"/>
                    </a:p>
                  </a:txBody>
                  <a:tcPr/>
                </a:tc>
                <a:tc>
                  <a:txBody>
                    <a:bodyPr/>
                    <a:lstStyle/>
                    <a:p>
                      <a:pPr algn="ctr"/>
                      <a:endParaRPr lang="ru-RU" sz="1600" b="1" dirty="0"/>
                    </a:p>
                  </a:txBody>
                  <a:tcPr/>
                </a:tc>
                <a:tc>
                  <a:txBody>
                    <a:bodyPr/>
                    <a:lstStyle/>
                    <a:p>
                      <a:pPr algn="ctr"/>
                      <a:endParaRPr lang="ru-RU" sz="1600" b="1" dirty="0"/>
                    </a:p>
                  </a:txBody>
                  <a:tcPr/>
                </a:tc>
                <a:tc>
                  <a:txBody>
                    <a:bodyPr/>
                    <a:lstStyle/>
                    <a:p>
                      <a:pPr algn="ctr"/>
                      <a:endParaRPr lang="ru-RU" sz="1600" b="1" dirty="0"/>
                    </a:p>
                  </a:txBody>
                  <a:tcPr/>
                </a:tc>
                <a:tc>
                  <a:txBody>
                    <a:bodyPr/>
                    <a:lstStyle/>
                    <a:p>
                      <a:pPr algn="ctr"/>
                      <a:endParaRPr lang="ru-RU" sz="1600" b="1" dirty="0"/>
                    </a:p>
                  </a:txBody>
                  <a:tcPr/>
                </a:tc>
                <a:tc>
                  <a:txBody>
                    <a:bodyPr/>
                    <a:lstStyle/>
                    <a:p>
                      <a:pPr algn="ctr"/>
                      <a:endParaRPr lang="ru-RU" sz="1600" b="1" dirty="0"/>
                    </a:p>
                  </a:txBody>
                  <a:tcPr/>
                </a:tc>
              </a:tr>
            </a:tbl>
          </a:graphicData>
        </a:graphic>
      </p:graphicFrame>
      <p:sp>
        <p:nvSpPr>
          <p:cNvPr id="5" name="Скругленный прямоугольник 4"/>
          <p:cNvSpPr/>
          <p:nvPr/>
        </p:nvSpPr>
        <p:spPr>
          <a:xfrm>
            <a:off x="1547664" y="2924944"/>
            <a:ext cx="792088" cy="7200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t>0,68</a:t>
            </a:r>
          </a:p>
          <a:p>
            <a:pPr algn="ctr"/>
            <a:endParaRPr lang="ru-RU" dirty="0"/>
          </a:p>
        </p:txBody>
      </p:sp>
      <p:sp>
        <p:nvSpPr>
          <p:cNvPr id="6" name="Скругленный прямоугольник 5"/>
          <p:cNvSpPr/>
          <p:nvPr/>
        </p:nvSpPr>
        <p:spPr>
          <a:xfrm>
            <a:off x="2555776" y="2924944"/>
            <a:ext cx="792088" cy="7200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t>0,07</a:t>
            </a:r>
          </a:p>
          <a:p>
            <a:pPr algn="ctr"/>
            <a:endParaRPr lang="ru-RU" dirty="0"/>
          </a:p>
        </p:txBody>
      </p:sp>
      <p:sp>
        <p:nvSpPr>
          <p:cNvPr id="7" name="Скругленный прямоугольник 6"/>
          <p:cNvSpPr/>
          <p:nvPr/>
        </p:nvSpPr>
        <p:spPr>
          <a:xfrm>
            <a:off x="3563888" y="2924944"/>
            <a:ext cx="792088" cy="7200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t>0,01</a:t>
            </a:r>
          </a:p>
          <a:p>
            <a:pPr algn="ctr"/>
            <a:endParaRPr lang="ru-RU" dirty="0"/>
          </a:p>
        </p:txBody>
      </p:sp>
      <p:sp>
        <p:nvSpPr>
          <p:cNvPr id="8" name="Скругленный прямоугольник 7"/>
          <p:cNvSpPr/>
          <p:nvPr/>
        </p:nvSpPr>
        <p:spPr>
          <a:xfrm>
            <a:off x="4499992" y="2924944"/>
            <a:ext cx="864096" cy="64807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smtClean="0"/>
          </a:p>
          <a:p>
            <a:pPr algn="ctr"/>
            <a:r>
              <a:rPr lang="ru-RU" sz="1600" b="1" dirty="0" smtClean="0"/>
              <a:t>0,004</a:t>
            </a:r>
          </a:p>
          <a:p>
            <a:pPr algn="ctr"/>
            <a:endParaRPr lang="ru-RU" dirty="0"/>
          </a:p>
        </p:txBody>
      </p:sp>
      <p:sp>
        <p:nvSpPr>
          <p:cNvPr id="9" name="Скругленный прямоугольник 8"/>
          <p:cNvSpPr/>
          <p:nvPr/>
        </p:nvSpPr>
        <p:spPr>
          <a:xfrm>
            <a:off x="5580112" y="2924944"/>
            <a:ext cx="792088" cy="64807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t>0,7</a:t>
            </a:r>
          </a:p>
          <a:p>
            <a:pPr algn="ctr"/>
            <a:endParaRPr lang="ru-RU" dirty="0"/>
          </a:p>
        </p:txBody>
      </p:sp>
      <p:sp>
        <p:nvSpPr>
          <p:cNvPr id="10" name="Скругленный прямоугольник 9"/>
          <p:cNvSpPr/>
          <p:nvPr/>
        </p:nvSpPr>
        <p:spPr>
          <a:xfrm>
            <a:off x="6588224" y="2924944"/>
            <a:ext cx="792088" cy="64807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3</a:t>
            </a:r>
          </a:p>
          <a:p>
            <a:pPr algn="ctr"/>
            <a:endParaRPr lang="ru-RU" dirty="0"/>
          </a:p>
        </p:txBody>
      </p:sp>
      <p:pic>
        <p:nvPicPr>
          <p:cNvPr id="13314" name="Picture 2" descr="Картинки по запросу картинка умный гномик"/>
          <p:cNvPicPr>
            <a:picLocks noGrp="1" noChangeAspect="1" noChangeArrowheads="1"/>
          </p:cNvPicPr>
          <p:nvPr>
            <p:ph idx="1"/>
          </p:nvPr>
        </p:nvPicPr>
        <p:blipFill>
          <a:blip r:embed="rId2" cstate="print"/>
          <a:srcRect/>
          <a:stretch>
            <a:fillRect/>
          </a:stretch>
        </p:blipFill>
        <p:spPr bwMode="auto">
          <a:xfrm>
            <a:off x="7380312" y="4437112"/>
            <a:ext cx="1377022" cy="2088232"/>
          </a:xfrm>
          <a:prstGeom prst="rect">
            <a:avLst/>
          </a:prstGeom>
          <a:noFill/>
        </p:spPr>
      </p:pic>
      <p:sp>
        <p:nvSpPr>
          <p:cNvPr id="11" name="TextBox 10"/>
          <p:cNvSpPr txBox="1"/>
          <p:nvPr/>
        </p:nvSpPr>
        <p:spPr>
          <a:xfrm>
            <a:off x="827584" y="476672"/>
            <a:ext cx="7920880" cy="954107"/>
          </a:xfrm>
          <a:prstGeom prst="rect">
            <a:avLst/>
          </a:prstGeom>
          <a:noFill/>
        </p:spPr>
        <p:txBody>
          <a:bodyPr wrap="square" rtlCol="0">
            <a:spAutoFit/>
          </a:bodyPr>
          <a:lstStyle/>
          <a:p>
            <a:pPr algn="ctr"/>
            <a:r>
              <a:rPr lang="ru-RU" sz="2800" b="1" dirty="0" smtClean="0">
                <a:solidFill>
                  <a:srgbClr val="002060"/>
                </a:solidFill>
                <a:latin typeface="Bookman Old Style" pitchFamily="18" charset="0"/>
              </a:rPr>
              <a:t>Переведите проценты </a:t>
            </a:r>
          </a:p>
          <a:p>
            <a:pPr algn="ctr"/>
            <a:r>
              <a:rPr lang="ru-RU" sz="2800" b="1" dirty="0" smtClean="0">
                <a:solidFill>
                  <a:srgbClr val="002060"/>
                </a:solidFill>
                <a:latin typeface="Bookman Old Style" pitchFamily="18" charset="0"/>
              </a:rPr>
              <a:t>в десятичные дроби</a:t>
            </a:r>
            <a:endParaRPr lang="ru-RU" sz="2800" dirty="0"/>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
                                            <p:txEl>
                                              <p:pRg st="0" end="0"/>
                                            </p:txEl>
                                          </p:spTgt>
                                        </p:tgtEl>
                                        <p:attrNameLst>
                                          <p:attrName>style.visibility</p:attrName>
                                        </p:attrNameLst>
                                      </p:cBhvr>
                                      <p:to>
                                        <p:strVal val="visible"/>
                                      </p:to>
                                    </p:set>
                                    <p:anim calcmode="discrete" valueType="clr">
                                      <p:cBhvr override="childStyle">
                                        <p:cTn id="7" dur="80"/>
                                        <p:tgtEl>
                                          <p:spTgt spid="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11">
                                            <p:txEl>
                                              <p:pRg st="1" end="1"/>
                                            </p:txEl>
                                          </p:spTgt>
                                        </p:tgtEl>
                                        <p:attrNameLst>
                                          <p:attrName>style.visibility</p:attrName>
                                        </p:attrNameLst>
                                      </p:cBhvr>
                                      <p:to>
                                        <p:strVal val="visible"/>
                                      </p:to>
                                    </p:set>
                                    <p:anim calcmode="discrete" valueType="clr">
                                      <p:cBhvr override="childStyle">
                                        <p:cTn id="12" dur="80"/>
                                        <p:tgtEl>
                                          <p:spTgt spid="1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1">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11">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down)">
                                      <p:cBhvr>
                                        <p:cTn id="4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ВХОД В ЛАБИРИНТ</a:t>
            </a:r>
            <a:endParaRPr lang="ru-RU" dirty="0"/>
          </a:p>
        </p:txBody>
      </p:sp>
      <p:graphicFrame>
        <p:nvGraphicFramePr>
          <p:cNvPr id="4" name="Таблица 3"/>
          <p:cNvGraphicFramePr>
            <a:graphicFrameLocks noGrp="1"/>
          </p:cNvGraphicFramePr>
          <p:nvPr/>
        </p:nvGraphicFramePr>
        <p:xfrm>
          <a:off x="1524000" y="1397000"/>
          <a:ext cx="1175792" cy="3184128"/>
        </p:xfrm>
        <a:graphic>
          <a:graphicData uri="http://schemas.openxmlformats.org/drawingml/2006/table">
            <a:tbl>
              <a:tblPr firstRow="1" bandRow="1">
                <a:tableStyleId>{5C22544A-7EE6-4342-B048-85BDC9FD1C3A}</a:tableStyleId>
              </a:tblPr>
              <a:tblGrid>
                <a:gridCol w="1175792"/>
              </a:tblGrid>
              <a:tr h="1061376">
                <a:tc>
                  <a:txBody>
                    <a:bodyPr/>
                    <a:lstStyle/>
                    <a:p>
                      <a:endParaRPr lang="ru-RU" dirty="0" smtClean="0"/>
                    </a:p>
                    <a:p>
                      <a:r>
                        <a:rPr lang="ru-RU" dirty="0" smtClean="0"/>
                        <a:t>5% </a:t>
                      </a:r>
                    </a:p>
                    <a:p>
                      <a:r>
                        <a:rPr lang="ru-RU" dirty="0" smtClean="0"/>
                        <a:t>от 100</a:t>
                      </a:r>
                      <a:endParaRPr lang="ru-RU" dirty="0"/>
                    </a:p>
                  </a:txBody>
                  <a:tcPr/>
                </a:tc>
              </a:tr>
              <a:tr h="1061376">
                <a:tc>
                  <a:txBody>
                    <a:bodyPr/>
                    <a:lstStyle/>
                    <a:p>
                      <a:r>
                        <a:rPr lang="ru-RU" b="1" dirty="0" smtClean="0">
                          <a:solidFill>
                            <a:srgbClr val="0070C0"/>
                          </a:solidFill>
                          <a:latin typeface="Bookman Old Style" pitchFamily="18" charset="0"/>
                        </a:rPr>
                        <a:t>10% </a:t>
                      </a:r>
                    </a:p>
                    <a:p>
                      <a:r>
                        <a:rPr lang="ru-RU" b="1" dirty="0" smtClean="0">
                          <a:solidFill>
                            <a:srgbClr val="0070C0"/>
                          </a:solidFill>
                          <a:latin typeface="Bookman Old Style" pitchFamily="18" charset="0"/>
                        </a:rPr>
                        <a:t>от 400</a:t>
                      </a:r>
                      <a:endParaRPr lang="ru-RU" b="1" dirty="0">
                        <a:solidFill>
                          <a:srgbClr val="0070C0"/>
                        </a:solidFill>
                        <a:latin typeface="Bookman Old Style" pitchFamily="18" charset="0"/>
                      </a:endParaRPr>
                    </a:p>
                  </a:txBody>
                  <a:tcPr/>
                </a:tc>
              </a:tr>
              <a:tr h="1061376">
                <a:tc>
                  <a:txBody>
                    <a:bodyPr/>
                    <a:lstStyle/>
                    <a:p>
                      <a:r>
                        <a:rPr lang="ru-RU" b="1" dirty="0" smtClean="0">
                          <a:solidFill>
                            <a:srgbClr val="0070C0"/>
                          </a:solidFill>
                          <a:latin typeface="Bookman Old Style" pitchFamily="18" charset="0"/>
                        </a:rPr>
                        <a:t>7% </a:t>
                      </a:r>
                    </a:p>
                    <a:p>
                      <a:r>
                        <a:rPr lang="ru-RU" b="1" dirty="0" smtClean="0">
                          <a:solidFill>
                            <a:srgbClr val="0070C0"/>
                          </a:solidFill>
                          <a:latin typeface="Bookman Old Style" pitchFamily="18" charset="0"/>
                        </a:rPr>
                        <a:t>от 200</a:t>
                      </a:r>
                      <a:endParaRPr lang="ru-RU" b="1" dirty="0">
                        <a:solidFill>
                          <a:srgbClr val="0070C0"/>
                        </a:solidFill>
                        <a:latin typeface="Bookman Old Style" pitchFamily="18" charset="0"/>
                      </a:endParaRPr>
                    </a:p>
                  </a:txBody>
                  <a:tcPr/>
                </a:tc>
              </a:tr>
            </a:tbl>
          </a:graphicData>
        </a:graphic>
      </p:graphicFrame>
      <p:sp>
        <p:nvSpPr>
          <p:cNvPr id="5" name="Скругленный прямоугольник 4"/>
          <p:cNvSpPr/>
          <p:nvPr/>
        </p:nvSpPr>
        <p:spPr>
          <a:xfrm>
            <a:off x="6228184" y="1340768"/>
            <a:ext cx="100811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t>5</a:t>
            </a:r>
            <a:endParaRPr lang="ru-RU" sz="2800" b="1" dirty="0"/>
          </a:p>
        </p:txBody>
      </p:sp>
      <p:sp>
        <p:nvSpPr>
          <p:cNvPr id="6" name="Скругленный прямоугольник 5"/>
          <p:cNvSpPr/>
          <p:nvPr/>
        </p:nvSpPr>
        <p:spPr>
          <a:xfrm>
            <a:off x="6228184" y="2420888"/>
            <a:ext cx="100811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40</a:t>
            </a:r>
            <a:endParaRPr lang="ru-RU" sz="2400" b="1" dirty="0"/>
          </a:p>
        </p:txBody>
      </p:sp>
      <p:sp>
        <p:nvSpPr>
          <p:cNvPr id="7" name="Скругленный прямоугольник 6"/>
          <p:cNvSpPr/>
          <p:nvPr/>
        </p:nvSpPr>
        <p:spPr>
          <a:xfrm>
            <a:off x="6228184" y="3573016"/>
            <a:ext cx="100811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14</a:t>
            </a:r>
            <a:endParaRPr lang="ru-RU" sz="2400" b="1" dirty="0"/>
          </a:p>
        </p:txBody>
      </p:sp>
      <p:sp>
        <p:nvSpPr>
          <p:cNvPr id="8" name="Стрелка вправо 7"/>
          <p:cNvSpPr/>
          <p:nvPr/>
        </p:nvSpPr>
        <p:spPr>
          <a:xfrm>
            <a:off x="3635896" y="1700808"/>
            <a:ext cx="129614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a:off x="3707904" y="2708920"/>
            <a:ext cx="129614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3779912" y="3861048"/>
            <a:ext cx="129614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2290" name="Picture 2" descr="Картинки по запросу картинка умный гномик"/>
          <p:cNvPicPr>
            <a:picLocks noGrp="1" noChangeAspect="1" noChangeArrowheads="1"/>
          </p:cNvPicPr>
          <p:nvPr>
            <p:ph idx="1"/>
          </p:nvPr>
        </p:nvPicPr>
        <p:blipFill>
          <a:blip r:embed="rId2" cstate="print"/>
          <a:srcRect/>
          <a:stretch>
            <a:fillRect/>
          </a:stretch>
        </p:blipFill>
        <p:spPr bwMode="auto">
          <a:xfrm>
            <a:off x="395536" y="4653136"/>
            <a:ext cx="1080120" cy="1637984"/>
          </a:xfrm>
          <a:prstGeom prst="rect">
            <a:avLst/>
          </a:prstGeom>
          <a:noFill/>
        </p:spPr>
      </p:pic>
      <p:sp>
        <p:nvSpPr>
          <p:cNvPr id="11" name="TextBox 10"/>
          <p:cNvSpPr txBox="1"/>
          <p:nvPr/>
        </p:nvSpPr>
        <p:spPr>
          <a:xfrm>
            <a:off x="899592" y="548680"/>
            <a:ext cx="7579319" cy="523220"/>
          </a:xfrm>
          <a:prstGeom prst="rect">
            <a:avLst/>
          </a:prstGeom>
          <a:noFill/>
        </p:spPr>
        <p:txBody>
          <a:bodyPr wrap="none" rtlCol="0">
            <a:spAutoFit/>
          </a:bodyPr>
          <a:lstStyle/>
          <a:p>
            <a:r>
              <a:rPr lang="ru-RU" sz="2800" b="1" dirty="0" smtClean="0">
                <a:solidFill>
                  <a:srgbClr val="002060"/>
                </a:solidFill>
                <a:latin typeface="Bookman Old Style" pitchFamily="18" charset="0"/>
              </a:rPr>
              <a:t>Найдите процент от заданного числа</a:t>
            </a:r>
            <a:endParaRPr lang="ru-RU" sz="2800" b="1" dirty="0">
              <a:solidFill>
                <a:srgbClr val="002060"/>
              </a:solidFill>
              <a:latin typeface="Bookman Old Style" pitchFamily="18" charset="0"/>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
                                            <p:txEl>
                                              <p:pRg st="0" end="0"/>
                                            </p:txEl>
                                          </p:spTgt>
                                        </p:tgtEl>
                                        <p:attrNameLst>
                                          <p:attrName>style.visibility</p:attrName>
                                        </p:attrNameLst>
                                      </p:cBhvr>
                                      <p:to>
                                        <p:strVal val="visible"/>
                                      </p:to>
                                    </p:set>
                                    <p:anim calcmode="discrete" valueType="clr">
                                      <p:cBhvr override="childStyle">
                                        <p:cTn id="7" dur="80"/>
                                        <p:tgtEl>
                                          <p:spTgt spid="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mph" presetSubtype="0" fill="hold" grpId="0" nodeType="clickEffect">
                                  <p:stCondLst>
                                    <p:cond delay="0"/>
                                  </p:stCondLst>
                                  <p:childTnLst>
                                    <p:animClr clrSpc="rgb">
                                      <p:cBhvr override="childStyle">
                                        <p:cTn id="18" dur="1500" autoRev="1" fill="hold"/>
                                        <p:tgtEl>
                                          <p:spTgt spid="8"/>
                                        </p:tgtEl>
                                        <p:attrNameLst>
                                          <p:attrName>style.color</p:attrName>
                                        </p:attrNameLst>
                                      </p:cBhvr>
                                      <p:to>
                                        <a:schemeClr val="hlink"/>
                                      </p:to>
                                    </p:animClr>
                                    <p:animClr clrSpc="rgb">
                                      <p:cBhvr>
                                        <p:cTn id="19" dur="1500" autoRev="1" fill="hold"/>
                                        <p:tgtEl>
                                          <p:spTgt spid="8"/>
                                        </p:tgtEl>
                                        <p:attrNameLst>
                                          <p:attrName>fillcolor</p:attrName>
                                        </p:attrNameLst>
                                      </p:cBhvr>
                                      <p:to>
                                        <a:schemeClr val="hlink"/>
                                      </p:to>
                                    </p:animClr>
                                    <p:set>
                                      <p:cBhvr>
                                        <p:cTn id="20" dur="1500" autoRev="1" fill="hold"/>
                                        <p:tgtEl>
                                          <p:spTgt spid="8"/>
                                        </p:tgtEl>
                                        <p:attrNameLst>
                                          <p:attrName>fill.type</p:attrName>
                                        </p:attrNameLst>
                                      </p:cBhvr>
                                      <p:to>
                                        <p:strVal val="solid"/>
                                      </p:to>
                                    </p:set>
                                    <p:set>
                                      <p:cBhvr>
                                        <p:cTn id="21" dur="1500" autoRev="1" fill="hold"/>
                                        <p:tgtEl>
                                          <p:spTgt spid="8"/>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7" presetClass="emph" presetSubtype="0" fill="hold" grpId="0" nodeType="clickEffect">
                                  <p:stCondLst>
                                    <p:cond delay="0"/>
                                  </p:stCondLst>
                                  <p:childTnLst>
                                    <p:animClr clrSpc="rgb">
                                      <p:cBhvr override="childStyle">
                                        <p:cTn id="30" dur="1500" autoRev="1" fill="hold"/>
                                        <p:tgtEl>
                                          <p:spTgt spid="9"/>
                                        </p:tgtEl>
                                        <p:attrNameLst>
                                          <p:attrName>style.color</p:attrName>
                                        </p:attrNameLst>
                                      </p:cBhvr>
                                      <p:to>
                                        <a:schemeClr val="hlink"/>
                                      </p:to>
                                    </p:animClr>
                                    <p:animClr clrSpc="rgb">
                                      <p:cBhvr>
                                        <p:cTn id="31" dur="1500" autoRev="1" fill="hold"/>
                                        <p:tgtEl>
                                          <p:spTgt spid="9"/>
                                        </p:tgtEl>
                                        <p:attrNameLst>
                                          <p:attrName>fillcolor</p:attrName>
                                        </p:attrNameLst>
                                      </p:cBhvr>
                                      <p:to>
                                        <a:schemeClr val="hlink"/>
                                      </p:to>
                                    </p:animClr>
                                    <p:set>
                                      <p:cBhvr>
                                        <p:cTn id="32" dur="1500" autoRev="1" fill="hold"/>
                                        <p:tgtEl>
                                          <p:spTgt spid="9"/>
                                        </p:tgtEl>
                                        <p:attrNameLst>
                                          <p:attrName>fill.type</p:attrName>
                                        </p:attrNameLst>
                                      </p:cBhvr>
                                      <p:to>
                                        <p:strVal val="solid"/>
                                      </p:to>
                                    </p:set>
                                    <p:set>
                                      <p:cBhvr>
                                        <p:cTn id="33" dur="1500" autoRev="1" fill="hold"/>
                                        <p:tgtEl>
                                          <p:spTgt spid="9"/>
                                        </p:tgtEl>
                                        <p:attrNameLst>
                                          <p:attrName>fill.on</p:attrName>
                                        </p:attrNameLst>
                                      </p:cBhvr>
                                      <p:to>
                                        <p:strVal val="tru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down)">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27" presetClass="emph" presetSubtype="0" fill="hold" grpId="0" nodeType="clickEffect">
                                  <p:stCondLst>
                                    <p:cond delay="0"/>
                                  </p:stCondLst>
                                  <p:childTnLst>
                                    <p:animClr clrSpc="rgb">
                                      <p:cBhvr override="childStyle">
                                        <p:cTn id="42" dur="1500" autoRev="1" fill="hold"/>
                                        <p:tgtEl>
                                          <p:spTgt spid="10"/>
                                        </p:tgtEl>
                                        <p:attrNameLst>
                                          <p:attrName>style.color</p:attrName>
                                        </p:attrNameLst>
                                      </p:cBhvr>
                                      <p:to>
                                        <a:schemeClr val="hlink"/>
                                      </p:to>
                                    </p:animClr>
                                    <p:animClr clrSpc="rgb">
                                      <p:cBhvr>
                                        <p:cTn id="43" dur="1500" autoRev="1" fill="hold"/>
                                        <p:tgtEl>
                                          <p:spTgt spid="10"/>
                                        </p:tgtEl>
                                        <p:attrNameLst>
                                          <p:attrName>fillcolor</p:attrName>
                                        </p:attrNameLst>
                                      </p:cBhvr>
                                      <p:to>
                                        <a:schemeClr val="hlink"/>
                                      </p:to>
                                    </p:animClr>
                                    <p:set>
                                      <p:cBhvr>
                                        <p:cTn id="44" dur="1500" autoRev="1" fill="hold"/>
                                        <p:tgtEl>
                                          <p:spTgt spid="10"/>
                                        </p:tgtEl>
                                        <p:attrNameLst>
                                          <p:attrName>fill.type</p:attrName>
                                        </p:attrNameLst>
                                      </p:cBhvr>
                                      <p:to>
                                        <p:strVal val="solid"/>
                                      </p:to>
                                    </p:set>
                                    <p:set>
                                      <p:cBhvr>
                                        <p:cTn id="45" dur="1500" autoRev="1" fill="hold"/>
                                        <p:tgtEl>
                                          <p:spTgt spid="10"/>
                                        </p:tgtEl>
                                        <p:attrNameLst>
                                          <p:attrName>fill.on</p:attrName>
                                        </p:attrNameLst>
                                      </p:cBhvr>
                                      <p:to>
                                        <p:strVal val="true"/>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down)">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ВХОД В ЛАБИРИНТ</a:t>
            </a:r>
            <a:endParaRPr lang="ru-RU" dirty="0"/>
          </a:p>
        </p:txBody>
      </p:sp>
      <p:sp>
        <p:nvSpPr>
          <p:cNvPr id="3" name="Содержимое 2"/>
          <p:cNvSpPr>
            <a:spLocks noGrp="1"/>
          </p:cNvSpPr>
          <p:nvPr>
            <p:ph idx="1"/>
          </p:nvPr>
        </p:nvSpPr>
        <p:spPr/>
        <p:txBody>
          <a:bodyPr/>
          <a:lstStyle/>
          <a:p>
            <a:pPr algn="ctr">
              <a:buNone/>
            </a:pPr>
            <a:r>
              <a:rPr lang="ru-RU" b="1" dirty="0" smtClean="0">
                <a:solidFill>
                  <a:srgbClr val="002060"/>
                </a:solidFill>
                <a:latin typeface="Bookman Old Style" pitchFamily="18" charset="0"/>
              </a:rPr>
              <a:t>Найдите число, если известно, сколько  процентов оно составляет: </a:t>
            </a:r>
          </a:p>
          <a:p>
            <a:pPr>
              <a:buNone/>
            </a:pPr>
            <a:endParaRPr lang="ru-RU" dirty="0"/>
          </a:p>
        </p:txBody>
      </p:sp>
      <p:sp>
        <p:nvSpPr>
          <p:cNvPr id="4" name="Скругленный прямоугольник 3"/>
          <p:cNvSpPr/>
          <p:nvPr/>
        </p:nvSpPr>
        <p:spPr>
          <a:xfrm>
            <a:off x="1115616" y="1844824"/>
            <a:ext cx="216024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1% равен 8</a:t>
            </a:r>
            <a:endParaRPr lang="ru-RU" b="1" dirty="0"/>
          </a:p>
        </p:txBody>
      </p:sp>
      <p:sp>
        <p:nvSpPr>
          <p:cNvPr id="5" name="Скругленный прямоугольник 4"/>
          <p:cNvSpPr/>
          <p:nvPr/>
        </p:nvSpPr>
        <p:spPr>
          <a:xfrm>
            <a:off x="1115616" y="2852936"/>
            <a:ext cx="216024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2% равны 50</a:t>
            </a:r>
            <a:endParaRPr lang="ru-RU" b="1" dirty="0"/>
          </a:p>
        </p:txBody>
      </p:sp>
      <p:sp>
        <p:nvSpPr>
          <p:cNvPr id="6" name="Скругленный прямоугольник 5"/>
          <p:cNvSpPr/>
          <p:nvPr/>
        </p:nvSpPr>
        <p:spPr>
          <a:xfrm>
            <a:off x="1115616" y="3933056"/>
            <a:ext cx="216024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10% равны 4</a:t>
            </a:r>
            <a:endParaRPr lang="ru-RU" b="1" dirty="0"/>
          </a:p>
        </p:txBody>
      </p:sp>
      <p:sp>
        <p:nvSpPr>
          <p:cNvPr id="7" name="Скругленный прямоугольник 6"/>
          <p:cNvSpPr/>
          <p:nvPr/>
        </p:nvSpPr>
        <p:spPr>
          <a:xfrm>
            <a:off x="6012160" y="3933056"/>
            <a:ext cx="1008112" cy="79208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40</a:t>
            </a:r>
            <a:endParaRPr lang="ru-RU" b="1" dirty="0"/>
          </a:p>
        </p:txBody>
      </p:sp>
      <p:sp>
        <p:nvSpPr>
          <p:cNvPr id="8" name="Скругленный прямоугольник 7"/>
          <p:cNvSpPr/>
          <p:nvPr/>
        </p:nvSpPr>
        <p:spPr>
          <a:xfrm>
            <a:off x="6012160" y="2852936"/>
            <a:ext cx="1008112" cy="79208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2500</a:t>
            </a:r>
            <a:endParaRPr lang="ru-RU" b="1" dirty="0"/>
          </a:p>
        </p:txBody>
      </p:sp>
      <p:sp>
        <p:nvSpPr>
          <p:cNvPr id="9" name="Скругленный прямоугольник 8"/>
          <p:cNvSpPr/>
          <p:nvPr/>
        </p:nvSpPr>
        <p:spPr>
          <a:xfrm>
            <a:off x="6012160" y="1772816"/>
            <a:ext cx="1008112" cy="79208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800</a:t>
            </a:r>
            <a:endParaRPr lang="ru-RU" b="1" dirty="0"/>
          </a:p>
        </p:txBody>
      </p:sp>
      <p:sp>
        <p:nvSpPr>
          <p:cNvPr id="10" name="Стрелка вправо 9"/>
          <p:cNvSpPr/>
          <p:nvPr/>
        </p:nvSpPr>
        <p:spPr>
          <a:xfrm>
            <a:off x="3707904" y="2204864"/>
            <a:ext cx="1512168" cy="360040"/>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3779912" y="3068960"/>
            <a:ext cx="1512168" cy="360040"/>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3851920" y="4077072"/>
            <a:ext cx="1512168" cy="360040"/>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266" name="Picture 2" descr="Картинки по запросу картинка умный гномик"/>
          <p:cNvPicPr>
            <a:picLocks noChangeAspect="1" noChangeArrowheads="1"/>
          </p:cNvPicPr>
          <p:nvPr/>
        </p:nvPicPr>
        <p:blipFill>
          <a:blip r:embed="rId2" cstate="print"/>
          <a:srcRect/>
          <a:stretch>
            <a:fillRect/>
          </a:stretch>
        </p:blipFill>
        <p:spPr bwMode="auto">
          <a:xfrm>
            <a:off x="7452320" y="4365104"/>
            <a:ext cx="1296144" cy="1965581"/>
          </a:xfrm>
          <a:prstGeom prst="rect">
            <a:avLst/>
          </a:prstGeom>
          <a:noFill/>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hold" grpId="0" nodeType="clickEffect">
                                  <p:stCondLst>
                                    <p:cond delay="0"/>
                                  </p:stCondLst>
                                  <p:childTnLst>
                                    <p:animClr clrSpc="rgb">
                                      <p:cBhvr override="childStyle">
                                        <p:cTn id="13" dur="1500" autoRev="1" fill="hold"/>
                                        <p:tgtEl>
                                          <p:spTgt spid="10"/>
                                        </p:tgtEl>
                                        <p:attrNameLst>
                                          <p:attrName>style.color</p:attrName>
                                        </p:attrNameLst>
                                      </p:cBhvr>
                                      <p:to>
                                        <a:schemeClr val="accent2"/>
                                      </p:to>
                                    </p:animClr>
                                    <p:animClr clrSpc="rgb">
                                      <p:cBhvr>
                                        <p:cTn id="14" dur="1500" autoRev="1" fill="hold"/>
                                        <p:tgtEl>
                                          <p:spTgt spid="10"/>
                                        </p:tgtEl>
                                        <p:attrNameLst>
                                          <p:attrName>fillcolor</p:attrName>
                                        </p:attrNameLst>
                                      </p:cBhvr>
                                      <p:to>
                                        <a:schemeClr val="accent2"/>
                                      </p:to>
                                    </p:animClr>
                                    <p:set>
                                      <p:cBhvr>
                                        <p:cTn id="15" dur="1500" autoRev="1" fill="hold"/>
                                        <p:tgtEl>
                                          <p:spTgt spid="10"/>
                                        </p:tgtEl>
                                        <p:attrNameLst>
                                          <p:attrName>fill.type</p:attrName>
                                        </p:attrNameLst>
                                      </p:cBhvr>
                                      <p:to>
                                        <p:strVal val="solid"/>
                                      </p:to>
                                    </p:set>
                                    <p:set>
                                      <p:cBhvr>
                                        <p:cTn id="16" dur="1500" autoRev="1" fill="hold"/>
                                        <p:tgtEl>
                                          <p:spTgt spid="10"/>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hold" grpId="0" nodeType="clickEffect">
                                  <p:stCondLst>
                                    <p:cond delay="0"/>
                                  </p:stCondLst>
                                  <p:childTnLst>
                                    <p:animClr clrSpc="rgb">
                                      <p:cBhvr override="childStyle">
                                        <p:cTn id="25" dur="1500" autoRev="1" fill="hold"/>
                                        <p:tgtEl>
                                          <p:spTgt spid="11"/>
                                        </p:tgtEl>
                                        <p:attrNameLst>
                                          <p:attrName>style.color</p:attrName>
                                        </p:attrNameLst>
                                      </p:cBhvr>
                                      <p:to>
                                        <a:schemeClr val="accent2"/>
                                      </p:to>
                                    </p:animClr>
                                    <p:animClr clrSpc="rgb">
                                      <p:cBhvr>
                                        <p:cTn id="26" dur="1500" autoRev="1" fill="hold"/>
                                        <p:tgtEl>
                                          <p:spTgt spid="11"/>
                                        </p:tgtEl>
                                        <p:attrNameLst>
                                          <p:attrName>fillcolor</p:attrName>
                                        </p:attrNameLst>
                                      </p:cBhvr>
                                      <p:to>
                                        <a:schemeClr val="accent2"/>
                                      </p:to>
                                    </p:animClr>
                                    <p:set>
                                      <p:cBhvr>
                                        <p:cTn id="27" dur="1500" autoRev="1" fill="hold"/>
                                        <p:tgtEl>
                                          <p:spTgt spid="11"/>
                                        </p:tgtEl>
                                        <p:attrNameLst>
                                          <p:attrName>fill.type</p:attrName>
                                        </p:attrNameLst>
                                      </p:cBhvr>
                                      <p:to>
                                        <p:strVal val="solid"/>
                                      </p:to>
                                    </p:set>
                                    <p:set>
                                      <p:cBhvr>
                                        <p:cTn id="28" dur="1500" autoRev="1" fill="hold"/>
                                        <p:tgtEl>
                                          <p:spTgt spid="11"/>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7" presetClass="emph" presetSubtype="0" fill="hold" grpId="0" nodeType="clickEffect">
                                  <p:stCondLst>
                                    <p:cond delay="0"/>
                                  </p:stCondLst>
                                  <p:childTnLst>
                                    <p:animClr clrSpc="rgb">
                                      <p:cBhvr override="childStyle">
                                        <p:cTn id="37" dur="1500" autoRev="1" fill="hold"/>
                                        <p:tgtEl>
                                          <p:spTgt spid="12"/>
                                        </p:tgtEl>
                                        <p:attrNameLst>
                                          <p:attrName>style.color</p:attrName>
                                        </p:attrNameLst>
                                      </p:cBhvr>
                                      <p:to>
                                        <a:schemeClr val="accent2"/>
                                      </p:to>
                                    </p:animClr>
                                    <p:animClr clrSpc="rgb">
                                      <p:cBhvr>
                                        <p:cTn id="38" dur="1500" autoRev="1" fill="hold"/>
                                        <p:tgtEl>
                                          <p:spTgt spid="12"/>
                                        </p:tgtEl>
                                        <p:attrNameLst>
                                          <p:attrName>fillcolor</p:attrName>
                                        </p:attrNameLst>
                                      </p:cBhvr>
                                      <p:to>
                                        <a:schemeClr val="accent2"/>
                                      </p:to>
                                    </p:animClr>
                                    <p:set>
                                      <p:cBhvr>
                                        <p:cTn id="39" dur="1500" autoRev="1" fill="hold"/>
                                        <p:tgtEl>
                                          <p:spTgt spid="12"/>
                                        </p:tgtEl>
                                        <p:attrNameLst>
                                          <p:attrName>fill.type</p:attrName>
                                        </p:attrNameLst>
                                      </p:cBhvr>
                                      <p:to>
                                        <p:strVal val="solid"/>
                                      </p:to>
                                    </p:set>
                                    <p:set>
                                      <p:cBhvr>
                                        <p:cTn id="40" dur="1500" autoRev="1" fill="hold"/>
                                        <p:tgtEl>
                                          <p:spTgt spid="12"/>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ВХОД В ЛАБИРИНТ</a:t>
            </a:r>
            <a:endParaRPr lang="ru-RU" dirty="0"/>
          </a:p>
        </p:txBody>
      </p:sp>
      <p:sp>
        <p:nvSpPr>
          <p:cNvPr id="3" name="Содержимое 2"/>
          <p:cNvSpPr>
            <a:spLocks noGrp="1"/>
          </p:cNvSpPr>
          <p:nvPr>
            <p:ph idx="1"/>
          </p:nvPr>
        </p:nvSpPr>
        <p:spPr/>
        <p:txBody>
          <a:bodyPr/>
          <a:lstStyle/>
          <a:p>
            <a:pPr algn="ctr">
              <a:buNone/>
            </a:pPr>
            <a:r>
              <a:rPr lang="ru-RU" b="1" dirty="0" smtClean="0">
                <a:solidFill>
                  <a:srgbClr val="002060"/>
                </a:solidFill>
                <a:latin typeface="Bookman Old Style" pitchFamily="18" charset="0"/>
              </a:rPr>
              <a:t>Сколько процентов составляют: </a:t>
            </a:r>
          </a:p>
          <a:p>
            <a:endParaRPr lang="ru-RU" dirty="0"/>
          </a:p>
        </p:txBody>
      </p:sp>
      <p:sp>
        <p:nvSpPr>
          <p:cNvPr id="4" name="Скругленный прямоугольник 3"/>
          <p:cNvSpPr/>
          <p:nvPr/>
        </p:nvSpPr>
        <p:spPr>
          <a:xfrm>
            <a:off x="1835696" y="1628800"/>
            <a:ext cx="2232248" cy="79208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16 см от 50 см</a:t>
            </a:r>
            <a:endParaRPr lang="ru-RU" b="1" dirty="0"/>
          </a:p>
        </p:txBody>
      </p:sp>
      <p:sp>
        <p:nvSpPr>
          <p:cNvPr id="5" name="Скругленный прямоугольник 4"/>
          <p:cNvSpPr/>
          <p:nvPr/>
        </p:nvSpPr>
        <p:spPr>
          <a:xfrm>
            <a:off x="1835696" y="2780928"/>
            <a:ext cx="2232248" cy="79208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30 мин от 2 ч</a:t>
            </a:r>
            <a:endParaRPr lang="ru-RU" b="1" dirty="0"/>
          </a:p>
        </p:txBody>
      </p:sp>
      <p:sp>
        <p:nvSpPr>
          <p:cNvPr id="6" name="Скругленный прямоугольник 5"/>
          <p:cNvSpPr/>
          <p:nvPr/>
        </p:nvSpPr>
        <p:spPr>
          <a:xfrm>
            <a:off x="1619672" y="4005064"/>
            <a:ext cx="2448272" cy="79208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45 руб от 10 руб</a:t>
            </a:r>
            <a:endParaRPr lang="ru-RU" b="1" dirty="0"/>
          </a:p>
        </p:txBody>
      </p:sp>
      <p:sp>
        <p:nvSpPr>
          <p:cNvPr id="7" name="Скругленный прямоугольник 6"/>
          <p:cNvSpPr/>
          <p:nvPr/>
        </p:nvSpPr>
        <p:spPr>
          <a:xfrm>
            <a:off x="6228184" y="1700808"/>
            <a:ext cx="100811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32%</a:t>
            </a:r>
            <a:endParaRPr lang="ru-RU" b="1" dirty="0"/>
          </a:p>
        </p:txBody>
      </p:sp>
      <p:sp>
        <p:nvSpPr>
          <p:cNvPr id="8" name="Скругленный прямоугольник 7"/>
          <p:cNvSpPr/>
          <p:nvPr/>
        </p:nvSpPr>
        <p:spPr>
          <a:xfrm>
            <a:off x="6228184" y="2852936"/>
            <a:ext cx="100811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25%</a:t>
            </a:r>
            <a:endParaRPr lang="ru-RU" b="1" dirty="0"/>
          </a:p>
        </p:txBody>
      </p:sp>
      <p:sp>
        <p:nvSpPr>
          <p:cNvPr id="9" name="Скругленный прямоугольник 8"/>
          <p:cNvSpPr/>
          <p:nvPr/>
        </p:nvSpPr>
        <p:spPr>
          <a:xfrm>
            <a:off x="6300192" y="4077072"/>
            <a:ext cx="129614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450%</a:t>
            </a:r>
            <a:endParaRPr lang="ru-RU" b="1" dirty="0"/>
          </a:p>
        </p:txBody>
      </p:sp>
      <p:sp>
        <p:nvSpPr>
          <p:cNvPr id="10" name="Стрелка вправо 9"/>
          <p:cNvSpPr/>
          <p:nvPr/>
        </p:nvSpPr>
        <p:spPr>
          <a:xfrm>
            <a:off x="4716016" y="1916832"/>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4788024" y="2924944"/>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4860032" y="4149080"/>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42" name="Picture 2" descr="Картинки по запросу картинка умный гномик"/>
          <p:cNvPicPr>
            <a:picLocks noChangeAspect="1" noChangeArrowheads="1"/>
          </p:cNvPicPr>
          <p:nvPr/>
        </p:nvPicPr>
        <p:blipFill>
          <a:blip r:embed="rId2" cstate="print"/>
          <a:srcRect/>
          <a:stretch>
            <a:fillRect/>
          </a:stretch>
        </p:blipFill>
        <p:spPr bwMode="auto">
          <a:xfrm>
            <a:off x="395536" y="4437112"/>
            <a:ext cx="1187088" cy="1800200"/>
          </a:xfrm>
          <a:prstGeom prst="rect">
            <a:avLst/>
          </a:prstGeom>
          <a:noFill/>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hold" grpId="0" nodeType="clickEffect">
                                  <p:stCondLst>
                                    <p:cond delay="0"/>
                                  </p:stCondLst>
                                  <p:childTnLst>
                                    <p:animClr clrSpc="rgb">
                                      <p:cBhvr override="childStyle">
                                        <p:cTn id="13" dur="1500" autoRev="1" fill="hold"/>
                                        <p:tgtEl>
                                          <p:spTgt spid="10"/>
                                        </p:tgtEl>
                                        <p:attrNameLst>
                                          <p:attrName>style.color</p:attrName>
                                        </p:attrNameLst>
                                      </p:cBhvr>
                                      <p:to>
                                        <a:srgbClr val="FF0066"/>
                                      </p:to>
                                    </p:animClr>
                                    <p:animClr clrSpc="rgb">
                                      <p:cBhvr>
                                        <p:cTn id="14" dur="1500" autoRev="1" fill="hold"/>
                                        <p:tgtEl>
                                          <p:spTgt spid="10"/>
                                        </p:tgtEl>
                                        <p:attrNameLst>
                                          <p:attrName>fillcolor</p:attrName>
                                        </p:attrNameLst>
                                      </p:cBhvr>
                                      <p:to>
                                        <a:srgbClr val="FF0066"/>
                                      </p:to>
                                    </p:animClr>
                                    <p:set>
                                      <p:cBhvr>
                                        <p:cTn id="15" dur="1500" autoRev="1" fill="hold"/>
                                        <p:tgtEl>
                                          <p:spTgt spid="10"/>
                                        </p:tgtEl>
                                        <p:attrNameLst>
                                          <p:attrName>fill.type</p:attrName>
                                        </p:attrNameLst>
                                      </p:cBhvr>
                                      <p:to>
                                        <p:strVal val="solid"/>
                                      </p:to>
                                    </p:set>
                                    <p:set>
                                      <p:cBhvr>
                                        <p:cTn id="16" dur="1500" autoRev="1" fill="hold"/>
                                        <p:tgtEl>
                                          <p:spTgt spid="10"/>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hold" grpId="0" nodeType="clickEffect">
                                  <p:stCondLst>
                                    <p:cond delay="0"/>
                                  </p:stCondLst>
                                  <p:childTnLst>
                                    <p:animClr clrSpc="rgb">
                                      <p:cBhvr override="childStyle">
                                        <p:cTn id="25" dur="1500" autoRev="1" fill="hold"/>
                                        <p:tgtEl>
                                          <p:spTgt spid="11"/>
                                        </p:tgtEl>
                                        <p:attrNameLst>
                                          <p:attrName>style.color</p:attrName>
                                        </p:attrNameLst>
                                      </p:cBhvr>
                                      <p:to>
                                        <a:srgbClr val="FF0066"/>
                                      </p:to>
                                    </p:animClr>
                                    <p:animClr clrSpc="rgb">
                                      <p:cBhvr>
                                        <p:cTn id="26" dur="1500" autoRev="1" fill="hold"/>
                                        <p:tgtEl>
                                          <p:spTgt spid="11"/>
                                        </p:tgtEl>
                                        <p:attrNameLst>
                                          <p:attrName>fillcolor</p:attrName>
                                        </p:attrNameLst>
                                      </p:cBhvr>
                                      <p:to>
                                        <a:srgbClr val="FF0066"/>
                                      </p:to>
                                    </p:animClr>
                                    <p:set>
                                      <p:cBhvr>
                                        <p:cTn id="27" dur="1500" autoRev="1" fill="hold"/>
                                        <p:tgtEl>
                                          <p:spTgt spid="11"/>
                                        </p:tgtEl>
                                        <p:attrNameLst>
                                          <p:attrName>fill.type</p:attrName>
                                        </p:attrNameLst>
                                      </p:cBhvr>
                                      <p:to>
                                        <p:strVal val="solid"/>
                                      </p:to>
                                    </p:set>
                                    <p:set>
                                      <p:cBhvr>
                                        <p:cTn id="28" dur="1500" autoRev="1" fill="hold"/>
                                        <p:tgtEl>
                                          <p:spTgt spid="11"/>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7" presetClass="emph" presetSubtype="0" fill="hold" grpId="0" nodeType="clickEffect">
                                  <p:stCondLst>
                                    <p:cond delay="0"/>
                                  </p:stCondLst>
                                  <p:childTnLst>
                                    <p:animClr clrSpc="rgb">
                                      <p:cBhvr override="childStyle">
                                        <p:cTn id="37" dur="1500" autoRev="1" fill="hold"/>
                                        <p:tgtEl>
                                          <p:spTgt spid="12"/>
                                        </p:tgtEl>
                                        <p:attrNameLst>
                                          <p:attrName>style.color</p:attrName>
                                        </p:attrNameLst>
                                      </p:cBhvr>
                                      <p:to>
                                        <a:srgbClr val="FF0066"/>
                                      </p:to>
                                    </p:animClr>
                                    <p:animClr clrSpc="rgb">
                                      <p:cBhvr>
                                        <p:cTn id="38" dur="1500" autoRev="1" fill="hold"/>
                                        <p:tgtEl>
                                          <p:spTgt spid="12"/>
                                        </p:tgtEl>
                                        <p:attrNameLst>
                                          <p:attrName>fillcolor</p:attrName>
                                        </p:attrNameLst>
                                      </p:cBhvr>
                                      <p:to>
                                        <a:srgbClr val="FF0066"/>
                                      </p:to>
                                    </p:animClr>
                                    <p:set>
                                      <p:cBhvr>
                                        <p:cTn id="39" dur="1500" autoRev="1" fill="hold"/>
                                        <p:tgtEl>
                                          <p:spTgt spid="12"/>
                                        </p:tgtEl>
                                        <p:attrNameLst>
                                          <p:attrName>fill.type</p:attrName>
                                        </p:attrNameLst>
                                      </p:cBhvr>
                                      <p:to>
                                        <p:strVal val="solid"/>
                                      </p:to>
                                    </p:set>
                                    <p:set>
                                      <p:cBhvr>
                                        <p:cTn id="40" dur="1500" autoRev="1" fill="hold"/>
                                        <p:tgtEl>
                                          <p:spTgt spid="12"/>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89240"/>
            <a:ext cx="8183880" cy="648072"/>
          </a:xfrm>
        </p:spPr>
        <p:txBody>
          <a:bodyPr>
            <a:normAutofit/>
          </a:bodyPr>
          <a:lstStyle/>
          <a:p>
            <a:pPr algn="ctr"/>
            <a:r>
              <a:rPr lang="ru-RU" sz="2800" dirty="0" smtClean="0"/>
              <a:t>Карта путешествия по лабиринтам</a:t>
            </a:r>
            <a:endParaRPr lang="ru-RU" sz="2800" dirty="0"/>
          </a:p>
        </p:txBody>
      </p:sp>
      <p:pic>
        <p:nvPicPr>
          <p:cNvPr id="4" name="Содержимое 3" descr="C:\Users\Женек\Desktop\9295519.jpg"/>
          <p:cNvPicPr>
            <a:picLocks noGrp="1"/>
          </p:cNvPicPr>
          <p:nvPr>
            <p:ph idx="1"/>
          </p:nvPr>
        </p:nvPicPr>
        <p:blipFill>
          <a:blip r:embed="rId2" cstate="print"/>
          <a:srcRect/>
          <a:stretch>
            <a:fillRect/>
          </a:stretch>
        </p:blipFill>
        <p:spPr bwMode="auto">
          <a:xfrm>
            <a:off x="1187624" y="836712"/>
            <a:ext cx="7416824" cy="4536504"/>
          </a:xfrm>
          <a:prstGeom prst="rect">
            <a:avLst/>
          </a:prstGeom>
          <a:noFill/>
          <a:ln w="9525">
            <a:noFill/>
            <a:miter lim="800000"/>
            <a:headEnd/>
            <a:tailEnd/>
          </a:ln>
        </p:spPr>
      </p:pic>
      <p:sp>
        <p:nvSpPr>
          <p:cNvPr id="5" name="TextBox 4"/>
          <p:cNvSpPr txBox="1"/>
          <p:nvPr/>
        </p:nvSpPr>
        <p:spPr>
          <a:xfrm>
            <a:off x="467544" y="5301208"/>
            <a:ext cx="1008112" cy="369332"/>
          </a:xfrm>
          <a:prstGeom prst="rect">
            <a:avLst/>
          </a:prstGeom>
          <a:noFill/>
        </p:spPr>
        <p:txBody>
          <a:bodyPr wrap="square" rtlCol="0">
            <a:spAutoFit/>
          </a:bodyPr>
          <a:lstStyle/>
          <a:p>
            <a:r>
              <a:rPr lang="ru-RU" b="1" dirty="0" smtClean="0">
                <a:solidFill>
                  <a:srgbClr val="FF3300"/>
                </a:solidFill>
                <a:latin typeface="Bookman Old Style" pitchFamily="18" charset="0"/>
              </a:rPr>
              <a:t>ВХОД</a:t>
            </a:r>
            <a:endParaRPr lang="ru-RU" b="1" dirty="0">
              <a:solidFill>
                <a:srgbClr val="FF3300"/>
              </a:solidFill>
              <a:latin typeface="Bookman Old Style" pitchFamily="18" charset="0"/>
            </a:endParaRPr>
          </a:p>
        </p:txBody>
      </p:sp>
      <p:pic>
        <p:nvPicPr>
          <p:cNvPr id="6" name="Рисунок 5" descr="art"/>
          <p:cNvPicPr/>
          <p:nvPr/>
        </p:nvPicPr>
        <p:blipFill>
          <a:blip r:embed="rId3" cstate="print"/>
          <a:srcRect/>
          <a:stretch>
            <a:fillRect/>
          </a:stretch>
        </p:blipFill>
        <p:spPr bwMode="auto">
          <a:xfrm>
            <a:off x="5220072" y="4437112"/>
            <a:ext cx="691902" cy="957996"/>
          </a:xfrm>
          <a:prstGeom prst="rect">
            <a:avLst/>
          </a:prstGeom>
          <a:noFill/>
          <a:ln w="9525">
            <a:noFill/>
            <a:miter lim="800000"/>
            <a:headEnd/>
            <a:tailEnd/>
          </a:ln>
        </p:spPr>
      </p:pic>
      <p:sp>
        <p:nvSpPr>
          <p:cNvPr id="7" name="TextBox 6"/>
          <p:cNvSpPr txBox="1"/>
          <p:nvPr/>
        </p:nvSpPr>
        <p:spPr>
          <a:xfrm>
            <a:off x="4644008" y="5373216"/>
            <a:ext cx="2160240"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УМНОГО ХУДОЖНИКА</a:t>
            </a:r>
            <a:endParaRPr lang="ru-RU" sz="1200" b="1" dirty="0">
              <a:solidFill>
                <a:srgbClr val="FF3300"/>
              </a:solidFill>
              <a:latin typeface="Bookman Old Style" pitchFamily="18" charset="0"/>
            </a:endParaRPr>
          </a:p>
        </p:txBody>
      </p:sp>
      <p:sp>
        <p:nvSpPr>
          <p:cNvPr id="8" name="TextBox 7"/>
          <p:cNvSpPr txBox="1"/>
          <p:nvPr/>
        </p:nvSpPr>
        <p:spPr>
          <a:xfrm rot="16200000">
            <a:off x="-309734" y="2046040"/>
            <a:ext cx="2304256"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ГОРДОГО ЧЕЛОВЕКА</a:t>
            </a:r>
            <a:endParaRPr lang="ru-RU" sz="1200" b="1" dirty="0">
              <a:solidFill>
                <a:srgbClr val="FF3300"/>
              </a:solidFill>
              <a:latin typeface="Bookman Old Style" pitchFamily="18" charset="0"/>
            </a:endParaRPr>
          </a:p>
        </p:txBody>
      </p:sp>
      <p:pic>
        <p:nvPicPr>
          <p:cNvPr id="9" name="Рисунок 8" descr="http://st.depositphotos.com/1742172/3815/v/950/depositphotos_38153247-cartoon-proud-man.jpg"/>
          <p:cNvPicPr/>
          <p:nvPr/>
        </p:nvPicPr>
        <p:blipFill>
          <a:blip r:embed="rId4" cstate="print"/>
          <a:srcRect/>
          <a:stretch>
            <a:fillRect/>
          </a:stretch>
        </p:blipFill>
        <p:spPr bwMode="auto">
          <a:xfrm>
            <a:off x="1259632" y="1412776"/>
            <a:ext cx="648072" cy="792088"/>
          </a:xfrm>
          <a:prstGeom prst="rect">
            <a:avLst/>
          </a:prstGeom>
          <a:noFill/>
          <a:ln w="9525">
            <a:noFill/>
            <a:miter lim="800000"/>
            <a:headEnd/>
            <a:tailEnd/>
          </a:ln>
        </p:spPr>
      </p:pic>
      <p:sp>
        <p:nvSpPr>
          <p:cNvPr id="10" name="TextBox 9"/>
          <p:cNvSpPr txBox="1"/>
          <p:nvPr/>
        </p:nvSpPr>
        <p:spPr>
          <a:xfrm>
            <a:off x="3635896" y="404664"/>
            <a:ext cx="2088232" cy="461665"/>
          </a:xfrm>
          <a:prstGeom prst="rect">
            <a:avLst/>
          </a:prstGeom>
          <a:noFill/>
        </p:spPr>
        <p:txBody>
          <a:bodyPr wrap="square" rtlCol="0">
            <a:spAutoFit/>
          </a:bodyPr>
          <a:lstStyle/>
          <a:p>
            <a:pPr algn="ctr"/>
            <a:r>
              <a:rPr lang="ru-RU" sz="1200" b="1" dirty="0" smtClean="0">
                <a:solidFill>
                  <a:srgbClr val="FF3300"/>
                </a:solidFill>
                <a:latin typeface="Bookman Old Style" pitchFamily="18" charset="0"/>
              </a:rPr>
              <a:t>ЛАБИРИНТ ЮНОГО МАТЕМАТИКА</a:t>
            </a:r>
            <a:endParaRPr lang="ru-RU" sz="1200" b="1" dirty="0">
              <a:solidFill>
                <a:srgbClr val="FF3300"/>
              </a:solidFill>
              <a:latin typeface="Bookman Old Style" pitchFamily="18" charset="0"/>
            </a:endParaRPr>
          </a:p>
        </p:txBody>
      </p:sp>
      <p:pic>
        <p:nvPicPr>
          <p:cNvPr id="11" name="Рисунок 10" descr="http://luchikivnuchiki.ru/wp-content/uploads/2012/09/%D0%BC%D0%B0%D1%82%D0%B5%D0%BC%D0%B0%D1%82%D0%B8%D0%BA%D0%B0-%D1%88%D0%B0%D1%80%D0%B0%D0%B4%D1%8B.jpg"/>
          <p:cNvPicPr/>
          <p:nvPr/>
        </p:nvPicPr>
        <p:blipFill>
          <a:blip r:embed="rId5" cstate="print"/>
          <a:srcRect/>
          <a:stretch>
            <a:fillRect/>
          </a:stretch>
        </p:blipFill>
        <p:spPr bwMode="auto">
          <a:xfrm>
            <a:off x="4644008" y="836712"/>
            <a:ext cx="1152128" cy="792088"/>
          </a:xfrm>
          <a:prstGeom prst="rect">
            <a:avLst/>
          </a:prstGeom>
          <a:noFill/>
          <a:ln w="9525">
            <a:noFill/>
            <a:miter lim="800000"/>
            <a:headEnd/>
            <a:tailEnd/>
          </a:ln>
        </p:spPr>
      </p:pic>
      <p:sp>
        <p:nvSpPr>
          <p:cNvPr id="12" name="TextBox 11"/>
          <p:cNvSpPr txBox="1"/>
          <p:nvPr/>
        </p:nvSpPr>
        <p:spPr>
          <a:xfrm>
            <a:off x="6516216" y="980728"/>
            <a:ext cx="1224136" cy="307777"/>
          </a:xfrm>
          <a:prstGeom prst="rect">
            <a:avLst/>
          </a:prstGeom>
          <a:noFill/>
        </p:spPr>
        <p:txBody>
          <a:bodyPr wrap="square" rtlCol="0">
            <a:spAutoFit/>
          </a:bodyPr>
          <a:lstStyle/>
          <a:p>
            <a:r>
              <a:rPr lang="ru-RU" sz="1400" b="1" dirty="0" smtClean="0">
                <a:solidFill>
                  <a:srgbClr val="FF3300"/>
                </a:solidFill>
                <a:latin typeface="Bookman Old Style" pitchFamily="18" charset="0"/>
              </a:rPr>
              <a:t>КЛАД</a:t>
            </a:r>
            <a:endParaRPr lang="ru-RU" sz="1400" b="1" dirty="0">
              <a:solidFill>
                <a:srgbClr val="FF3300"/>
              </a:solidFill>
              <a:latin typeface="Bookman Old Style" pitchFamily="18" charset="0"/>
            </a:endParaRPr>
          </a:p>
        </p:txBody>
      </p:sp>
      <p:sp>
        <p:nvSpPr>
          <p:cNvPr id="13" name="TextBox 12"/>
          <p:cNvSpPr txBox="1"/>
          <p:nvPr/>
        </p:nvSpPr>
        <p:spPr>
          <a:xfrm>
            <a:off x="6516216" y="1628800"/>
            <a:ext cx="1440160" cy="307777"/>
          </a:xfrm>
          <a:prstGeom prst="rect">
            <a:avLst/>
          </a:prstGeom>
          <a:noFill/>
        </p:spPr>
        <p:txBody>
          <a:bodyPr wrap="square" rtlCol="0">
            <a:spAutoFit/>
          </a:bodyPr>
          <a:lstStyle/>
          <a:p>
            <a:r>
              <a:rPr lang="ru-RU" sz="1400" b="1" dirty="0" smtClean="0">
                <a:solidFill>
                  <a:srgbClr val="002060"/>
                </a:solidFill>
                <a:latin typeface="Bookman Old Style" pitchFamily="18" charset="0"/>
              </a:rPr>
              <a:t> ЗНАНИЯ</a:t>
            </a:r>
            <a:endParaRPr lang="ru-RU" sz="1400" b="1" dirty="0">
              <a:solidFill>
                <a:srgbClr val="002060"/>
              </a:solidFill>
              <a:latin typeface="Bookman Old Style" pitchFamily="18" charset="0"/>
            </a:endParaRPr>
          </a:p>
        </p:txBody>
      </p:sp>
      <p:pic>
        <p:nvPicPr>
          <p:cNvPr id="14" name="Рисунок 13" descr="http://popel-studio.com/images/blog/color-schemes-emotions/osvald-color-circle.png"/>
          <p:cNvPicPr/>
          <p:nvPr/>
        </p:nvPicPr>
        <p:blipFill>
          <a:blip r:embed="rId6" cstate="print"/>
          <a:srcRect/>
          <a:stretch>
            <a:fillRect/>
          </a:stretch>
        </p:blipFill>
        <p:spPr bwMode="auto">
          <a:xfrm rot="5400000">
            <a:off x="6764249" y="1308758"/>
            <a:ext cx="648073" cy="1000125"/>
          </a:xfrm>
          <a:prstGeom prst="rect">
            <a:avLst/>
          </a:prstGeom>
          <a:noFill/>
          <a:ln w="9525">
            <a:noFill/>
            <a:miter lim="800000"/>
            <a:headEnd/>
            <a:tailEnd/>
          </a:ln>
        </p:spPr>
      </p:pic>
      <p:sp>
        <p:nvSpPr>
          <p:cNvPr id="15" name="Стрелка вправо 14"/>
          <p:cNvSpPr/>
          <p:nvPr/>
        </p:nvSpPr>
        <p:spPr>
          <a:xfrm>
            <a:off x="2411760" y="3284984"/>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4499992" y="4941168"/>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rot="16200000">
            <a:off x="7848364" y="3537012"/>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rot="10800000">
            <a:off x="4427984" y="2852936"/>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16200000">
            <a:off x="2159732" y="2024844"/>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3563888" y="1124744"/>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p:cNvSpPr/>
          <p:nvPr/>
        </p:nvSpPr>
        <p:spPr>
          <a:xfrm>
            <a:off x="8100392" y="1268760"/>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p:cBhvr override="childStyle">
                                        <p:cTn id="6" dur="250" autoRev="1" fill="hold"/>
                                        <p:tgtEl>
                                          <p:spTgt spid="16"/>
                                        </p:tgtEl>
                                        <p:attrNameLst>
                                          <p:attrName>style.color</p:attrName>
                                        </p:attrNameLst>
                                      </p:cBhvr>
                                      <p:to>
                                        <a:srgbClr val="FFFF00"/>
                                      </p:to>
                                    </p:animClr>
                                    <p:animClr clrSpc="rgb">
                                      <p:cBhvr>
                                        <p:cTn id="7" dur="250" autoRev="1" fill="hold"/>
                                        <p:tgtEl>
                                          <p:spTgt spid="16"/>
                                        </p:tgtEl>
                                        <p:attrNameLst>
                                          <p:attrName>fillcolor</p:attrName>
                                        </p:attrNameLst>
                                      </p:cBhvr>
                                      <p:to>
                                        <a:srgbClr val="FFFF00"/>
                                      </p:to>
                                    </p:animClr>
                                    <p:set>
                                      <p:cBhvr>
                                        <p:cTn id="8" dur="250" autoRev="1" fill="hold"/>
                                        <p:tgtEl>
                                          <p:spTgt spid="16"/>
                                        </p:tgtEl>
                                        <p:attrNameLst>
                                          <p:attrName>fill.type</p:attrName>
                                        </p:attrNameLst>
                                      </p:cBhvr>
                                      <p:to>
                                        <p:strVal val="solid"/>
                                      </p:to>
                                    </p:set>
                                    <p:set>
                                      <p:cBhvr>
                                        <p:cTn id="9" dur="250" autoRev="1" fill="hold"/>
                                        <p:tgtEl>
                                          <p:spTgt spid="16"/>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661248"/>
            <a:ext cx="8183880" cy="733832"/>
          </a:xfrm>
        </p:spPr>
        <p:txBody>
          <a:bodyPr/>
          <a:lstStyle/>
          <a:p>
            <a:pPr algn="ctr"/>
            <a:r>
              <a:rPr lang="ru-RU" dirty="0" smtClean="0"/>
              <a:t>ЛАБИРИНТ ХУДОЖНИКА</a:t>
            </a:r>
            <a:endParaRPr lang="ru-RU" dirty="0"/>
          </a:p>
        </p:txBody>
      </p:sp>
      <p:sp>
        <p:nvSpPr>
          <p:cNvPr id="3" name="Содержимое 2"/>
          <p:cNvSpPr>
            <a:spLocks noGrp="1"/>
          </p:cNvSpPr>
          <p:nvPr>
            <p:ph idx="1"/>
          </p:nvPr>
        </p:nvSpPr>
        <p:spPr/>
        <p:txBody>
          <a:bodyPr>
            <a:normAutofit/>
          </a:bodyPr>
          <a:lstStyle/>
          <a:p>
            <a:pPr algn="ctr">
              <a:buNone/>
            </a:pPr>
            <a:r>
              <a:rPr lang="ru-RU" b="1" dirty="0" smtClean="0">
                <a:solidFill>
                  <a:srgbClr val="002060"/>
                </a:solidFill>
                <a:latin typeface="Bookman Old Style" pitchFamily="18" charset="0"/>
              </a:rPr>
              <a:t>Вычислите устно</a:t>
            </a:r>
          </a:p>
          <a:p>
            <a:endParaRPr lang="ru-RU" b="1" dirty="0" smtClean="0"/>
          </a:p>
          <a:p>
            <a:endParaRPr lang="ru-RU" b="1" dirty="0" smtClean="0"/>
          </a:p>
          <a:p>
            <a:endParaRPr lang="ru-RU" b="1" dirty="0" smtClean="0"/>
          </a:p>
          <a:p>
            <a:endParaRPr lang="ru-RU" b="1" dirty="0" smtClean="0"/>
          </a:p>
          <a:p>
            <a:endParaRPr lang="ru-RU" dirty="0"/>
          </a:p>
        </p:txBody>
      </p:sp>
      <p:sp>
        <p:nvSpPr>
          <p:cNvPr id="4" name="Скругленный прямоугольник 3"/>
          <p:cNvSpPr/>
          <p:nvPr/>
        </p:nvSpPr>
        <p:spPr>
          <a:xfrm>
            <a:off x="6444208" y="1052736"/>
            <a:ext cx="1008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0,75</a:t>
            </a:r>
            <a:endParaRPr lang="ru-RU" dirty="0"/>
          </a:p>
        </p:txBody>
      </p:sp>
      <p:sp>
        <p:nvSpPr>
          <p:cNvPr id="5" name="Скругленный прямоугольник 4"/>
          <p:cNvSpPr/>
          <p:nvPr/>
        </p:nvSpPr>
        <p:spPr>
          <a:xfrm>
            <a:off x="6444208" y="1844824"/>
            <a:ext cx="1008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100</a:t>
            </a:r>
            <a:endParaRPr lang="ru-RU" dirty="0"/>
          </a:p>
        </p:txBody>
      </p:sp>
      <p:sp>
        <p:nvSpPr>
          <p:cNvPr id="6" name="Скругленный прямоугольник 5"/>
          <p:cNvSpPr/>
          <p:nvPr/>
        </p:nvSpPr>
        <p:spPr>
          <a:xfrm>
            <a:off x="6444208" y="2636912"/>
            <a:ext cx="1008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0,25</a:t>
            </a:r>
            <a:endParaRPr lang="ru-RU" dirty="0"/>
          </a:p>
        </p:txBody>
      </p:sp>
      <p:sp>
        <p:nvSpPr>
          <p:cNvPr id="7" name="Скругленный прямоугольник 6"/>
          <p:cNvSpPr/>
          <p:nvPr/>
        </p:nvSpPr>
        <p:spPr>
          <a:xfrm>
            <a:off x="6444208" y="3429000"/>
            <a:ext cx="1008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0,5</a:t>
            </a:r>
            <a:endParaRPr lang="ru-RU" dirty="0"/>
          </a:p>
        </p:txBody>
      </p:sp>
      <p:sp>
        <p:nvSpPr>
          <p:cNvPr id="8" name="Скругленный прямоугольник 7"/>
          <p:cNvSpPr/>
          <p:nvPr/>
        </p:nvSpPr>
        <p:spPr>
          <a:xfrm>
            <a:off x="6444208" y="4149080"/>
            <a:ext cx="1008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0,01</a:t>
            </a:r>
            <a:endParaRPr lang="ru-RU" dirty="0"/>
          </a:p>
        </p:txBody>
      </p:sp>
      <p:sp>
        <p:nvSpPr>
          <p:cNvPr id="9" name="Скругленный прямоугольник 8"/>
          <p:cNvSpPr/>
          <p:nvPr/>
        </p:nvSpPr>
        <p:spPr>
          <a:xfrm>
            <a:off x="1115616" y="1124744"/>
            <a:ext cx="309634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2 + 0,5 – 1,75 </a:t>
            </a:r>
          </a:p>
          <a:p>
            <a:pPr algn="ctr"/>
            <a:endParaRPr lang="ru-RU" dirty="0"/>
          </a:p>
        </p:txBody>
      </p:sp>
      <p:sp>
        <p:nvSpPr>
          <p:cNvPr id="10" name="Скругленный прямоугольник 9"/>
          <p:cNvSpPr/>
          <p:nvPr/>
        </p:nvSpPr>
        <p:spPr>
          <a:xfrm>
            <a:off x="1115616" y="1844824"/>
            <a:ext cx="309634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80 ∙ 0,25 ∙ 5 </a:t>
            </a:r>
          </a:p>
          <a:p>
            <a:pPr algn="ctr"/>
            <a:endParaRPr lang="ru-RU" dirty="0"/>
          </a:p>
        </p:txBody>
      </p:sp>
      <p:sp>
        <p:nvSpPr>
          <p:cNvPr id="12" name="Скругленный прямоугольник 11"/>
          <p:cNvSpPr/>
          <p:nvPr/>
        </p:nvSpPr>
        <p:spPr>
          <a:xfrm>
            <a:off x="1115616" y="2636912"/>
            <a:ext cx="309634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7,5 – 5 – 2,25 </a:t>
            </a:r>
          </a:p>
          <a:p>
            <a:pPr algn="ctr"/>
            <a:endParaRPr lang="ru-RU" dirty="0"/>
          </a:p>
        </p:txBody>
      </p:sp>
      <p:sp>
        <p:nvSpPr>
          <p:cNvPr id="13" name="Скругленный прямоугольник 12"/>
          <p:cNvSpPr/>
          <p:nvPr/>
        </p:nvSpPr>
        <p:spPr>
          <a:xfrm>
            <a:off x="1115616" y="3429000"/>
            <a:ext cx="309634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15 : 0,3 ∙ 0,01 </a:t>
            </a:r>
          </a:p>
          <a:p>
            <a:pPr algn="ctr"/>
            <a:endParaRPr lang="ru-RU" dirty="0"/>
          </a:p>
        </p:txBody>
      </p:sp>
      <p:sp>
        <p:nvSpPr>
          <p:cNvPr id="14" name="Скругленный прямоугольник 13"/>
          <p:cNvSpPr/>
          <p:nvPr/>
        </p:nvSpPr>
        <p:spPr>
          <a:xfrm>
            <a:off x="1115616" y="4077072"/>
            <a:ext cx="309634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p>
          <a:p>
            <a:pPr algn="ctr"/>
            <a:r>
              <a:rPr lang="ru-RU" b="1" dirty="0" smtClean="0"/>
              <a:t>10 ∙ 0,01 : 10 </a:t>
            </a:r>
          </a:p>
          <a:p>
            <a:pPr algn="ctr"/>
            <a:endParaRPr lang="ru-RU" dirty="0"/>
          </a:p>
        </p:txBody>
      </p:sp>
      <p:sp>
        <p:nvSpPr>
          <p:cNvPr id="15" name="Стрелка вправо 14"/>
          <p:cNvSpPr/>
          <p:nvPr/>
        </p:nvSpPr>
        <p:spPr>
          <a:xfrm>
            <a:off x="4644008" y="1124744"/>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4716016" y="1844824"/>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a:off x="4716016" y="2636912"/>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a:off x="4716016" y="3356992"/>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a:off x="4716016" y="4077072"/>
            <a:ext cx="108012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p:cNvSpPr txBox="1"/>
          <p:nvPr/>
        </p:nvSpPr>
        <p:spPr>
          <a:xfrm>
            <a:off x="827584" y="4797152"/>
            <a:ext cx="2664296" cy="923330"/>
          </a:xfrm>
          <a:prstGeom prst="rect">
            <a:avLst/>
          </a:prstGeom>
          <a:noFill/>
        </p:spPr>
        <p:txBody>
          <a:bodyPr wrap="square" rtlCol="0">
            <a:spAutoFit/>
          </a:bodyPr>
          <a:lstStyle/>
          <a:p>
            <a:pPr algn="ctr"/>
            <a:r>
              <a:rPr lang="ru-RU" b="1" dirty="0" smtClean="0"/>
              <a:t> </a:t>
            </a:r>
            <a:r>
              <a:rPr lang="ru-RU" b="1" dirty="0">
                <a:solidFill>
                  <a:srgbClr val="7030A0"/>
                </a:solidFill>
                <a:latin typeface="Bookman Old Style" pitchFamily="18" charset="0"/>
              </a:rPr>
              <a:t>Закрасьте </a:t>
            </a:r>
            <a:endParaRPr lang="ru-RU" b="1" dirty="0" smtClean="0">
              <a:solidFill>
                <a:srgbClr val="7030A0"/>
              </a:solidFill>
              <a:latin typeface="Bookman Old Style" pitchFamily="18" charset="0"/>
            </a:endParaRPr>
          </a:p>
          <a:p>
            <a:pPr algn="ctr"/>
            <a:r>
              <a:rPr lang="ru-RU" b="1" dirty="0" smtClean="0">
                <a:solidFill>
                  <a:srgbClr val="7030A0"/>
                </a:solidFill>
                <a:latin typeface="Bookman Old Style" pitchFamily="18" charset="0"/>
              </a:rPr>
              <a:t>0,75; 0,25; 0,5  круга </a:t>
            </a:r>
            <a:endParaRPr lang="ru-RU" dirty="0">
              <a:solidFill>
                <a:srgbClr val="7030A0"/>
              </a:solidFill>
              <a:latin typeface="Bookman Old Style" pitchFamily="18" charset="0"/>
            </a:endParaRPr>
          </a:p>
        </p:txBody>
      </p:sp>
      <p:sp>
        <p:nvSpPr>
          <p:cNvPr id="21" name="Овал 20"/>
          <p:cNvSpPr/>
          <p:nvPr/>
        </p:nvSpPr>
        <p:spPr>
          <a:xfrm>
            <a:off x="3779912" y="4941168"/>
            <a:ext cx="648072" cy="648072"/>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5076056" y="4941168"/>
            <a:ext cx="648072" cy="64807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6300192" y="4941168"/>
            <a:ext cx="648072" cy="64807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5" name="Прямая соединительная линия 24"/>
          <p:cNvCxnSpPr>
            <a:stCxn id="21" idx="0"/>
            <a:endCxn id="21" idx="4"/>
          </p:cNvCxnSpPr>
          <p:nvPr/>
        </p:nvCxnSpPr>
        <p:spPr>
          <a:xfrm>
            <a:off x="4103948" y="4941168"/>
            <a:ext cx="0" cy="64807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21" idx="2"/>
            <a:endCxn id="21" idx="6"/>
          </p:cNvCxnSpPr>
          <p:nvPr/>
        </p:nvCxnSpPr>
        <p:spPr>
          <a:xfrm>
            <a:off x="3779912" y="5265204"/>
            <a:ext cx="64807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a:stCxn id="22" idx="0"/>
            <a:endCxn id="22" idx="4"/>
          </p:cNvCxnSpPr>
          <p:nvPr/>
        </p:nvCxnSpPr>
        <p:spPr>
          <a:xfrm>
            <a:off x="5400092" y="4941168"/>
            <a:ext cx="0" cy="64807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a:stCxn id="22" idx="2"/>
            <a:endCxn id="22" idx="6"/>
          </p:cNvCxnSpPr>
          <p:nvPr/>
        </p:nvCxnSpPr>
        <p:spPr>
          <a:xfrm>
            <a:off x="5076056" y="5265204"/>
            <a:ext cx="64807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a:stCxn id="23" idx="0"/>
            <a:endCxn id="23" idx="4"/>
          </p:cNvCxnSpPr>
          <p:nvPr/>
        </p:nvCxnSpPr>
        <p:spPr>
          <a:xfrm>
            <a:off x="6624228" y="4941168"/>
            <a:ext cx="0" cy="64807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a:stCxn id="23" idx="2"/>
            <a:endCxn id="23" idx="6"/>
          </p:cNvCxnSpPr>
          <p:nvPr/>
        </p:nvCxnSpPr>
        <p:spPr>
          <a:xfrm>
            <a:off x="6300192" y="5265204"/>
            <a:ext cx="648072"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9218" name="Picture 2" descr="Картинки по запросу картинка умный гномик"/>
          <p:cNvPicPr>
            <a:picLocks noChangeAspect="1" noChangeArrowheads="1"/>
          </p:cNvPicPr>
          <p:nvPr/>
        </p:nvPicPr>
        <p:blipFill>
          <a:blip r:embed="rId2" cstate="print"/>
          <a:srcRect/>
          <a:stretch>
            <a:fillRect/>
          </a:stretch>
        </p:blipFill>
        <p:spPr bwMode="auto">
          <a:xfrm>
            <a:off x="7812360" y="4797152"/>
            <a:ext cx="997154" cy="1512168"/>
          </a:xfrm>
          <a:prstGeom prst="rect">
            <a:avLst/>
          </a:prstGeom>
          <a:noFill/>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dissolv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mph" presetSubtype="0" fill="hold" grpId="0" nodeType="clickEffect">
                                  <p:stCondLst>
                                    <p:cond delay="0"/>
                                  </p:stCondLst>
                                  <p:childTnLst>
                                    <p:animClr clrSpc="rgb">
                                      <p:cBhvr override="childStyle">
                                        <p:cTn id="18" dur="1500" autoRev="1" fill="hold"/>
                                        <p:tgtEl>
                                          <p:spTgt spid="15"/>
                                        </p:tgtEl>
                                        <p:attrNameLst>
                                          <p:attrName>style.color</p:attrName>
                                        </p:attrNameLst>
                                      </p:cBhvr>
                                      <p:to>
                                        <a:srgbClr val="FF0066"/>
                                      </p:to>
                                    </p:animClr>
                                    <p:animClr clrSpc="rgb">
                                      <p:cBhvr>
                                        <p:cTn id="19" dur="1500" autoRev="1" fill="hold"/>
                                        <p:tgtEl>
                                          <p:spTgt spid="15"/>
                                        </p:tgtEl>
                                        <p:attrNameLst>
                                          <p:attrName>fillcolor</p:attrName>
                                        </p:attrNameLst>
                                      </p:cBhvr>
                                      <p:to>
                                        <a:srgbClr val="FF0066"/>
                                      </p:to>
                                    </p:animClr>
                                    <p:set>
                                      <p:cBhvr>
                                        <p:cTn id="20" dur="1500" autoRev="1" fill="hold"/>
                                        <p:tgtEl>
                                          <p:spTgt spid="15"/>
                                        </p:tgtEl>
                                        <p:attrNameLst>
                                          <p:attrName>fill.type</p:attrName>
                                        </p:attrNameLst>
                                      </p:cBhvr>
                                      <p:to>
                                        <p:strVal val="solid"/>
                                      </p:to>
                                    </p:set>
                                    <p:set>
                                      <p:cBhvr>
                                        <p:cTn id="21" dur="1500" autoRev="1" fill="hold"/>
                                        <p:tgtEl>
                                          <p:spTgt spid="15"/>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down)">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dissolv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7" presetClass="emph" presetSubtype="0" fill="hold" grpId="0" nodeType="clickEffect">
                                  <p:stCondLst>
                                    <p:cond delay="0"/>
                                  </p:stCondLst>
                                  <p:childTnLst>
                                    <p:animClr clrSpc="rgb">
                                      <p:cBhvr override="childStyle">
                                        <p:cTn id="35" dur="1500" autoRev="1" fill="hold"/>
                                        <p:tgtEl>
                                          <p:spTgt spid="16"/>
                                        </p:tgtEl>
                                        <p:attrNameLst>
                                          <p:attrName>style.color</p:attrName>
                                        </p:attrNameLst>
                                      </p:cBhvr>
                                      <p:to>
                                        <a:srgbClr val="FF0066"/>
                                      </p:to>
                                    </p:animClr>
                                    <p:animClr clrSpc="rgb">
                                      <p:cBhvr>
                                        <p:cTn id="36" dur="1500" autoRev="1" fill="hold"/>
                                        <p:tgtEl>
                                          <p:spTgt spid="16"/>
                                        </p:tgtEl>
                                        <p:attrNameLst>
                                          <p:attrName>fillcolor</p:attrName>
                                        </p:attrNameLst>
                                      </p:cBhvr>
                                      <p:to>
                                        <a:srgbClr val="FF0066"/>
                                      </p:to>
                                    </p:animClr>
                                    <p:set>
                                      <p:cBhvr>
                                        <p:cTn id="37" dur="1500" autoRev="1" fill="hold"/>
                                        <p:tgtEl>
                                          <p:spTgt spid="16"/>
                                        </p:tgtEl>
                                        <p:attrNameLst>
                                          <p:attrName>fill.type</p:attrName>
                                        </p:attrNameLst>
                                      </p:cBhvr>
                                      <p:to>
                                        <p:strVal val="solid"/>
                                      </p:to>
                                    </p:set>
                                    <p:set>
                                      <p:cBhvr>
                                        <p:cTn id="38" dur="1500" autoRev="1" fill="hold"/>
                                        <p:tgtEl>
                                          <p:spTgt spid="16"/>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dissolve">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27" presetClass="emph" presetSubtype="0" fill="hold" grpId="0" nodeType="clickEffect">
                                  <p:stCondLst>
                                    <p:cond delay="0"/>
                                  </p:stCondLst>
                                  <p:childTnLst>
                                    <p:animClr clrSpc="rgb">
                                      <p:cBhvr override="childStyle">
                                        <p:cTn id="52" dur="1500" autoRev="1" fill="hold"/>
                                        <p:tgtEl>
                                          <p:spTgt spid="17"/>
                                        </p:tgtEl>
                                        <p:attrNameLst>
                                          <p:attrName>style.color</p:attrName>
                                        </p:attrNameLst>
                                      </p:cBhvr>
                                      <p:to>
                                        <a:srgbClr val="FF0066"/>
                                      </p:to>
                                    </p:animClr>
                                    <p:animClr clrSpc="rgb">
                                      <p:cBhvr>
                                        <p:cTn id="53" dur="1500" autoRev="1" fill="hold"/>
                                        <p:tgtEl>
                                          <p:spTgt spid="17"/>
                                        </p:tgtEl>
                                        <p:attrNameLst>
                                          <p:attrName>fillcolor</p:attrName>
                                        </p:attrNameLst>
                                      </p:cBhvr>
                                      <p:to>
                                        <a:srgbClr val="FF0066"/>
                                      </p:to>
                                    </p:animClr>
                                    <p:set>
                                      <p:cBhvr>
                                        <p:cTn id="54" dur="1500" autoRev="1" fill="hold"/>
                                        <p:tgtEl>
                                          <p:spTgt spid="17"/>
                                        </p:tgtEl>
                                        <p:attrNameLst>
                                          <p:attrName>fill.type</p:attrName>
                                        </p:attrNameLst>
                                      </p:cBhvr>
                                      <p:to>
                                        <p:strVal val="solid"/>
                                      </p:to>
                                    </p:set>
                                    <p:set>
                                      <p:cBhvr>
                                        <p:cTn id="55" dur="1500" autoRev="1" fill="hold"/>
                                        <p:tgtEl>
                                          <p:spTgt spid="17"/>
                                        </p:tgtEl>
                                        <p:attrNameLst>
                                          <p:attrName>fill.on</p:attrName>
                                        </p:attrNameLst>
                                      </p:cBhvr>
                                      <p:to>
                                        <p:strVal val="true"/>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down)">
                                      <p:cBhvr>
                                        <p:cTn id="60" dur="500"/>
                                        <p:tgtEl>
                                          <p:spTgt spid="6"/>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dissolve">
                                      <p:cBhvr>
                                        <p:cTn id="65" dur="5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27" presetClass="emph" presetSubtype="0" fill="hold" grpId="0" nodeType="clickEffect">
                                  <p:stCondLst>
                                    <p:cond delay="0"/>
                                  </p:stCondLst>
                                  <p:childTnLst>
                                    <p:animClr clrSpc="rgb">
                                      <p:cBhvr override="childStyle">
                                        <p:cTn id="69" dur="1500" autoRev="1" fill="hold"/>
                                        <p:tgtEl>
                                          <p:spTgt spid="18"/>
                                        </p:tgtEl>
                                        <p:attrNameLst>
                                          <p:attrName>style.color</p:attrName>
                                        </p:attrNameLst>
                                      </p:cBhvr>
                                      <p:to>
                                        <a:srgbClr val="FF0066"/>
                                      </p:to>
                                    </p:animClr>
                                    <p:animClr clrSpc="rgb">
                                      <p:cBhvr>
                                        <p:cTn id="70" dur="1500" autoRev="1" fill="hold"/>
                                        <p:tgtEl>
                                          <p:spTgt spid="18"/>
                                        </p:tgtEl>
                                        <p:attrNameLst>
                                          <p:attrName>fillcolor</p:attrName>
                                        </p:attrNameLst>
                                      </p:cBhvr>
                                      <p:to>
                                        <a:srgbClr val="FF0066"/>
                                      </p:to>
                                    </p:animClr>
                                    <p:set>
                                      <p:cBhvr>
                                        <p:cTn id="71" dur="1500" autoRev="1" fill="hold"/>
                                        <p:tgtEl>
                                          <p:spTgt spid="18"/>
                                        </p:tgtEl>
                                        <p:attrNameLst>
                                          <p:attrName>fill.type</p:attrName>
                                        </p:attrNameLst>
                                      </p:cBhvr>
                                      <p:to>
                                        <p:strVal val="solid"/>
                                      </p:to>
                                    </p:set>
                                    <p:set>
                                      <p:cBhvr>
                                        <p:cTn id="72" dur="1500" autoRev="1" fill="hold"/>
                                        <p:tgtEl>
                                          <p:spTgt spid="18"/>
                                        </p:tgtEl>
                                        <p:attrNameLst>
                                          <p:attrName>fill.on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wipe(down)">
                                      <p:cBhvr>
                                        <p:cTn id="77" dur="500"/>
                                        <p:tgtEl>
                                          <p:spTgt spid="7"/>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dissolve">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27" presetClass="emph" presetSubtype="0" fill="hold" grpId="0" nodeType="clickEffect">
                                  <p:stCondLst>
                                    <p:cond delay="0"/>
                                  </p:stCondLst>
                                  <p:childTnLst>
                                    <p:animClr clrSpc="rgb">
                                      <p:cBhvr override="childStyle">
                                        <p:cTn id="86" dur="1500" autoRev="1" fill="hold"/>
                                        <p:tgtEl>
                                          <p:spTgt spid="19"/>
                                        </p:tgtEl>
                                        <p:attrNameLst>
                                          <p:attrName>style.color</p:attrName>
                                        </p:attrNameLst>
                                      </p:cBhvr>
                                      <p:to>
                                        <a:srgbClr val="FF0066"/>
                                      </p:to>
                                    </p:animClr>
                                    <p:animClr clrSpc="rgb">
                                      <p:cBhvr>
                                        <p:cTn id="87" dur="1500" autoRev="1" fill="hold"/>
                                        <p:tgtEl>
                                          <p:spTgt spid="19"/>
                                        </p:tgtEl>
                                        <p:attrNameLst>
                                          <p:attrName>fillcolor</p:attrName>
                                        </p:attrNameLst>
                                      </p:cBhvr>
                                      <p:to>
                                        <a:srgbClr val="FF0066"/>
                                      </p:to>
                                    </p:animClr>
                                    <p:set>
                                      <p:cBhvr>
                                        <p:cTn id="88" dur="1500" autoRev="1" fill="hold"/>
                                        <p:tgtEl>
                                          <p:spTgt spid="19"/>
                                        </p:tgtEl>
                                        <p:attrNameLst>
                                          <p:attrName>fill.type</p:attrName>
                                        </p:attrNameLst>
                                      </p:cBhvr>
                                      <p:to>
                                        <p:strVal val="solid"/>
                                      </p:to>
                                    </p:set>
                                    <p:set>
                                      <p:cBhvr>
                                        <p:cTn id="89" dur="1500" autoRev="1" fill="hold"/>
                                        <p:tgtEl>
                                          <p:spTgt spid="19"/>
                                        </p:tgtEl>
                                        <p:attrNameLst>
                                          <p:attrName>fill.on</p:attrName>
                                        </p:attrNameLst>
                                      </p:cBhvr>
                                      <p:to>
                                        <p:strVal val="true"/>
                                      </p:to>
                                    </p:se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wipe(down)">
                                      <p:cBhvr>
                                        <p:cTn id="94" dur="500"/>
                                        <p:tgtEl>
                                          <p:spTgt spid="8"/>
                                        </p:tgtEl>
                                      </p:cBhvr>
                                    </p:animEffect>
                                  </p:childTnLst>
                                </p:cTn>
                              </p:par>
                            </p:childTnLst>
                          </p:cTn>
                        </p:par>
                      </p:childTnLst>
                    </p:cTn>
                  </p:par>
                  <p:par>
                    <p:cTn id="95" fill="hold">
                      <p:stCondLst>
                        <p:cond delay="indefinite"/>
                      </p:stCondLst>
                      <p:childTnLst>
                        <p:par>
                          <p:cTn id="96" fill="hold">
                            <p:stCondLst>
                              <p:cond delay="0"/>
                            </p:stCondLst>
                            <p:childTnLst>
                              <p:par>
                                <p:cTn id="97" presetID="49" presetClass="entr" presetSubtype="0" decel="100000" fill="hold" nodeType="clickEffect">
                                  <p:stCondLst>
                                    <p:cond delay="0"/>
                                  </p:stCondLst>
                                  <p:childTnLst>
                                    <p:set>
                                      <p:cBhvr>
                                        <p:cTn id="98" dur="1" fill="hold">
                                          <p:stCondLst>
                                            <p:cond delay="0"/>
                                          </p:stCondLst>
                                        </p:cTn>
                                        <p:tgtEl>
                                          <p:spTgt spid="20">
                                            <p:txEl>
                                              <p:pRg st="0" end="0"/>
                                            </p:txEl>
                                          </p:spTgt>
                                        </p:tgtEl>
                                        <p:attrNameLst>
                                          <p:attrName>style.visibility</p:attrName>
                                        </p:attrNameLst>
                                      </p:cBhvr>
                                      <p:to>
                                        <p:strVal val="visible"/>
                                      </p:to>
                                    </p:set>
                                    <p:anim calcmode="lin" valueType="num">
                                      <p:cBhvr>
                                        <p:cTn id="99"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100" dur="500" fill="hold"/>
                                        <p:tgtEl>
                                          <p:spTgt spid="20">
                                            <p:txEl>
                                              <p:pRg st="0" end="0"/>
                                            </p:txEl>
                                          </p:spTgt>
                                        </p:tgtEl>
                                        <p:attrNameLst>
                                          <p:attrName>ppt_h</p:attrName>
                                        </p:attrNameLst>
                                      </p:cBhvr>
                                      <p:tavLst>
                                        <p:tav tm="0">
                                          <p:val>
                                            <p:fltVal val="0"/>
                                          </p:val>
                                        </p:tav>
                                        <p:tav tm="100000">
                                          <p:val>
                                            <p:strVal val="#ppt_h"/>
                                          </p:val>
                                        </p:tav>
                                      </p:tavLst>
                                    </p:anim>
                                    <p:anim calcmode="lin" valueType="num">
                                      <p:cBhvr>
                                        <p:cTn id="101" dur="500" fill="hold"/>
                                        <p:tgtEl>
                                          <p:spTgt spid="20">
                                            <p:txEl>
                                              <p:pRg st="0" end="0"/>
                                            </p:txEl>
                                          </p:spTgt>
                                        </p:tgtEl>
                                        <p:attrNameLst>
                                          <p:attrName>style.rotation</p:attrName>
                                        </p:attrNameLst>
                                      </p:cBhvr>
                                      <p:tavLst>
                                        <p:tav tm="0">
                                          <p:val>
                                            <p:fltVal val="360"/>
                                          </p:val>
                                        </p:tav>
                                        <p:tav tm="100000">
                                          <p:val>
                                            <p:fltVal val="0"/>
                                          </p:val>
                                        </p:tav>
                                      </p:tavLst>
                                    </p:anim>
                                    <p:animEffect transition="in" filter="fade">
                                      <p:cBhvr>
                                        <p:cTn id="102" dur="500"/>
                                        <p:tgtEl>
                                          <p:spTgt spid="20">
                                            <p:txEl>
                                              <p:pRg st="0" end="0"/>
                                            </p:txEl>
                                          </p:spTgt>
                                        </p:tgtEl>
                                      </p:cBhvr>
                                    </p:animEffect>
                                  </p:childTnLst>
                                </p:cTn>
                              </p:par>
                              <p:par>
                                <p:cTn id="103" presetID="49" presetClass="entr" presetSubtype="0" decel="100000" fill="hold" nodeType="withEffect">
                                  <p:stCondLst>
                                    <p:cond delay="0"/>
                                  </p:stCondLst>
                                  <p:childTnLst>
                                    <p:set>
                                      <p:cBhvr>
                                        <p:cTn id="104" dur="1" fill="hold">
                                          <p:stCondLst>
                                            <p:cond delay="0"/>
                                          </p:stCondLst>
                                        </p:cTn>
                                        <p:tgtEl>
                                          <p:spTgt spid="20">
                                            <p:txEl>
                                              <p:pRg st="1" end="1"/>
                                            </p:txEl>
                                          </p:spTgt>
                                        </p:tgtEl>
                                        <p:attrNameLst>
                                          <p:attrName>style.visibility</p:attrName>
                                        </p:attrNameLst>
                                      </p:cBhvr>
                                      <p:to>
                                        <p:strVal val="visible"/>
                                      </p:to>
                                    </p:set>
                                    <p:anim calcmode="lin" valueType="num">
                                      <p:cBhvr>
                                        <p:cTn id="105" dur="500" fill="hold"/>
                                        <p:tgtEl>
                                          <p:spTgt spid="20">
                                            <p:txEl>
                                              <p:pRg st="1" end="1"/>
                                            </p:txEl>
                                          </p:spTgt>
                                        </p:tgtEl>
                                        <p:attrNameLst>
                                          <p:attrName>ppt_w</p:attrName>
                                        </p:attrNameLst>
                                      </p:cBhvr>
                                      <p:tavLst>
                                        <p:tav tm="0">
                                          <p:val>
                                            <p:fltVal val="0"/>
                                          </p:val>
                                        </p:tav>
                                        <p:tav tm="100000">
                                          <p:val>
                                            <p:strVal val="#ppt_w"/>
                                          </p:val>
                                        </p:tav>
                                      </p:tavLst>
                                    </p:anim>
                                    <p:anim calcmode="lin" valueType="num">
                                      <p:cBhvr>
                                        <p:cTn id="106" dur="500" fill="hold"/>
                                        <p:tgtEl>
                                          <p:spTgt spid="20">
                                            <p:txEl>
                                              <p:pRg st="1" end="1"/>
                                            </p:txEl>
                                          </p:spTgt>
                                        </p:tgtEl>
                                        <p:attrNameLst>
                                          <p:attrName>ppt_h</p:attrName>
                                        </p:attrNameLst>
                                      </p:cBhvr>
                                      <p:tavLst>
                                        <p:tav tm="0">
                                          <p:val>
                                            <p:fltVal val="0"/>
                                          </p:val>
                                        </p:tav>
                                        <p:tav tm="100000">
                                          <p:val>
                                            <p:strVal val="#ppt_h"/>
                                          </p:val>
                                        </p:tav>
                                      </p:tavLst>
                                    </p:anim>
                                    <p:anim calcmode="lin" valueType="num">
                                      <p:cBhvr>
                                        <p:cTn id="107" dur="500" fill="hold"/>
                                        <p:tgtEl>
                                          <p:spTgt spid="20">
                                            <p:txEl>
                                              <p:pRg st="1" end="1"/>
                                            </p:txEl>
                                          </p:spTgt>
                                        </p:tgtEl>
                                        <p:attrNameLst>
                                          <p:attrName>style.rotation</p:attrName>
                                        </p:attrNameLst>
                                      </p:cBhvr>
                                      <p:tavLst>
                                        <p:tav tm="0">
                                          <p:val>
                                            <p:fltVal val="360"/>
                                          </p:val>
                                        </p:tav>
                                        <p:tav tm="100000">
                                          <p:val>
                                            <p:fltVal val="0"/>
                                          </p:val>
                                        </p:tav>
                                      </p:tavLst>
                                    </p:anim>
                                    <p:animEffect transition="in" filter="fade">
                                      <p:cBhvr>
                                        <p:cTn id="108" dur="5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437</TotalTime>
  <Words>621</Words>
  <Application>Microsoft Office PowerPoint</Application>
  <PresentationFormat>Экран (4:3)</PresentationFormat>
  <Paragraphs>215</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Аспект</vt:lpstr>
      <vt:lpstr>Путешествие по лабиринту урок-игра в 5-м классе по теме "Задачи на проценты" </vt:lpstr>
      <vt:lpstr>Карта путешествия по лабиринтам</vt:lpstr>
      <vt:lpstr>ВХОД В ЛАБИРИНТ</vt:lpstr>
      <vt:lpstr>ВХОД В ЛАБИРИНТ</vt:lpstr>
      <vt:lpstr>ВХОД В ЛАБИРИНТ</vt:lpstr>
      <vt:lpstr>ВХОД В ЛАБИРИНТ</vt:lpstr>
      <vt:lpstr>ВХОД В ЛАБИРИНТ</vt:lpstr>
      <vt:lpstr>Карта путешествия по лабиринтам</vt:lpstr>
      <vt:lpstr>ЛАБИРИНТ ХУДОЖНИКА</vt:lpstr>
      <vt:lpstr>ЛАБИРИНТ ХУДОЖНИКА</vt:lpstr>
      <vt:lpstr>Карта путешествия по лабиринтам</vt:lpstr>
      <vt:lpstr>ЛАБИРИНТ ГОРДОГО ЧЕЛОВЕКА</vt:lpstr>
      <vt:lpstr>ЛАБИРИНТ ГОРДОГО ЧЕЛОВЕКА</vt:lpstr>
      <vt:lpstr>Карта путешествия по лабиринтам</vt:lpstr>
      <vt:lpstr>ЛАБИРИНТ ЮНОГО МАТЕМАТИКА</vt:lpstr>
      <vt:lpstr>ЛАБИРИНТ ЮНОГО МАТЕМАТИКА</vt:lpstr>
      <vt:lpstr>ЗАКЛЮЧИТЕЛЬНЫЙ  ЛАБИРИНТ</vt:lpstr>
      <vt:lpstr>Карта путешествия по лабиринтам</vt:lpstr>
      <vt:lpstr>Ас-Самарканди   (персидский поэт,  живший в XII столетии) </vt:lpstr>
      <vt:lpstr>ДОМАШНЕЕ ЗАДАНИЕ</vt:lpstr>
      <vt:lpstr>ИТОГИ УРОКА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Женек</dc:creator>
  <cp:lastModifiedBy>Женек</cp:lastModifiedBy>
  <cp:revision>85</cp:revision>
  <dcterms:created xsi:type="dcterms:W3CDTF">2015-09-15T17:10:41Z</dcterms:created>
  <dcterms:modified xsi:type="dcterms:W3CDTF">2015-09-29T17:37:22Z</dcterms:modified>
</cp:coreProperties>
</file>