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78" r:id="rId12"/>
    <p:sldId id="266" r:id="rId13"/>
    <p:sldId id="268" r:id="rId14"/>
    <p:sldId id="271" r:id="rId15"/>
    <p:sldId id="272" r:id="rId16"/>
    <p:sldId id="279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9" autoAdjust="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8CA5EC-E085-430B-B647-64B9AF2C7277}" type="datetimeFigureOut">
              <a:rPr lang="ru-RU" smtClean="0"/>
              <a:pPr/>
              <a:t>14.09.2015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A4EA7F-0A3E-4250-9EF8-6755BB6206F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A4EA7F-0A3E-4250-9EF8-6755BB6206F7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3EA5B61-DE95-49A7-A74A-770925AABA8B}" type="datetimeFigureOut">
              <a:rPr lang="ru-RU" smtClean="0"/>
              <a:pPr/>
              <a:t>14.09.2015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5BFF44A-6705-43BF-B9DB-81A82DCAC7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EA5B61-DE95-49A7-A74A-770925AABA8B}" type="datetimeFigureOut">
              <a:rPr lang="ru-RU" smtClean="0"/>
              <a:pPr/>
              <a:t>14.09.2015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BFF44A-6705-43BF-B9DB-81A82DCAC7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23EA5B61-DE95-49A7-A74A-770925AABA8B}" type="datetimeFigureOut">
              <a:rPr lang="ru-RU" smtClean="0"/>
              <a:pPr/>
              <a:t>14.09.2015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5BFF44A-6705-43BF-B9DB-81A82DCAC7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EA5B61-DE95-49A7-A74A-770925AABA8B}" type="datetimeFigureOut">
              <a:rPr lang="ru-RU" smtClean="0"/>
              <a:pPr/>
              <a:t>14.09.2015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BFF44A-6705-43BF-B9DB-81A82DCAC7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3EA5B61-DE95-49A7-A74A-770925AABA8B}" type="datetimeFigureOut">
              <a:rPr lang="ru-RU" smtClean="0"/>
              <a:pPr/>
              <a:t>14.09.2015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65BFF44A-6705-43BF-B9DB-81A82DCAC7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EA5B61-DE95-49A7-A74A-770925AABA8B}" type="datetimeFigureOut">
              <a:rPr lang="ru-RU" smtClean="0"/>
              <a:pPr/>
              <a:t>14.09.2015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BFF44A-6705-43BF-B9DB-81A82DCAC7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EA5B61-DE95-49A7-A74A-770925AABA8B}" type="datetimeFigureOut">
              <a:rPr lang="ru-RU" smtClean="0"/>
              <a:pPr/>
              <a:t>14.09.2015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BFF44A-6705-43BF-B9DB-81A82DCAC7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EA5B61-DE95-49A7-A74A-770925AABA8B}" type="datetimeFigureOut">
              <a:rPr lang="ru-RU" smtClean="0"/>
              <a:pPr/>
              <a:t>14.09.2015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BFF44A-6705-43BF-B9DB-81A82DCAC7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3EA5B61-DE95-49A7-A74A-770925AABA8B}" type="datetimeFigureOut">
              <a:rPr lang="ru-RU" smtClean="0"/>
              <a:pPr/>
              <a:t>14.09.2015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BFF44A-6705-43BF-B9DB-81A82DCAC7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EA5B61-DE95-49A7-A74A-770925AABA8B}" type="datetimeFigureOut">
              <a:rPr lang="ru-RU" smtClean="0"/>
              <a:pPr/>
              <a:t>14.09.2015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BFF44A-6705-43BF-B9DB-81A82DCAC7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EA5B61-DE95-49A7-A74A-770925AABA8B}" type="datetimeFigureOut">
              <a:rPr lang="ru-RU" smtClean="0"/>
              <a:pPr/>
              <a:t>14.09.2015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BFF44A-6705-43BF-B9DB-81A82DCAC7C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23EA5B61-DE95-49A7-A74A-770925AABA8B}" type="datetimeFigureOut">
              <a:rPr lang="ru-RU" smtClean="0"/>
              <a:pPr/>
              <a:t>14.09.2015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65BFF44A-6705-43BF-B9DB-81A82DCAC7C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veinternet.ru/" TargetMode="External"/><Relationship Id="rId7" Type="http://schemas.openxmlformats.org/officeDocument/2006/relationships/hyperlink" Target="http://www.calend.ru/img/content_events/i0/525.jpg" TargetMode="External"/><Relationship Id="rId2" Type="http://schemas.openxmlformats.org/officeDocument/2006/relationships/hyperlink" Target="http://refdb.ru/images/515/1028492/74528fd3.pn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files.vm.ru/photo/vecherka/2014/02/doc6dykb392x13101ki430t_800_480.jpg" TargetMode="External"/><Relationship Id="rId5" Type="http://schemas.openxmlformats.org/officeDocument/2006/relationships/hyperlink" Target="http://www.biograpedia.ru/" TargetMode="External"/><Relationship Id="rId4" Type="http://schemas.openxmlformats.org/officeDocument/2006/relationships/hyperlink" Target="http://festival.1september.ru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ctrTitle"/>
          </p:nvPr>
        </p:nvSpPr>
        <p:spPr>
          <a:xfrm>
            <a:off x="3419872" y="1916832"/>
            <a:ext cx="5105400" cy="3096344"/>
          </a:xfrm>
        </p:spPr>
        <p:txBody>
          <a:bodyPr/>
          <a:lstStyle/>
          <a:p>
            <a:pPr algn="l"/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Степень с рациональным показателем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400" dirty="0" smtClean="0">
                <a:solidFill>
                  <a:srgbClr val="002060"/>
                </a:solidFill>
              </a:rPr>
              <a:t>Алгебра и начала анализа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11 класс</a:t>
            </a:r>
            <a:r>
              <a:rPr lang="ru-RU" sz="2400" i="1" dirty="0" smtClean="0">
                <a:solidFill>
                  <a:srgbClr val="002060"/>
                </a:solidFill>
              </a:rPr>
              <a:t> </a:t>
            </a:r>
            <a:r>
              <a:rPr lang="ru-RU" sz="2400" i="1" dirty="0" smtClean="0"/>
              <a:t/>
            </a:r>
            <a:br>
              <a:rPr lang="ru-RU" sz="2400" i="1" dirty="0" smtClean="0"/>
            </a:br>
            <a:r>
              <a:rPr lang="ru-RU" sz="1600" i="1" dirty="0" smtClean="0">
                <a:solidFill>
                  <a:schemeClr val="bg1"/>
                </a:solidFill>
              </a:rPr>
              <a:t>учебник для 10-11 класса под ред. А.Н.Колмогорова.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1" name="Подзаголовок 10"/>
          <p:cNvSpPr>
            <a:spLocks noGrp="1"/>
          </p:cNvSpPr>
          <p:nvPr>
            <p:ph type="subTitle" idx="1"/>
          </p:nvPr>
        </p:nvSpPr>
        <p:spPr>
          <a:xfrm>
            <a:off x="3491880" y="5301208"/>
            <a:ext cx="5114778" cy="1296144"/>
          </a:xfrm>
        </p:spPr>
        <p:txBody>
          <a:bodyPr/>
          <a:lstStyle/>
          <a:p>
            <a:r>
              <a:rPr lang="ru-RU" dirty="0" smtClean="0"/>
              <a:t>Учитель </a:t>
            </a:r>
          </a:p>
          <a:p>
            <a:r>
              <a:rPr lang="ru-RU" dirty="0" smtClean="0"/>
              <a:t>Мохова Валентина Ивановна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411760" y="404664"/>
            <a:ext cx="58681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МБОУ МО Плавский район «Сорочинская СОШ»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2058" name="Picture 10" descr="http://refdb.ru/images/515/1028492/74528fd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2233195" cy="2808312"/>
          </a:xfrm>
          <a:prstGeom prst="rect">
            <a:avLst/>
          </a:prstGeom>
          <a:noFill/>
        </p:spPr>
      </p:pic>
      <p:pic>
        <p:nvPicPr>
          <p:cNvPr id="22530" name="Picture 2" descr="http://www.libex.ru/img/x/06/25/8d9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861048"/>
            <a:ext cx="1368152" cy="1650904"/>
          </a:xfrm>
          <a:prstGeom prst="rect">
            <a:avLst/>
          </a:prstGeom>
          <a:noFill/>
        </p:spPr>
      </p:pic>
      <p:pic>
        <p:nvPicPr>
          <p:cNvPr id="22534" name="Picture 6" descr="Контрольные работы по алгебре и началам анализа. 11 класс. Материалы для уровневого обучения. К учебнику под ред. А. Н. Колмогорова &quot;Алгебра и начала анализа. 10-11 классы&quot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4725144"/>
            <a:ext cx="936104" cy="1500927"/>
          </a:xfrm>
          <a:prstGeom prst="rect">
            <a:avLst/>
          </a:prstGeom>
          <a:noFill/>
        </p:spPr>
      </p:pic>
      <p:pic>
        <p:nvPicPr>
          <p:cNvPr id="22536" name="Picture 8" descr="http://static.ozone.ru/multimedia/books_covers/c300/10049239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068960"/>
            <a:ext cx="1187624" cy="1925877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3682752" cy="2100848"/>
          </a:xfrm>
        </p:spPr>
        <p:txBody>
          <a:bodyPr>
            <a:normAutofit/>
          </a:bodyPr>
          <a:lstStyle/>
          <a:p>
            <a:pPr algn="ctr"/>
            <a:r>
              <a:rPr lang="ru-RU" sz="2800" b="0" dirty="0" smtClean="0"/>
              <a:t>1487 -1567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0" dirty="0" err="1" smtClean="0"/>
              <a:t>Михель</a:t>
            </a:r>
            <a:r>
              <a:rPr lang="ru-RU" sz="2800" b="0" dirty="0" smtClean="0"/>
              <a:t> </a:t>
            </a:r>
            <a:r>
              <a:rPr lang="ru-RU" sz="2800" b="0" dirty="0" smtClean="0">
                <a:solidFill>
                  <a:srgbClr val="FF0000"/>
                </a:solidFill>
              </a:rPr>
              <a:t>Штифель-</a:t>
            </a:r>
            <a:r>
              <a:rPr lang="ru-RU" sz="2800" b="0" dirty="0" smtClean="0"/>
              <a:t>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0" dirty="0" smtClean="0"/>
              <a:t>немецкий математик</a:t>
            </a:r>
            <a:endParaRPr lang="ru-RU" sz="2800" dirty="0"/>
          </a:p>
        </p:txBody>
      </p:sp>
      <p:pic>
        <p:nvPicPr>
          <p:cNvPr id="4" name="Содержимое 3" descr="http://img1.liveinternet.ru/images/attach/c/1/57/984/57984922_Stifel_Michel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476672"/>
            <a:ext cx="2592288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39552" y="3573016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539552" y="3573016"/>
            <a:ext cx="298782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дал определение а</a:t>
            </a:r>
            <a:r>
              <a:rPr kumimoji="0" lang="ru-RU" sz="2400" b="1" i="0" u="none" strike="noStrike" cap="none" normalizeH="0" baseline="30000" dirty="0" smtClean="0">
                <a:ln>
                  <a:noFill/>
                </a:ln>
                <a:solidFill>
                  <a:srgbClr val="0070C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0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=1 при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pic>
        <p:nvPicPr>
          <p:cNvPr id="4100" name="Рисунок 16" descr="Image216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4005064"/>
            <a:ext cx="720080" cy="360040"/>
          </a:xfrm>
          <a:prstGeom prst="rect">
            <a:avLst/>
          </a:prstGeom>
          <a:noFill/>
        </p:spPr>
      </p:pic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611560" y="4319518"/>
            <a:ext cx="403244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и ввел термин «показатель степени»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Bookman Old Style" pitchFamily="18" charset="0"/>
                <a:cs typeface="Arial" pitchFamily="34" charset="0"/>
              </a:rPr>
              <a:t> </a:t>
            </a:r>
          </a:p>
        </p:txBody>
      </p:sp>
      <p:pic>
        <p:nvPicPr>
          <p:cNvPr id="8" name="Picture 10" descr="http://refdb.ru/images/515/1028492/74528fd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4797152"/>
            <a:ext cx="1431535" cy="1800200"/>
          </a:xfrm>
          <a:prstGeom prst="rect">
            <a:avLst/>
          </a:prstGeom>
          <a:noFill/>
        </p:spPr>
      </p:pic>
      <p:sp>
        <p:nvSpPr>
          <p:cNvPr id="9" name="Стрелка вправо 8"/>
          <p:cNvSpPr/>
          <p:nvPr/>
        </p:nvSpPr>
        <p:spPr>
          <a:xfrm rot="15373895">
            <a:off x="5848182" y="4369134"/>
            <a:ext cx="792088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956832"/>
          </a:xfrm>
        </p:spPr>
        <p:txBody>
          <a:bodyPr/>
          <a:lstStyle/>
          <a:p>
            <a:pPr algn="ctr"/>
            <a:r>
              <a:rPr lang="ru-RU" dirty="0" smtClean="0"/>
              <a:t>Исторический момент</a:t>
            </a:r>
            <a:endParaRPr lang="ru-RU" dirty="0"/>
          </a:p>
        </p:txBody>
      </p:sp>
      <p:pic>
        <p:nvPicPr>
          <p:cNvPr id="4" name="Picture 10" descr="http://refdb.ru/images/515/1028492/74528fd3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4005064"/>
            <a:ext cx="1429858" cy="1799792"/>
          </a:xfrm>
          <a:prstGeom prst="rect">
            <a:avLst/>
          </a:prstGeom>
          <a:noFill/>
        </p:spPr>
      </p:pic>
      <p:sp>
        <p:nvSpPr>
          <p:cNvPr id="5" name="Стрелка вправо 4"/>
          <p:cNvSpPr/>
          <p:nvPr/>
        </p:nvSpPr>
        <p:spPr>
          <a:xfrm rot="16200000">
            <a:off x="3563888" y="2708920"/>
            <a:ext cx="1368152" cy="10801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 smtClean="0"/>
              <a:t>Решите уравнения (самостоятельно) и составьте слово, используя дешифратор. 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79512" y="1916832"/>
          <a:ext cx="7848872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3456"/>
                <a:gridCol w="573456"/>
                <a:gridCol w="573456"/>
                <a:gridCol w="573456"/>
                <a:gridCol w="573456"/>
                <a:gridCol w="573456"/>
                <a:gridCol w="573456"/>
                <a:gridCol w="573456"/>
                <a:gridCol w="573456"/>
                <a:gridCol w="573456"/>
                <a:gridCol w="573456"/>
                <a:gridCol w="573456"/>
                <a:gridCol w="573456"/>
                <a:gridCol w="393944"/>
              </a:tblGrid>
              <a:tr h="834400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л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т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н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р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ш</a:t>
                      </a:r>
                    </a:p>
                    <a:p>
                      <a:endParaRPr lang="ru-RU" sz="3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о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ь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и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е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ф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к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а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д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ю</a:t>
                      </a:r>
                      <a:endParaRPr lang="ru-RU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9/4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9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5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11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-2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4/9</a:t>
                      </a:r>
                    </a:p>
                    <a:p>
                      <a:endParaRPr lang="ru-RU" b="1" dirty="0" smtClean="0"/>
                    </a:p>
                    <a:p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20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5/3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1/3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1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3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8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64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2</a:t>
                      </a:r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10" descr="http://refdb.ru/images/515/1028492/74528fd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4797152"/>
            <a:ext cx="1431535" cy="18002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07543" y="4509120"/>
            <a:ext cx="53142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Bookman Old Style" pitchFamily="18" charset="0"/>
              </a:rPr>
              <a:t>Индивидуальные задания на карточках,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Bookman Old Style" pitchFamily="18" charset="0"/>
              </a:rPr>
              <a:t> 3 варианта</a:t>
            </a:r>
            <a:endParaRPr lang="ru-RU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9" name="Стрелка вправо 8"/>
          <p:cNvSpPr/>
          <p:nvPr/>
        </p:nvSpPr>
        <p:spPr>
          <a:xfrm rot="11837253">
            <a:off x="5289401" y="4963141"/>
            <a:ext cx="720080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51520" y="5445224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  <a:latin typeface="Bookman Old Style" pitchFamily="18" charset="0"/>
              </a:rPr>
              <a:t>Критерий оценивания задания: </a:t>
            </a:r>
          </a:p>
          <a:p>
            <a:r>
              <a:rPr lang="ru-RU" b="1" i="1" dirty="0" smtClean="0">
                <a:solidFill>
                  <a:srgbClr val="002060"/>
                </a:solidFill>
                <a:latin typeface="Bookman Old Style" pitchFamily="18" charset="0"/>
              </a:rPr>
              <a:t> «один неправильный ответ – минус один балл»</a:t>
            </a:r>
            <a:endParaRPr lang="ru-RU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festival.1september.ru/articles/410541/Image1131.jpg"/>
          <p:cNvPicPr>
            <a:picLocks noGrp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1440160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195736" y="893912"/>
            <a:ext cx="579613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Диофант</a:t>
            </a:r>
            <a:r>
              <a:rPr kumimoji="0" lang="ru-RU" b="1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-  греческий учёный, живший в </a:t>
            </a:r>
            <a:r>
              <a:rPr kumimoji="0" lang="en-US" b="1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III</a:t>
            </a:r>
            <a:r>
              <a:rPr kumimoji="0" lang="ru-RU" b="1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веке, в своей книге «Арифметика» ввёл символы для первых шести степеней неизвестного и обратных им величин.</a:t>
            </a:r>
            <a:endParaRPr kumimoji="0" lang="ru-RU" b="1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pic>
        <p:nvPicPr>
          <p:cNvPr id="7" name="Рисунок 6" descr="http://files.vm.ru/photo/vecherka/2014/02/doc6dykb392x13101ki430t_800_48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420888"/>
            <a:ext cx="1745759" cy="1532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483768" y="2420888"/>
            <a:ext cx="56166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latin typeface="Bookman Old Style" pitchFamily="18" charset="0"/>
              </a:rPr>
              <a:t>Рене </a:t>
            </a:r>
            <a:r>
              <a:rPr lang="ru-RU" b="1" i="1" dirty="0" smtClean="0">
                <a:solidFill>
                  <a:srgbClr val="FF0000"/>
                </a:solidFill>
                <a:latin typeface="Bookman Old Style" pitchFamily="18" charset="0"/>
              </a:rPr>
              <a:t>Декарт </a:t>
            </a:r>
            <a:r>
              <a:rPr lang="ru-RU" b="1" i="1" dirty="0" smtClean="0">
                <a:latin typeface="Bookman Old Style" pitchFamily="18" charset="0"/>
              </a:rPr>
              <a:t>– жил во Франции,  в XVII в,  ввёл   современные обозначения степени (типа а</a:t>
            </a:r>
            <a:r>
              <a:rPr lang="ru-RU" b="1" i="1" baseline="30000" dirty="0" smtClean="0">
                <a:latin typeface="Bookman Old Style" pitchFamily="18" charset="0"/>
              </a:rPr>
              <a:t>4</a:t>
            </a:r>
            <a:r>
              <a:rPr lang="ru-RU" b="1" i="1" dirty="0" smtClean="0">
                <a:latin typeface="Bookman Old Style" pitchFamily="18" charset="0"/>
              </a:rPr>
              <a:t>, а</a:t>
            </a:r>
            <a:r>
              <a:rPr lang="ru-RU" b="1" i="1" baseline="30000" dirty="0" smtClean="0">
                <a:latin typeface="Bookman Old Style" pitchFamily="18" charset="0"/>
              </a:rPr>
              <a:t>5</a:t>
            </a:r>
            <a:r>
              <a:rPr lang="ru-RU" b="1" i="1" dirty="0" smtClean="0">
                <a:latin typeface="Bookman Old Style" pitchFamily="18" charset="0"/>
              </a:rPr>
              <a:t> ).</a:t>
            </a:r>
            <a:endParaRPr lang="ru-RU" b="1" dirty="0" smtClean="0">
              <a:latin typeface="Bookman Old Style" pitchFamily="18" charset="0"/>
            </a:endParaRPr>
          </a:p>
          <a:p>
            <a:endParaRPr lang="ru-RU" dirty="0"/>
          </a:p>
        </p:txBody>
      </p:sp>
      <p:pic>
        <p:nvPicPr>
          <p:cNvPr id="9" name="Рисунок 8" descr="http://www.calend.ru/img/content_events/i0/52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365104"/>
            <a:ext cx="2079104" cy="182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627784" y="4423175"/>
            <a:ext cx="5472608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Исаак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Ньютон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- английский математик (1643–1727), ввёл современные определения и обозначения степени с нулевым, отрицательным и дробным показателями.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pic>
        <p:nvPicPr>
          <p:cNvPr id="10" name="Picture 10" descr="http://refdb.ru/images/515/1028492/74528fd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4288" y="5661248"/>
            <a:ext cx="819975" cy="1031144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843808" y="188640"/>
            <a:ext cx="33730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Bookman Old Style" pitchFamily="18" charset="0"/>
              </a:rPr>
              <a:t>Историческая справка</a:t>
            </a:r>
            <a:endParaRPr lang="ru-RU" sz="2000" b="1" dirty="0">
              <a:solidFill>
                <a:srgbClr val="0070C0"/>
              </a:solidFill>
              <a:latin typeface="Bookman Old Style" pitchFamily="18" charset="0"/>
            </a:endParaRPr>
          </a:p>
        </p:txBody>
      </p:sp>
      <p:sp>
        <p:nvSpPr>
          <p:cNvPr id="13" name="Стрелка вниз 12"/>
          <p:cNvSpPr/>
          <p:nvPr/>
        </p:nvSpPr>
        <p:spPr>
          <a:xfrm rot="6486788">
            <a:off x="6309829" y="5889878"/>
            <a:ext cx="648072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u="sng" dirty="0" smtClean="0"/>
              <a:t>Преобразование выражений, содержащих радикалы и степени с дробным показателем</a:t>
            </a:r>
            <a:endParaRPr lang="ru-RU" sz="24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i="1" dirty="0" smtClean="0"/>
          </a:p>
          <a:p>
            <a:r>
              <a:rPr lang="ru-RU" b="1" i="1" dirty="0" smtClean="0">
                <a:latin typeface="Bookman Old Style" pitchFamily="18" charset="0"/>
              </a:rPr>
              <a:t>Задание №51 а), № 49 г),№ 47 г),</a:t>
            </a:r>
          </a:p>
          <a:p>
            <a:pPr algn="ctr">
              <a:buNone/>
            </a:pPr>
            <a:r>
              <a:rPr lang="ru-RU" b="1" i="1" dirty="0" smtClean="0">
                <a:latin typeface="Bookman Old Style" pitchFamily="18" charset="0"/>
              </a:rPr>
              <a:t> стр.282 - 283</a:t>
            </a:r>
            <a:endParaRPr lang="ru-RU" b="1" dirty="0" smtClean="0">
              <a:latin typeface="Bookman Old Style" pitchFamily="18" charset="0"/>
            </a:endParaRPr>
          </a:p>
          <a:p>
            <a:endParaRPr lang="ru-RU" dirty="0"/>
          </a:p>
        </p:txBody>
      </p:sp>
      <p:pic>
        <p:nvPicPr>
          <p:cNvPr id="4" name="Picture 6" descr="https://s-media-cache-ak0.pinimg.com/originals/f3/7a/7e/f37a7ed89bae175486f3bbe34b8ad4d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4005064"/>
            <a:ext cx="2240248" cy="1728192"/>
          </a:xfrm>
          <a:prstGeom prst="rect">
            <a:avLst/>
          </a:prstGeom>
          <a:noFill/>
        </p:spPr>
      </p:pic>
      <p:pic>
        <p:nvPicPr>
          <p:cNvPr id="6" name="Picture 10" descr="http://refdb.ru/images/515/1028492/74528fd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4437112"/>
            <a:ext cx="1431535" cy="1800200"/>
          </a:xfrm>
          <a:prstGeom prst="rect">
            <a:avLst/>
          </a:prstGeom>
          <a:noFill/>
        </p:spPr>
      </p:pic>
      <p:sp>
        <p:nvSpPr>
          <p:cNvPr id="7" name="Стрелка вправо 6"/>
          <p:cNvSpPr/>
          <p:nvPr/>
        </p:nvSpPr>
        <p:spPr>
          <a:xfrm rot="16200000">
            <a:off x="3059832" y="3573016"/>
            <a:ext cx="936104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u="sng" dirty="0" smtClean="0"/>
              <a:t>Самостоятельная работа на основе заданий из ЕГЭ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628800"/>
            <a:ext cx="7344816" cy="4846320"/>
          </a:xfrm>
        </p:spPr>
        <p:txBody>
          <a:bodyPr>
            <a:normAutofit fontScale="92500" lnSpcReduction="10000"/>
          </a:bodyPr>
          <a:lstStyle/>
          <a:p>
            <a:r>
              <a:rPr lang="ru-RU" b="1" i="1" dirty="0" smtClean="0">
                <a:latin typeface="Bookman Old Style" pitchFamily="18" charset="0"/>
              </a:rPr>
              <a:t>1. Вычислить:</a:t>
            </a:r>
            <a:r>
              <a:rPr lang="ru-RU" i="1" dirty="0" smtClean="0">
                <a:latin typeface="Bookman Old Style" pitchFamily="18" charset="0"/>
              </a:rPr>
              <a:t> </a:t>
            </a:r>
            <a:r>
              <a:rPr lang="ru-RU" i="1" dirty="0" smtClean="0">
                <a:solidFill>
                  <a:srgbClr val="FF0000"/>
                </a:solidFill>
                <a:latin typeface="Bookman Old Style" pitchFamily="18" charset="0"/>
              </a:rPr>
              <a:t>по1 баллу</a:t>
            </a:r>
          </a:p>
          <a:p>
            <a:pPr>
              <a:buNone/>
            </a:pPr>
            <a:r>
              <a:rPr lang="ru-RU" i="1" dirty="0" smtClean="0">
                <a:latin typeface="Bookman Old Style" pitchFamily="18" charset="0"/>
              </a:rPr>
              <a:t>а) 27</a:t>
            </a:r>
            <a:r>
              <a:rPr lang="ru-RU" i="1" baseline="30000" dirty="0" smtClean="0">
                <a:latin typeface="Bookman Old Style" pitchFamily="18" charset="0"/>
              </a:rPr>
              <a:t>2/3;                       </a:t>
            </a:r>
            <a:r>
              <a:rPr lang="ru-RU" i="1" dirty="0" smtClean="0">
                <a:latin typeface="Bookman Old Style" pitchFamily="18" charset="0"/>
              </a:rPr>
              <a:t>  б) 16</a:t>
            </a:r>
            <a:r>
              <a:rPr lang="ru-RU" i="1" baseline="30000" dirty="0" smtClean="0">
                <a:latin typeface="Bookman Old Style" pitchFamily="18" charset="0"/>
              </a:rPr>
              <a:t>0,75</a:t>
            </a:r>
            <a:r>
              <a:rPr lang="ru-RU" i="1" dirty="0" smtClean="0">
                <a:latin typeface="Bookman Old Style" pitchFamily="18" charset="0"/>
              </a:rPr>
              <a:t> + 4 ∙ ( 1/25)</a:t>
            </a:r>
            <a:r>
              <a:rPr lang="ru-RU" i="1" baseline="30000" dirty="0" smtClean="0">
                <a:latin typeface="Bookman Old Style" pitchFamily="18" charset="0"/>
              </a:rPr>
              <a:t>1/2</a:t>
            </a:r>
            <a:endParaRPr lang="ru-RU" i="1" dirty="0" smtClean="0">
              <a:latin typeface="Bookman Old Style" pitchFamily="18" charset="0"/>
            </a:endParaRPr>
          </a:p>
          <a:p>
            <a:r>
              <a:rPr lang="ru-RU" b="1" i="1" dirty="0" smtClean="0">
                <a:latin typeface="Bookman Old Style" pitchFamily="18" charset="0"/>
              </a:rPr>
              <a:t>2. Упростить выражение</a:t>
            </a:r>
            <a:r>
              <a:rPr lang="ru-RU" i="1" dirty="0" smtClean="0">
                <a:latin typeface="Bookman Old Style" pitchFamily="18" charset="0"/>
              </a:rPr>
              <a:t>: </a:t>
            </a:r>
            <a:r>
              <a:rPr lang="ru-RU" i="1" dirty="0" smtClean="0">
                <a:solidFill>
                  <a:srgbClr val="FF0000"/>
                </a:solidFill>
                <a:latin typeface="Bookman Old Style" pitchFamily="18" charset="0"/>
              </a:rPr>
              <a:t>по 2 балла</a:t>
            </a:r>
          </a:p>
          <a:p>
            <a:pPr>
              <a:buNone/>
            </a:pPr>
            <a:r>
              <a:rPr lang="ru-RU" i="1" dirty="0" smtClean="0">
                <a:latin typeface="Bookman Old Style" pitchFamily="18" charset="0"/>
              </a:rPr>
              <a:t>а) х</a:t>
            </a:r>
            <a:r>
              <a:rPr lang="ru-RU" i="1" baseline="30000" dirty="0" smtClean="0">
                <a:latin typeface="Bookman Old Style" pitchFamily="18" charset="0"/>
              </a:rPr>
              <a:t>1/2</a:t>
            </a:r>
            <a:r>
              <a:rPr lang="ru-RU" i="1" dirty="0" smtClean="0">
                <a:latin typeface="Bookman Old Style" pitchFamily="18" charset="0"/>
              </a:rPr>
              <a:t> ∙ </a:t>
            </a:r>
            <a:r>
              <a:rPr lang="ru-RU" i="1" dirty="0" err="1" smtClean="0">
                <a:latin typeface="Bookman Old Style" pitchFamily="18" charset="0"/>
              </a:rPr>
              <a:t>х</a:t>
            </a:r>
            <a:r>
              <a:rPr lang="ru-RU" i="1" dirty="0" smtClean="0">
                <a:latin typeface="Bookman Old Style" pitchFamily="18" charset="0"/>
              </a:rPr>
              <a:t> </a:t>
            </a:r>
            <a:r>
              <a:rPr lang="ru-RU" i="1" baseline="30000" dirty="0" smtClean="0">
                <a:latin typeface="Bookman Old Style" pitchFamily="18" charset="0"/>
              </a:rPr>
              <a:t>3/4</a:t>
            </a:r>
            <a:r>
              <a:rPr lang="ru-RU" i="1" dirty="0" smtClean="0">
                <a:latin typeface="Bookman Old Style" pitchFamily="18" charset="0"/>
              </a:rPr>
              <a:t> ;            б)( х</a:t>
            </a:r>
            <a:r>
              <a:rPr lang="ru-RU" i="1" baseline="30000" dirty="0" smtClean="0">
                <a:latin typeface="Bookman Old Style" pitchFamily="18" charset="0"/>
              </a:rPr>
              <a:t>-5/6</a:t>
            </a:r>
            <a:r>
              <a:rPr lang="ru-RU" i="1" dirty="0" smtClean="0">
                <a:latin typeface="Bookman Old Style" pitchFamily="18" charset="0"/>
              </a:rPr>
              <a:t> )</a:t>
            </a:r>
            <a:r>
              <a:rPr lang="ru-RU" i="1" baseline="30000" dirty="0" smtClean="0">
                <a:latin typeface="Bookman Old Style" pitchFamily="18" charset="0"/>
              </a:rPr>
              <a:t>-2/3;</a:t>
            </a:r>
            <a:endParaRPr lang="ru-RU" i="1" dirty="0" smtClean="0">
              <a:latin typeface="Bookman Old Style" pitchFamily="18" charset="0"/>
            </a:endParaRPr>
          </a:p>
          <a:p>
            <a:pPr>
              <a:buNone/>
            </a:pPr>
            <a:r>
              <a:rPr lang="ru-RU" i="1" dirty="0" smtClean="0">
                <a:latin typeface="Bookman Old Style" pitchFamily="18" charset="0"/>
              </a:rPr>
              <a:t>в) х</a:t>
            </a:r>
            <a:r>
              <a:rPr lang="ru-RU" i="1" baseline="30000" dirty="0" smtClean="0">
                <a:latin typeface="Bookman Old Style" pitchFamily="18" charset="0"/>
              </a:rPr>
              <a:t>-1/3</a:t>
            </a:r>
            <a:r>
              <a:rPr lang="ru-RU" i="1" dirty="0" smtClean="0">
                <a:latin typeface="Bookman Old Style" pitchFamily="18" charset="0"/>
              </a:rPr>
              <a:t> : х</a:t>
            </a:r>
            <a:r>
              <a:rPr lang="ru-RU" i="1" baseline="30000" dirty="0" smtClean="0">
                <a:latin typeface="Bookman Old Style" pitchFamily="18" charset="0"/>
              </a:rPr>
              <a:t>3/4;                   </a:t>
            </a:r>
            <a:r>
              <a:rPr lang="ru-RU" i="1" dirty="0" smtClean="0">
                <a:latin typeface="Bookman Old Style" pitchFamily="18" charset="0"/>
              </a:rPr>
              <a:t>  г) (0,04х</a:t>
            </a:r>
            <a:r>
              <a:rPr lang="ru-RU" i="1" baseline="30000" dirty="0" smtClean="0">
                <a:latin typeface="Bookman Old Style" pitchFamily="18" charset="0"/>
              </a:rPr>
              <a:t>7/8</a:t>
            </a:r>
            <a:r>
              <a:rPr lang="ru-RU" i="1" dirty="0" smtClean="0">
                <a:latin typeface="Bookman Old Style" pitchFamily="18" charset="0"/>
              </a:rPr>
              <a:t>)</a:t>
            </a:r>
            <a:r>
              <a:rPr lang="ru-RU" i="1" baseline="30000" dirty="0" smtClean="0">
                <a:latin typeface="Bookman Old Style" pitchFamily="18" charset="0"/>
              </a:rPr>
              <a:t>-1/2</a:t>
            </a:r>
            <a:endParaRPr lang="ru-RU" i="1" dirty="0" smtClean="0">
              <a:latin typeface="Bookman Old Style" pitchFamily="18" charset="0"/>
            </a:endParaRPr>
          </a:p>
          <a:p>
            <a:r>
              <a:rPr lang="ru-RU" b="1" i="1" dirty="0" smtClean="0">
                <a:latin typeface="Bookman Old Style" pitchFamily="18" charset="0"/>
              </a:rPr>
              <a:t>3. Решить уравнение:</a:t>
            </a:r>
            <a:r>
              <a:rPr lang="ru-RU" i="1" dirty="0" smtClean="0">
                <a:latin typeface="Bookman Old Style" pitchFamily="18" charset="0"/>
              </a:rPr>
              <a:t> </a:t>
            </a:r>
            <a:r>
              <a:rPr lang="ru-RU" i="1" dirty="0" smtClean="0">
                <a:solidFill>
                  <a:srgbClr val="FF0000"/>
                </a:solidFill>
                <a:latin typeface="Bookman Old Style" pitchFamily="18" charset="0"/>
              </a:rPr>
              <a:t>по 3 балла</a:t>
            </a:r>
          </a:p>
          <a:p>
            <a:pPr>
              <a:buNone/>
            </a:pPr>
            <a:r>
              <a:rPr lang="ru-RU" i="1" dirty="0" smtClean="0">
                <a:latin typeface="Bookman Old Style" pitchFamily="18" charset="0"/>
              </a:rPr>
              <a:t>а) х</a:t>
            </a:r>
            <a:r>
              <a:rPr lang="ru-RU" i="1" baseline="30000" dirty="0" smtClean="0">
                <a:latin typeface="Bookman Old Style" pitchFamily="18" charset="0"/>
              </a:rPr>
              <a:t>1/3</a:t>
            </a:r>
            <a:r>
              <a:rPr lang="ru-RU" i="1" dirty="0" smtClean="0">
                <a:latin typeface="Bookman Old Style" pitchFamily="18" charset="0"/>
              </a:rPr>
              <a:t> = 4;                    б) 2х</a:t>
            </a:r>
            <a:r>
              <a:rPr lang="ru-RU" i="1" baseline="30000" dirty="0" smtClean="0">
                <a:latin typeface="Bookman Old Style" pitchFamily="18" charset="0"/>
              </a:rPr>
              <a:t>1/6</a:t>
            </a:r>
            <a:r>
              <a:rPr lang="ru-RU" i="1" dirty="0" smtClean="0">
                <a:latin typeface="Bookman Old Style" pitchFamily="18" charset="0"/>
              </a:rPr>
              <a:t> - 1</a:t>
            </a:r>
            <a:r>
              <a:rPr lang="ru-RU" i="1" baseline="30000" dirty="0" smtClean="0">
                <a:latin typeface="Bookman Old Style" pitchFamily="18" charset="0"/>
              </a:rPr>
              <a:t>1/3</a:t>
            </a:r>
            <a:r>
              <a:rPr lang="ru-RU" i="1" dirty="0" smtClean="0">
                <a:latin typeface="Bookman Old Style" pitchFamily="18" charset="0"/>
              </a:rPr>
              <a:t> =0</a:t>
            </a:r>
          </a:p>
          <a:p>
            <a:r>
              <a:rPr lang="ru-RU" b="1" i="1" dirty="0" smtClean="0">
                <a:latin typeface="Bookman Old Style" pitchFamily="18" charset="0"/>
              </a:rPr>
              <a:t>4. Упростить выражение:</a:t>
            </a:r>
            <a:r>
              <a:rPr lang="ru-RU" i="1" dirty="0" smtClean="0">
                <a:latin typeface="Bookman Old Style" pitchFamily="18" charset="0"/>
              </a:rPr>
              <a:t> </a:t>
            </a:r>
            <a:r>
              <a:rPr lang="ru-RU" i="1" dirty="0" smtClean="0">
                <a:solidFill>
                  <a:srgbClr val="FF0000"/>
                </a:solidFill>
                <a:latin typeface="Bookman Old Style" pitchFamily="18" charset="0"/>
              </a:rPr>
              <a:t>4 балла</a:t>
            </a:r>
          </a:p>
          <a:p>
            <a:pPr>
              <a:buNone/>
            </a:pPr>
            <a:r>
              <a:rPr lang="ru-RU" i="1" dirty="0" smtClean="0">
                <a:latin typeface="Bookman Old Style" pitchFamily="18" charset="0"/>
              </a:rPr>
              <a:t>(а + 3а</a:t>
            </a:r>
            <a:r>
              <a:rPr lang="ru-RU" i="1" baseline="30000" dirty="0" smtClean="0">
                <a:latin typeface="Bookman Old Style" pitchFamily="18" charset="0"/>
              </a:rPr>
              <a:t>1/2</a:t>
            </a:r>
            <a:r>
              <a:rPr lang="ru-RU" i="1" dirty="0" smtClean="0">
                <a:latin typeface="Bookman Old Style" pitchFamily="18" charset="0"/>
              </a:rPr>
              <a:t>): (а</a:t>
            </a:r>
            <a:r>
              <a:rPr lang="ru-RU" i="1" baseline="30000" dirty="0" smtClean="0">
                <a:latin typeface="Bookman Old Style" pitchFamily="18" charset="0"/>
              </a:rPr>
              <a:t>1/2</a:t>
            </a:r>
            <a:r>
              <a:rPr lang="ru-RU" i="1" dirty="0" smtClean="0">
                <a:latin typeface="Bookman Old Style" pitchFamily="18" charset="0"/>
              </a:rPr>
              <a:t>+3) </a:t>
            </a:r>
          </a:p>
          <a:p>
            <a:r>
              <a:rPr lang="ru-RU" b="1" i="1" dirty="0" smtClean="0">
                <a:latin typeface="Bookman Old Style" pitchFamily="18" charset="0"/>
              </a:rPr>
              <a:t>5. Найти значение выражения:</a:t>
            </a:r>
            <a:r>
              <a:rPr lang="ru-RU" i="1" dirty="0" smtClean="0">
                <a:latin typeface="Bookman Old Style" pitchFamily="18" charset="0"/>
              </a:rPr>
              <a:t> </a:t>
            </a:r>
            <a:r>
              <a:rPr lang="ru-RU" i="1" dirty="0" smtClean="0">
                <a:solidFill>
                  <a:srgbClr val="C00000"/>
                </a:solidFill>
                <a:latin typeface="Bookman Old Style" pitchFamily="18" charset="0"/>
              </a:rPr>
              <a:t>5 баллов </a:t>
            </a:r>
          </a:p>
          <a:p>
            <a:pPr>
              <a:buNone/>
            </a:pPr>
            <a:r>
              <a:rPr lang="ru-RU" i="1" dirty="0" smtClean="0">
                <a:latin typeface="Bookman Old Style" pitchFamily="18" charset="0"/>
              </a:rPr>
              <a:t>(у</a:t>
            </a:r>
            <a:r>
              <a:rPr lang="ru-RU" i="1" baseline="30000" dirty="0" smtClean="0">
                <a:latin typeface="Bookman Old Style" pitchFamily="18" charset="0"/>
              </a:rPr>
              <a:t>1/2</a:t>
            </a:r>
            <a:r>
              <a:rPr lang="ru-RU" i="1" dirty="0" smtClean="0">
                <a:latin typeface="Bookman Old Style" pitchFamily="18" charset="0"/>
              </a:rPr>
              <a:t> -2)</a:t>
            </a:r>
            <a:r>
              <a:rPr lang="ru-RU" i="1" baseline="30000" dirty="0" smtClean="0">
                <a:latin typeface="Bookman Old Style" pitchFamily="18" charset="0"/>
              </a:rPr>
              <a:t>-1</a:t>
            </a:r>
            <a:r>
              <a:rPr lang="ru-RU" i="1" dirty="0" smtClean="0">
                <a:latin typeface="Bookman Old Style" pitchFamily="18" charset="0"/>
              </a:rPr>
              <a:t> - (У</a:t>
            </a:r>
            <a:r>
              <a:rPr lang="ru-RU" i="1" baseline="30000" dirty="0" smtClean="0">
                <a:latin typeface="Bookman Old Style" pitchFamily="18" charset="0"/>
              </a:rPr>
              <a:t>1/2</a:t>
            </a:r>
            <a:r>
              <a:rPr lang="ru-RU" i="1" dirty="0" smtClean="0">
                <a:latin typeface="Bookman Old Style" pitchFamily="18" charset="0"/>
              </a:rPr>
              <a:t> +2)</a:t>
            </a:r>
            <a:r>
              <a:rPr lang="ru-RU" i="1" baseline="30000" dirty="0" smtClean="0">
                <a:latin typeface="Bookman Old Style" pitchFamily="18" charset="0"/>
              </a:rPr>
              <a:t>-1</a:t>
            </a:r>
            <a:r>
              <a:rPr lang="ru-RU" i="1" dirty="0" smtClean="0">
                <a:latin typeface="Bookman Old Style" pitchFamily="18" charset="0"/>
              </a:rPr>
              <a:t> , при у=18   </a:t>
            </a:r>
          </a:p>
          <a:p>
            <a:endParaRPr lang="ru-RU" dirty="0"/>
          </a:p>
        </p:txBody>
      </p:sp>
      <p:pic>
        <p:nvPicPr>
          <p:cNvPr id="4" name="Picture 10" descr="http://refdb.ru/images/515/1028492/74528fd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1772816"/>
            <a:ext cx="744398" cy="936104"/>
          </a:xfrm>
          <a:prstGeom prst="rect">
            <a:avLst/>
          </a:prstGeom>
          <a:noFill/>
        </p:spPr>
      </p:pic>
      <p:sp>
        <p:nvSpPr>
          <p:cNvPr id="17" name="Стрелка вправо 16"/>
          <p:cNvSpPr/>
          <p:nvPr/>
        </p:nvSpPr>
        <p:spPr>
          <a:xfrm rot="12978122">
            <a:off x="6781842" y="1074035"/>
            <a:ext cx="50405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Проверка: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№1   а) </a:t>
            </a:r>
            <a:r>
              <a:rPr lang="ru-RU" b="1" dirty="0" smtClean="0">
                <a:solidFill>
                  <a:srgbClr val="C00000"/>
                </a:solidFill>
              </a:rPr>
              <a:t>9</a:t>
            </a:r>
            <a:r>
              <a:rPr lang="ru-RU" b="1" dirty="0" smtClean="0"/>
              <a:t>;</a:t>
            </a:r>
          </a:p>
          <a:p>
            <a:pPr>
              <a:buNone/>
            </a:pPr>
            <a:r>
              <a:rPr lang="ru-RU" dirty="0" smtClean="0"/>
              <a:t>          б</a:t>
            </a:r>
            <a:r>
              <a:rPr lang="ru-RU" b="1" dirty="0" smtClean="0"/>
              <a:t>)</a:t>
            </a:r>
            <a:r>
              <a:rPr lang="ru-RU" b="1" dirty="0" smtClean="0">
                <a:solidFill>
                  <a:srgbClr val="C00000"/>
                </a:solidFill>
              </a:rPr>
              <a:t> 8,8</a:t>
            </a:r>
            <a:r>
              <a:rPr lang="ru-RU" b="1" dirty="0" smtClean="0"/>
              <a:t>;</a:t>
            </a:r>
          </a:p>
          <a:p>
            <a:r>
              <a:rPr lang="ru-RU" dirty="0" smtClean="0"/>
              <a:t>№2   а) </a:t>
            </a:r>
            <a:r>
              <a:rPr lang="ru-RU" b="1" dirty="0" smtClean="0"/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х</a:t>
            </a:r>
            <a:r>
              <a:rPr lang="ru-RU" b="1" dirty="0" smtClean="0"/>
              <a:t>    </a:t>
            </a:r>
            <a:r>
              <a:rPr lang="ru-RU" dirty="0" smtClean="0"/>
              <a:t>;                б) </a:t>
            </a:r>
            <a:r>
              <a:rPr lang="ru-RU" b="1" dirty="0" err="1" smtClean="0">
                <a:solidFill>
                  <a:srgbClr val="C00000"/>
                </a:solidFill>
              </a:rPr>
              <a:t>х</a:t>
            </a:r>
            <a:r>
              <a:rPr lang="ru-RU" dirty="0" smtClean="0">
                <a:solidFill>
                  <a:srgbClr val="C00000"/>
                </a:solidFill>
              </a:rPr>
              <a:t>    </a:t>
            </a:r>
            <a:r>
              <a:rPr lang="ru-RU" dirty="0" smtClean="0"/>
              <a:t>;</a:t>
            </a:r>
          </a:p>
          <a:p>
            <a:pPr>
              <a:buNone/>
            </a:pPr>
            <a:r>
              <a:rPr lang="ru-RU" dirty="0" smtClean="0"/>
              <a:t>            </a:t>
            </a:r>
          </a:p>
          <a:p>
            <a:pPr>
              <a:buNone/>
            </a:pPr>
            <a:r>
              <a:rPr lang="ru-RU" dirty="0" smtClean="0"/>
              <a:t>           в) </a:t>
            </a:r>
            <a:r>
              <a:rPr lang="ru-RU" b="1" dirty="0" err="1" smtClean="0">
                <a:solidFill>
                  <a:srgbClr val="C00000"/>
                </a:solidFill>
              </a:rPr>
              <a:t>х</a:t>
            </a:r>
            <a:r>
              <a:rPr lang="ru-RU" dirty="0" smtClean="0">
                <a:solidFill>
                  <a:srgbClr val="C00000"/>
                </a:solidFill>
              </a:rPr>
              <a:t>      </a:t>
            </a:r>
            <a:r>
              <a:rPr lang="ru-RU" dirty="0" smtClean="0"/>
              <a:t>;               г) </a:t>
            </a:r>
            <a:r>
              <a:rPr lang="ru-RU" b="1" dirty="0" smtClean="0">
                <a:solidFill>
                  <a:srgbClr val="C00000"/>
                </a:solidFill>
              </a:rPr>
              <a:t>5х  </a:t>
            </a:r>
            <a:r>
              <a:rPr lang="ru-RU" b="1" dirty="0" smtClean="0"/>
              <a:t>   ;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№3    </a:t>
            </a:r>
            <a:r>
              <a:rPr lang="ru-RU" b="1" dirty="0" smtClean="0"/>
              <a:t>а) </a:t>
            </a:r>
            <a:r>
              <a:rPr lang="ru-RU" b="1" dirty="0" smtClean="0">
                <a:solidFill>
                  <a:srgbClr val="C00000"/>
                </a:solidFill>
              </a:rPr>
              <a:t>64</a:t>
            </a:r>
            <a:r>
              <a:rPr lang="ru-RU" b="1" dirty="0" smtClean="0"/>
              <a:t>;                     б) </a:t>
            </a:r>
            <a:r>
              <a:rPr lang="ru-RU" b="1" dirty="0" smtClean="0">
                <a:solidFill>
                  <a:srgbClr val="C00000"/>
                </a:solidFill>
              </a:rPr>
              <a:t>1/64</a:t>
            </a:r>
            <a:r>
              <a:rPr lang="ru-RU" b="1" dirty="0" smtClean="0"/>
              <a:t>;</a:t>
            </a:r>
          </a:p>
          <a:p>
            <a:r>
              <a:rPr lang="ru-RU" dirty="0" smtClean="0"/>
              <a:t>№4     </a:t>
            </a:r>
            <a:r>
              <a:rPr lang="en-US" sz="3200" b="1" dirty="0" smtClean="0">
                <a:solidFill>
                  <a:srgbClr val="C00000"/>
                </a:solidFill>
              </a:rPr>
              <a:t>a</a:t>
            </a:r>
            <a:r>
              <a:rPr lang="ru-RU" sz="3200" b="1" dirty="0" smtClean="0">
                <a:solidFill>
                  <a:srgbClr val="C00000"/>
                </a:solidFill>
              </a:rPr>
              <a:t>  </a:t>
            </a:r>
            <a:r>
              <a:rPr lang="ru-RU" sz="3200" b="1" dirty="0" smtClean="0"/>
              <a:t> ;</a:t>
            </a:r>
          </a:p>
          <a:p>
            <a:r>
              <a:rPr lang="ru-RU" dirty="0" smtClean="0"/>
              <a:t>№5     </a:t>
            </a:r>
            <a:r>
              <a:rPr lang="ru-RU" b="1" dirty="0" smtClean="0">
                <a:solidFill>
                  <a:srgbClr val="C00000"/>
                </a:solidFill>
              </a:rPr>
              <a:t>2/7</a:t>
            </a:r>
            <a:r>
              <a:rPr lang="ru-RU" b="1" dirty="0" smtClean="0"/>
              <a:t>.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123728" y="2564904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1,25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32040" y="2564904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5/9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23728" y="3501008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-13/12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76056" y="3429000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-7/16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7704" y="4941168"/>
            <a:ext cx="4683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</a:rPr>
              <a:t>1/2</a:t>
            </a:r>
            <a:endParaRPr lang="ru-RU" sz="1400" b="1" dirty="0">
              <a:solidFill>
                <a:srgbClr val="C00000"/>
              </a:solidFill>
            </a:endParaRPr>
          </a:p>
        </p:txBody>
      </p:sp>
      <p:pic>
        <p:nvPicPr>
          <p:cNvPr id="9" name="Picture 10" descr="http://refdb.ru/images/515/1028492/74528fd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4293096"/>
            <a:ext cx="1431535" cy="1800200"/>
          </a:xfrm>
          <a:prstGeom prst="rect">
            <a:avLst/>
          </a:prstGeom>
          <a:noFill/>
        </p:spPr>
      </p:pic>
      <p:sp>
        <p:nvSpPr>
          <p:cNvPr id="10" name="Стрелка вправо 9"/>
          <p:cNvSpPr/>
          <p:nvPr/>
        </p:nvSpPr>
        <p:spPr>
          <a:xfrm rot="14601317">
            <a:off x="5364088" y="5517232"/>
            <a:ext cx="792088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/>
              <a:t>критерии оценивания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 smtClean="0">
                <a:latin typeface="Bookman Old Style" pitchFamily="18" charset="0"/>
              </a:rPr>
              <a:t>“5” – 24–25баллов;</a:t>
            </a:r>
          </a:p>
          <a:p>
            <a:r>
              <a:rPr lang="ru-RU" b="1" i="1" dirty="0" smtClean="0">
                <a:latin typeface="Bookman Old Style" pitchFamily="18" charset="0"/>
              </a:rPr>
              <a:t>“4”– 20–23баллов;</a:t>
            </a:r>
          </a:p>
          <a:p>
            <a:r>
              <a:rPr lang="ru-RU" b="1" i="1" dirty="0" smtClean="0">
                <a:latin typeface="Bookman Old Style" pitchFamily="18" charset="0"/>
              </a:rPr>
              <a:t>“3” – 13–19баллов;</a:t>
            </a:r>
          </a:p>
          <a:p>
            <a:r>
              <a:rPr lang="ru-RU" b="1" i="1" dirty="0" smtClean="0">
                <a:latin typeface="Bookman Old Style" pitchFamily="18" charset="0"/>
              </a:rPr>
              <a:t>“2” – менее 13 баллов.</a:t>
            </a:r>
          </a:p>
          <a:p>
            <a:endParaRPr lang="ru-RU" dirty="0"/>
          </a:p>
        </p:txBody>
      </p:sp>
      <p:pic>
        <p:nvPicPr>
          <p:cNvPr id="4" name="Picture 6" descr="https://s-media-cache-ak0.pinimg.com/originals/f3/7a/7e/f37a7ed89bae175486f3bbe34b8ad4d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4653136"/>
            <a:ext cx="2240248" cy="1728192"/>
          </a:xfrm>
          <a:prstGeom prst="rect">
            <a:avLst/>
          </a:prstGeom>
          <a:noFill/>
        </p:spPr>
      </p:pic>
      <p:pic>
        <p:nvPicPr>
          <p:cNvPr id="5" name="Picture 10" descr="http://refdb.ru/images/515/1028492/74528fd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4365104"/>
            <a:ext cx="1431535" cy="1800200"/>
          </a:xfrm>
          <a:prstGeom prst="rect">
            <a:avLst/>
          </a:prstGeom>
          <a:noFill/>
        </p:spPr>
      </p:pic>
      <p:sp>
        <p:nvSpPr>
          <p:cNvPr id="6" name="Стрелка вправо 5"/>
          <p:cNvSpPr/>
          <p:nvPr/>
        </p:nvSpPr>
        <p:spPr>
          <a:xfrm rot="13560771">
            <a:off x="4520198" y="3589704"/>
            <a:ext cx="864096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Задание на дом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latin typeface="Bookman Old Style" pitchFamily="18" charset="0"/>
              </a:rPr>
              <a:t>Тематический тест из материалов ЕГЭ,</a:t>
            </a:r>
          </a:p>
          <a:p>
            <a:pPr algn="ctr">
              <a:buNone/>
            </a:pPr>
            <a:r>
              <a:rPr lang="ru-RU" b="1" i="1" dirty="0" smtClean="0">
                <a:latin typeface="Bookman Old Style" pitchFamily="18" charset="0"/>
              </a:rPr>
              <a:t> 1 вариант.</a:t>
            </a:r>
          </a:p>
          <a:p>
            <a:endParaRPr lang="ru-RU" dirty="0"/>
          </a:p>
        </p:txBody>
      </p:sp>
      <p:pic>
        <p:nvPicPr>
          <p:cNvPr id="4" name="Picture 6" descr="https://s-media-cache-ak0.pinimg.com/originals/f3/7a/7e/f37a7ed89bae175486f3bbe34b8ad4d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4437112"/>
            <a:ext cx="2240248" cy="1728192"/>
          </a:xfrm>
          <a:prstGeom prst="rect">
            <a:avLst/>
          </a:prstGeom>
          <a:noFill/>
        </p:spPr>
      </p:pic>
      <p:pic>
        <p:nvPicPr>
          <p:cNvPr id="5" name="Picture 10" descr="http://refdb.ru/images/515/1028492/74528fd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4293096"/>
            <a:ext cx="1431535" cy="1800200"/>
          </a:xfrm>
          <a:prstGeom prst="rect">
            <a:avLst/>
          </a:prstGeom>
          <a:noFill/>
        </p:spPr>
      </p:pic>
      <p:sp>
        <p:nvSpPr>
          <p:cNvPr id="6" name="Стрелка вправо 5"/>
          <p:cNvSpPr/>
          <p:nvPr/>
        </p:nvSpPr>
        <p:spPr>
          <a:xfrm rot="16200000">
            <a:off x="3995936" y="3140968"/>
            <a:ext cx="792088" cy="792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Подведение итогов урока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b="1" i="1" dirty="0" smtClean="0">
                <a:latin typeface="Bookman Old Style" pitchFamily="18" charset="0"/>
              </a:rPr>
              <a:t>Выставление среднего балла за урок.</a:t>
            </a:r>
          </a:p>
          <a:p>
            <a:r>
              <a:rPr lang="ru-RU" sz="2000" b="1" i="1" dirty="0" smtClean="0">
                <a:latin typeface="Bookman Old Style" pitchFamily="18" charset="0"/>
              </a:rPr>
              <a:t>Оцените урок с помощью звёздочек, лежащих на столе.</a:t>
            </a:r>
            <a:endParaRPr lang="ru-RU" sz="2000" b="1" i="1" dirty="0">
              <a:latin typeface="Bookman Old Style" pitchFamily="18" charset="0"/>
            </a:endParaRPr>
          </a:p>
        </p:txBody>
      </p:sp>
      <p:sp>
        <p:nvSpPr>
          <p:cNvPr id="8" name="6-конечная звезда 7"/>
          <p:cNvSpPr/>
          <p:nvPr/>
        </p:nvSpPr>
        <p:spPr>
          <a:xfrm>
            <a:off x="3707904" y="2492896"/>
            <a:ext cx="1584176" cy="2448272"/>
          </a:xfrm>
          <a:prstGeom prst="star6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Мне не понравился урок</a:t>
            </a:r>
            <a:endParaRPr lang="ru-RU" dirty="0"/>
          </a:p>
        </p:txBody>
      </p:sp>
      <p:sp>
        <p:nvSpPr>
          <p:cNvPr id="9" name="6-конечная звезда 8"/>
          <p:cNvSpPr/>
          <p:nvPr/>
        </p:nvSpPr>
        <p:spPr>
          <a:xfrm>
            <a:off x="6228184" y="2564904"/>
            <a:ext cx="1584176" cy="2448272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Мне было интересно</a:t>
            </a:r>
          </a:p>
          <a:p>
            <a:pPr algn="ctr"/>
            <a:endParaRPr lang="ru-RU" dirty="0"/>
          </a:p>
        </p:txBody>
      </p:sp>
      <p:sp>
        <p:nvSpPr>
          <p:cNvPr id="10" name="6-конечная звезда 9"/>
          <p:cNvSpPr/>
          <p:nvPr/>
        </p:nvSpPr>
        <p:spPr>
          <a:xfrm>
            <a:off x="4932040" y="4077072"/>
            <a:ext cx="1584176" cy="2448272"/>
          </a:xfrm>
          <a:prstGeom prst="star6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Я  не понимаю как и раньше</a:t>
            </a:r>
            <a:endParaRPr lang="ru-RU" sz="1600" dirty="0"/>
          </a:p>
        </p:txBody>
      </p:sp>
      <p:sp>
        <p:nvSpPr>
          <p:cNvPr id="11" name="6-конечная звезда 10"/>
          <p:cNvSpPr/>
          <p:nvPr/>
        </p:nvSpPr>
        <p:spPr>
          <a:xfrm>
            <a:off x="2267744" y="3861048"/>
            <a:ext cx="1584176" cy="2448272"/>
          </a:xfrm>
          <a:prstGeom prst="star6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Я узнал новое</a:t>
            </a:r>
            <a:endParaRPr lang="ru-RU" dirty="0"/>
          </a:p>
        </p:txBody>
      </p:sp>
      <p:sp>
        <p:nvSpPr>
          <p:cNvPr id="12" name="6-конечная звезда 11"/>
          <p:cNvSpPr/>
          <p:nvPr/>
        </p:nvSpPr>
        <p:spPr>
          <a:xfrm>
            <a:off x="683568" y="3068960"/>
            <a:ext cx="1584176" cy="2448272"/>
          </a:xfrm>
          <a:prstGeom prst="star6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я уверен в своих знаниях по теме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2674640" cy="6205304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Цели урока: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43808" y="518896"/>
            <a:ext cx="5256584" cy="6339104"/>
          </a:xfrm>
        </p:spPr>
        <p:txBody>
          <a:bodyPr>
            <a:normAutofit fontScale="77500" lnSpcReduction="20000"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u="sng" dirty="0" smtClean="0">
                <a:solidFill>
                  <a:srgbClr val="002060"/>
                </a:solidFill>
                <a:latin typeface="Bookman Old Style" pitchFamily="18" charset="0"/>
              </a:rPr>
              <a:t>Обучающие:</a:t>
            </a:r>
            <a:r>
              <a:rPr lang="ru-RU" sz="2800" dirty="0" smtClean="0">
                <a:latin typeface="Bookman Old Style" pitchFamily="18" charset="0"/>
              </a:rPr>
              <a:t/>
            </a:r>
            <a:br>
              <a:rPr lang="ru-RU" sz="2800" dirty="0" smtClean="0">
                <a:latin typeface="Bookman Old Style" pitchFamily="18" charset="0"/>
              </a:rPr>
            </a:br>
            <a:r>
              <a:rPr lang="ru-RU" sz="2300" b="1" i="1" dirty="0" smtClean="0">
                <a:solidFill>
                  <a:schemeClr val="accent4">
                    <a:lumMod val="75000"/>
                  </a:schemeClr>
                </a:solidFill>
                <a:latin typeface="Bookman Old Style" pitchFamily="18" charset="0"/>
              </a:rPr>
              <a:t>обобщить и систематизировать знания учащихся по теме “Степень с рациональным показателем”;  </a:t>
            </a:r>
            <a:br>
              <a:rPr lang="ru-RU" sz="2300" b="1" i="1" dirty="0" smtClean="0">
                <a:solidFill>
                  <a:schemeClr val="accent4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ru-RU" sz="2300" b="1" i="1" dirty="0" smtClean="0">
                <a:solidFill>
                  <a:schemeClr val="accent4">
                    <a:lumMod val="75000"/>
                  </a:schemeClr>
                </a:solidFill>
                <a:latin typeface="Bookman Old Style" pitchFamily="18" charset="0"/>
              </a:rPr>
              <a:t>актуализировать опорные знания учащихся;  </a:t>
            </a:r>
            <a:br>
              <a:rPr lang="ru-RU" sz="2300" b="1" i="1" dirty="0" smtClean="0">
                <a:solidFill>
                  <a:schemeClr val="accent4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ru-RU" sz="2300" b="1" i="1" dirty="0" smtClean="0">
                <a:solidFill>
                  <a:schemeClr val="accent4">
                    <a:lumMod val="75000"/>
                  </a:schemeClr>
                </a:solidFill>
                <a:latin typeface="Bookman Old Style" pitchFamily="18" charset="0"/>
              </a:rPr>
              <a:t>проконтролировать уровень усвоения материала; </a:t>
            </a:r>
            <a:br>
              <a:rPr lang="ru-RU" sz="2300" b="1" i="1" dirty="0" smtClean="0">
                <a:solidFill>
                  <a:schemeClr val="accent4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ru-RU" sz="2300" b="1" i="1" dirty="0" smtClean="0">
                <a:solidFill>
                  <a:schemeClr val="accent4">
                    <a:lumMod val="75000"/>
                  </a:schemeClr>
                </a:solidFill>
                <a:latin typeface="Bookman Old Style" pitchFamily="18" charset="0"/>
              </a:rPr>
              <a:t>ликвидировать пробелы в знаниях и умениях учащихся; </a:t>
            </a:r>
            <a:br>
              <a:rPr lang="ru-RU" sz="2300" b="1" i="1" dirty="0" smtClean="0">
                <a:solidFill>
                  <a:schemeClr val="accent4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ru-RU" sz="2300" b="1" i="1" dirty="0" smtClean="0">
                <a:solidFill>
                  <a:schemeClr val="accent4">
                    <a:lumMod val="75000"/>
                  </a:schemeClr>
                </a:solidFill>
                <a:latin typeface="Bookman Old Style" pitchFamily="18" charset="0"/>
              </a:rPr>
              <a:t>формировать навыки самоконтроля учащихся. </a:t>
            </a:r>
            <a:r>
              <a:rPr lang="ru-RU" sz="2800" dirty="0" smtClean="0">
                <a:latin typeface="Bookman Old Style" pitchFamily="18" charset="0"/>
              </a:rPr>
              <a:t/>
            </a:r>
            <a:br>
              <a:rPr lang="ru-RU" sz="2800" dirty="0" smtClean="0">
                <a:latin typeface="Bookman Old Style" pitchFamily="18" charset="0"/>
              </a:rPr>
            </a:br>
            <a:r>
              <a:rPr lang="ru-RU" sz="2800" b="1" u="sng" dirty="0" smtClean="0">
                <a:solidFill>
                  <a:srgbClr val="002060"/>
                </a:solidFill>
                <a:latin typeface="Bookman Old Style" pitchFamily="18" charset="0"/>
              </a:rPr>
              <a:t>Развивающие:</a:t>
            </a:r>
            <a:r>
              <a:rPr lang="ru-RU" sz="2800" dirty="0" smtClean="0">
                <a:latin typeface="Bookman Old Style" pitchFamily="18" charset="0"/>
              </a:rPr>
              <a:t/>
            </a:r>
            <a:br>
              <a:rPr lang="ru-RU" sz="2800" dirty="0" smtClean="0">
                <a:latin typeface="Bookman Old Style" pitchFamily="18" charset="0"/>
              </a:rPr>
            </a:br>
            <a:r>
              <a:rPr lang="ru-RU" sz="2800" dirty="0" smtClean="0">
                <a:latin typeface="Bookman Old Style" pitchFamily="18" charset="0"/>
              </a:rPr>
              <a:t> </a:t>
            </a:r>
            <a:r>
              <a:rPr lang="ru-RU" sz="2300" b="1" i="1" dirty="0" smtClean="0">
                <a:solidFill>
                  <a:schemeClr val="accent4">
                    <a:lumMod val="75000"/>
                  </a:schemeClr>
                </a:solidFill>
                <a:latin typeface="Bookman Old Style" pitchFamily="18" charset="0"/>
              </a:rPr>
              <a:t>развивать познавательную активность учащихся;</a:t>
            </a:r>
            <a:br>
              <a:rPr lang="ru-RU" sz="2300" b="1" i="1" dirty="0" smtClean="0">
                <a:solidFill>
                  <a:schemeClr val="accent4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ru-RU" sz="2300" b="1" i="1" dirty="0" smtClean="0">
                <a:solidFill>
                  <a:schemeClr val="accent4">
                    <a:lumMod val="75000"/>
                  </a:schemeClr>
                </a:solidFill>
                <a:latin typeface="Bookman Old Style" pitchFamily="18" charset="0"/>
              </a:rPr>
              <a:t>развивать умение применять знания на практике</a:t>
            </a:r>
            <a:r>
              <a:rPr lang="ru-RU" sz="2800" dirty="0" smtClean="0">
                <a:latin typeface="Bookman Old Style" pitchFamily="18" charset="0"/>
              </a:rPr>
              <a:t>. </a:t>
            </a:r>
            <a:br>
              <a:rPr lang="ru-RU" sz="2800" dirty="0" smtClean="0">
                <a:latin typeface="Bookman Old Style" pitchFamily="18" charset="0"/>
              </a:rPr>
            </a:br>
            <a:r>
              <a:rPr lang="ru-RU" sz="2800" b="1" u="sng" dirty="0" smtClean="0">
                <a:solidFill>
                  <a:srgbClr val="002060"/>
                </a:solidFill>
                <a:latin typeface="Bookman Old Style" pitchFamily="18" charset="0"/>
              </a:rPr>
              <a:t>Воспитывающие: </a:t>
            </a:r>
            <a:r>
              <a:rPr lang="ru-RU" sz="2800" dirty="0" smtClean="0">
                <a:latin typeface="Bookman Old Style" pitchFamily="18" charset="0"/>
              </a:rPr>
              <a:t/>
            </a:r>
            <a:br>
              <a:rPr lang="ru-RU" sz="2800" dirty="0" smtClean="0">
                <a:latin typeface="Bookman Old Style" pitchFamily="18" charset="0"/>
              </a:rPr>
            </a:br>
            <a:r>
              <a:rPr lang="ru-RU" sz="2300" b="1" i="1" dirty="0" smtClean="0">
                <a:solidFill>
                  <a:schemeClr val="accent4">
                    <a:lumMod val="75000"/>
                  </a:schemeClr>
                </a:solidFill>
                <a:latin typeface="Bookman Old Style" pitchFamily="18" charset="0"/>
              </a:rPr>
              <a:t>воспитывать заинтересованность каждого ученика в работе,  сознательный  интерес к предмету, к истории математики.</a:t>
            </a:r>
            <a:endParaRPr lang="ru-RU" sz="2300" b="1" i="1" dirty="0">
              <a:solidFill>
                <a:schemeClr val="accent4">
                  <a:lumMod val="75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7" name="Picture 10" descr="http://refdb.ru/images/515/1028492/74528fd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988840"/>
            <a:ext cx="1800200" cy="2263808"/>
          </a:xfrm>
          <a:prstGeom prst="rect">
            <a:avLst/>
          </a:prstGeom>
          <a:noFill/>
        </p:spPr>
      </p:pic>
      <p:pic>
        <p:nvPicPr>
          <p:cNvPr id="6" name="Picture 6" descr="https://s-media-cache-ak0.pinimg.com/originals/f3/7a/7e/f37a7ed89bae175486f3bbe34b8ad4d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16632"/>
            <a:ext cx="2240248" cy="1728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4294967295"/>
          </p:nvPr>
        </p:nvSpPr>
        <p:spPr>
          <a:xfrm>
            <a:off x="611560" y="260648"/>
            <a:ext cx="6984776" cy="6195715"/>
          </a:xfrm>
        </p:spPr>
        <p:txBody>
          <a:bodyPr/>
          <a:lstStyle/>
          <a:p>
            <a:pPr algn="ctr">
              <a:buNone/>
            </a:pPr>
            <a:r>
              <a:rPr lang="ru-RU" b="1" i="1" dirty="0" smtClean="0">
                <a:latin typeface="Bookman Old Style" pitchFamily="18" charset="0"/>
              </a:rPr>
              <a:t>“</a:t>
            </a:r>
            <a:r>
              <a:rPr lang="ru-RU" b="1" i="1" dirty="0" smtClean="0">
                <a:solidFill>
                  <a:srgbClr val="C00000"/>
                </a:solidFill>
                <a:latin typeface="Bookman Old Style" pitchFamily="18" charset="0"/>
              </a:rPr>
              <a:t>Математика – это музыка разума, 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C00000"/>
                </a:solidFill>
                <a:latin typeface="Bookman Old Style" pitchFamily="18" charset="0"/>
              </a:rPr>
              <a:t> Музыка – это математика чувств</a:t>
            </a:r>
            <a:r>
              <a:rPr lang="ru-RU" b="1" i="1" dirty="0" smtClean="0">
                <a:latin typeface="Bookman Old Style" pitchFamily="18" charset="0"/>
              </a:rPr>
              <a:t>”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002060"/>
                </a:solidFill>
                <a:latin typeface="Bookman Old Style" pitchFamily="18" charset="0"/>
              </a:rPr>
              <a:t>английский математик Джеймс Джозеф </a:t>
            </a:r>
            <a:r>
              <a:rPr lang="ru-RU" b="1" i="1" dirty="0" err="1" smtClean="0">
                <a:solidFill>
                  <a:srgbClr val="002060"/>
                </a:solidFill>
                <a:latin typeface="Bookman Old Style" pitchFamily="18" charset="0"/>
              </a:rPr>
              <a:t>Сильвестр</a:t>
            </a:r>
            <a:r>
              <a:rPr lang="ru-RU" b="1" i="1" dirty="0" smtClean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endParaRPr lang="ru-RU" b="1" i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pic>
        <p:nvPicPr>
          <p:cNvPr id="3" name="Picture 10" descr="http://refdb.ru/images/515/1028492/74528fd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4149080"/>
            <a:ext cx="1431535" cy="1800200"/>
          </a:xfrm>
          <a:prstGeom prst="rect">
            <a:avLst/>
          </a:prstGeom>
          <a:noFill/>
        </p:spPr>
      </p:pic>
      <p:pic>
        <p:nvPicPr>
          <p:cNvPr id="6" name="Picture 6" descr="https://s-media-cache-ak0.pinimg.com/originals/f3/7a/7e/f37a7ed89bae175486f3bbe34b8ad4d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429000"/>
            <a:ext cx="2240248" cy="172819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2132856"/>
            <a:ext cx="65527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latin typeface="Bookman Old Style" pitchFamily="18" charset="0"/>
                <a:hlinkClick r:id="rId2"/>
              </a:rPr>
              <a:t>http://refdb.ru/images/515/1028492/74528fd3.png</a:t>
            </a:r>
            <a:r>
              <a:rPr lang="ru-RU" sz="1200" b="1" dirty="0" smtClean="0">
                <a:latin typeface="Bookman Old Style" pitchFamily="18" charset="0"/>
              </a:rPr>
              <a:t>  </a:t>
            </a:r>
            <a:r>
              <a:rPr lang="ru-RU" sz="1200" dirty="0" smtClean="0">
                <a:latin typeface="Bookman Old Style" pitchFamily="18" charset="0"/>
              </a:rPr>
              <a:t>- </a:t>
            </a:r>
            <a:r>
              <a:rPr lang="ru-RU" sz="1400" b="1" i="1" dirty="0" smtClean="0">
                <a:latin typeface="Bookman Old Style" pitchFamily="18" charset="0"/>
              </a:rPr>
              <a:t>изображение совы</a:t>
            </a:r>
            <a:endParaRPr lang="ru-RU" sz="1400" b="1" i="1" dirty="0">
              <a:latin typeface="Bookman Old Style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2708920"/>
            <a:ext cx="729719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u="sng" dirty="0" err="1" smtClean="0">
                <a:latin typeface="Bookman Old Style" pitchFamily="18" charset="0"/>
                <a:hlinkClick r:id="rId3"/>
              </a:rPr>
              <a:t>www.liveinternet.ru</a:t>
            </a:r>
            <a:r>
              <a:rPr lang="ru-RU" sz="1400" b="1" u="sng" dirty="0" smtClean="0">
                <a:latin typeface="Bookman Old Style" pitchFamily="18" charset="0"/>
              </a:rPr>
              <a:t>  - </a:t>
            </a:r>
            <a:r>
              <a:rPr lang="ru-RU" sz="1400" b="1" i="1" dirty="0" smtClean="0">
                <a:latin typeface="Bookman Old Style" pitchFamily="18" charset="0"/>
              </a:rPr>
              <a:t>портрет немецкого математика </a:t>
            </a:r>
            <a:r>
              <a:rPr lang="ru-RU" sz="1400" b="1" i="1" dirty="0" err="1" smtClean="0">
                <a:latin typeface="Bookman Old Style" pitchFamily="18" charset="0"/>
              </a:rPr>
              <a:t>Михеля</a:t>
            </a:r>
            <a:r>
              <a:rPr lang="ru-RU" sz="1400" b="1" i="1" dirty="0" smtClean="0">
                <a:latin typeface="Bookman Old Style" pitchFamily="18" charset="0"/>
              </a:rPr>
              <a:t> Штифеля </a:t>
            </a:r>
            <a:endParaRPr lang="ru-RU" sz="1400" b="1" i="1" dirty="0">
              <a:latin typeface="Bookman Old Style" pitchFamily="18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755576" y="3392705"/>
            <a:ext cx="7200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  <a:hlinkClick r:id="rId4"/>
              </a:rPr>
              <a:t>http://festival.1september.ru/</a:t>
            </a:r>
            <a:r>
              <a:rPr kumimoji="0" lang="ru-RU" sz="12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ru-RU" sz="12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  <a:hlinkClick r:id="rId5"/>
              </a:rPr>
              <a:t>http://www.biograpedia.ru/</a:t>
            </a:r>
            <a:r>
              <a:rPr kumimoji="0" lang="ru-RU" sz="12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ru-RU" sz="1400" b="1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портрет Диофанта</a:t>
            </a:r>
            <a:endParaRPr kumimoji="0" lang="ru-RU" sz="1800" b="1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4149080"/>
            <a:ext cx="727280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i="1" dirty="0" smtClean="0">
                <a:latin typeface="Bookman Old Style" pitchFamily="18" charset="0"/>
                <a:hlinkClick r:id="rId6"/>
              </a:rPr>
              <a:t>http://files.vm.ru/photo/vecherka/2014/02/doc6dykb392x13101ki430t_800_480.jpg</a:t>
            </a:r>
            <a:r>
              <a:rPr lang="ru-RU" sz="1200" b="1" i="1" dirty="0" smtClean="0">
                <a:latin typeface="Bookman Old Style" pitchFamily="18" charset="0"/>
              </a:rPr>
              <a:t> - </a:t>
            </a:r>
            <a:r>
              <a:rPr lang="ru-RU" sz="1400" b="1" i="1" dirty="0" smtClean="0">
                <a:latin typeface="Bookman Old Style" pitchFamily="18" charset="0"/>
              </a:rPr>
              <a:t>портрет Рене Декарта</a:t>
            </a:r>
            <a:endParaRPr lang="ru-RU" sz="1400" b="1" dirty="0">
              <a:latin typeface="Bookman Old Style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5013176"/>
            <a:ext cx="73448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i="1" dirty="0" smtClean="0">
                <a:latin typeface="Bookman Old Style" pitchFamily="18" charset="0"/>
                <a:hlinkClick r:id="rId7"/>
              </a:rPr>
              <a:t>http://www.calend.ru/img/content_events/i0/525.jpg</a:t>
            </a:r>
            <a:r>
              <a:rPr lang="ru-RU" sz="1200" b="1" i="1" dirty="0" smtClean="0">
                <a:latin typeface="Bookman Old Style" pitchFamily="18" charset="0"/>
              </a:rPr>
              <a:t> </a:t>
            </a:r>
            <a:r>
              <a:rPr lang="ru-RU" sz="1400" b="1" i="1" dirty="0" smtClean="0">
                <a:latin typeface="Bookman Old Style" pitchFamily="18" charset="0"/>
              </a:rPr>
              <a:t>- портрет Исаака Ньютона</a:t>
            </a:r>
            <a:endParaRPr lang="ru-RU" sz="1400" b="1" dirty="0">
              <a:latin typeface="Bookman Old Style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23728" y="908720"/>
            <a:ext cx="37550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002060"/>
                </a:solidFill>
                <a:latin typeface="Bookman Old Style" pitchFamily="18" charset="0"/>
              </a:rPr>
              <a:t>ИНТЕРНЕТ – РЕСУРСЫ:</a:t>
            </a:r>
            <a:endParaRPr lang="ru-RU" sz="2000" b="1" i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20040"/>
            <a:ext cx="463398" cy="6133296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</a:t>
            </a:r>
            <a:br>
              <a:rPr lang="ru-RU" sz="2800" dirty="0" smtClean="0"/>
            </a:br>
            <a:r>
              <a:rPr lang="ru-RU" sz="2800" dirty="0" smtClean="0"/>
              <a:t>Р</a:t>
            </a:r>
            <a:br>
              <a:rPr lang="ru-RU" sz="2800" dirty="0" smtClean="0"/>
            </a:br>
            <a:r>
              <a:rPr lang="ru-RU" sz="2800" dirty="0" smtClean="0"/>
              <a:t>О</a:t>
            </a:r>
            <a:br>
              <a:rPr lang="ru-RU" sz="2800" dirty="0" smtClean="0"/>
            </a:br>
            <a:r>
              <a:rPr lang="ru-RU" sz="2800" dirty="0" smtClean="0"/>
              <a:t>В</a:t>
            </a:r>
            <a:br>
              <a:rPr lang="ru-RU" sz="2800" dirty="0" smtClean="0"/>
            </a:br>
            <a:r>
              <a:rPr lang="ru-RU" sz="2800" dirty="0" smtClean="0"/>
              <a:t>Е</a:t>
            </a:r>
            <a:br>
              <a:rPr lang="ru-RU" sz="2800" dirty="0" smtClean="0"/>
            </a:br>
            <a:r>
              <a:rPr lang="ru-RU" sz="2800" dirty="0" smtClean="0"/>
              <a:t>Р</a:t>
            </a:r>
            <a:br>
              <a:rPr lang="ru-RU" sz="2800" dirty="0" smtClean="0"/>
            </a:br>
            <a:r>
              <a:rPr lang="ru-RU" sz="2800" dirty="0" smtClean="0"/>
              <a:t>Ь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С</a:t>
            </a:r>
            <a:br>
              <a:rPr lang="ru-RU" sz="2800" dirty="0" smtClean="0"/>
            </a:br>
            <a:r>
              <a:rPr lang="ru-RU" sz="2800" dirty="0" smtClean="0"/>
              <a:t>Е</a:t>
            </a:r>
            <a:br>
              <a:rPr lang="ru-RU" sz="2800" dirty="0" smtClean="0"/>
            </a:br>
            <a:r>
              <a:rPr lang="ru-RU" sz="2800" dirty="0" smtClean="0"/>
              <a:t>Б</a:t>
            </a:r>
            <a:br>
              <a:rPr lang="ru-RU" sz="2800" dirty="0" smtClean="0"/>
            </a:br>
            <a:r>
              <a:rPr lang="ru-RU" sz="2800" dirty="0" smtClean="0"/>
              <a:t>Я:</a:t>
            </a:r>
            <a:endParaRPr lang="ru-RU" sz="2800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642910" y="142852"/>
          <a:ext cx="7529490" cy="64618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628"/>
                <a:gridCol w="4714908"/>
                <a:gridCol w="2385954"/>
              </a:tblGrid>
              <a:tr h="35716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№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Ответ: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Ограничения для:</a:t>
                      </a:r>
                      <a:endParaRPr lang="ru-RU" sz="1400" dirty="0"/>
                    </a:p>
                  </a:txBody>
                  <a:tcPr/>
                </a:tc>
              </a:tr>
              <a:tr h="502928">
                <a:tc>
                  <a:txBody>
                    <a:bodyPr/>
                    <a:lstStyle/>
                    <a:p>
                      <a:r>
                        <a:rPr lang="ru-RU" dirty="0" smtClean="0"/>
                        <a:t>1.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 b="1" dirty="0">
                          <a:latin typeface="Calibri"/>
                          <a:ea typeface="Times New Roman"/>
                        </a:rPr>
                        <a:t>Число </a:t>
                      </a:r>
                      <a:endParaRPr lang="ru-RU" sz="1100" dirty="0" smtClean="0">
                        <a:latin typeface="Calibri"/>
                        <a:ea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  <a:endParaRPr kumimoji="0" lang="ru-RU" sz="11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800" b="1" dirty="0" smtClean="0">
                          <a:latin typeface="Calibri"/>
                          <a:ea typeface="Times New Roman"/>
                        </a:rPr>
                        <a:t> </a:t>
                      </a:r>
                      <a:r>
                        <a:rPr lang="ru-RU" sz="2800" b="1" dirty="0" err="1" smtClean="0">
                          <a:latin typeface="Calibri"/>
                          <a:ea typeface="Times New Roman"/>
                        </a:rPr>
                        <a:t>√</a:t>
                      </a:r>
                      <a:r>
                        <a:rPr lang="ru-RU" sz="2200" b="1" dirty="0" smtClean="0">
                          <a:latin typeface="Calibri"/>
                          <a:ea typeface="Times New Roman"/>
                        </a:rPr>
                        <a:t> </a:t>
                      </a:r>
                      <a:r>
                        <a:rPr lang="en-US" sz="1800" b="1" dirty="0" smtClean="0">
                          <a:latin typeface="Calibri"/>
                          <a:ea typeface="Times New Roman"/>
                        </a:rPr>
                        <a:t>a</a:t>
                      </a:r>
                      <a:r>
                        <a:rPr lang="ru-RU" sz="1800" b="1" dirty="0" smtClean="0">
                          <a:latin typeface="Calibri"/>
                          <a:ea typeface="Times New Roman"/>
                        </a:rPr>
                        <a:t>    </a:t>
                      </a:r>
                      <a:endParaRPr lang="ru-RU" sz="11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latin typeface="Calibri"/>
                          <a:ea typeface="Times New Roman"/>
                        </a:rPr>
                        <a:t>m</a:t>
                      </a:r>
                      <a:r>
                        <a:rPr lang="ru-RU" sz="1400" b="1" dirty="0">
                          <a:latin typeface="Calibri"/>
                          <a:ea typeface="Times New Roman"/>
                        </a:rPr>
                        <a:t>- </a:t>
                      </a:r>
                      <a:r>
                        <a:rPr lang="ru-RU" sz="1400" b="1" dirty="0" smtClean="0">
                          <a:latin typeface="Calibri"/>
                          <a:ea typeface="Times New Roman"/>
                        </a:rPr>
                        <a:t>целое,</a:t>
                      </a:r>
                      <a:r>
                        <a:rPr lang="ru-RU" sz="1100" b="1" baseline="0" dirty="0" smtClean="0">
                          <a:latin typeface="Calibri"/>
                          <a:ea typeface="Times New Roman"/>
                        </a:rPr>
                        <a:t> </a:t>
                      </a:r>
                      <a:r>
                        <a:rPr lang="ru-RU" sz="1400" b="1" dirty="0" smtClean="0">
                          <a:latin typeface="Calibri"/>
                          <a:ea typeface="Times New Roman"/>
                        </a:rPr>
                        <a:t>а&gt;0</a:t>
                      </a:r>
                      <a:r>
                        <a:rPr lang="ru-RU" sz="1400" b="1" dirty="0">
                          <a:latin typeface="Calibri"/>
                          <a:ea typeface="Times New Roman"/>
                        </a:rPr>
                        <a:t>,  </a:t>
                      </a:r>
                      <a:endParaRPr lang="ru-RU" sz="1100" dirty="0">
                        <a:latin typeface="Calibri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 smtClean="0">
                          <a:latin typeface="Calibri"/>
                          <a:ea typeface="Times New Roman"/>
                        </a:rPr>
                        <a:t>n</a:t>
                      </a:r>
                      <a:r>
                        <a:rPr lang="ru-RU" sz="1400" b="1" dirty="0" smtClean="0">
                          <a:latin typeface="Calibri"/>
                          <a:ea typeface="Times New Roman"/>
                        </a:rPr>
                        <a:t>- натуральное,</a:t>
                      </a:r>
                      <a:r>
                        <a:rPr lang="ru-RU" sz="1100" b="1" baseline="0" dirty="0" smtClean="0">
                          <a:latin typeface="Calibri"/>
                          <a:ea typeface="Times New Roman"/>
                        </a:rPr>
                        <a:t> </a:t>
                      </a:r>
                      <a:r>
                        <a:rPr lang="ru-RU" sz="1400" b="1" dirty="0" err="1" smtClean="0">
                          <a:latin typeface="Calibri"/>
                          <a:ea typeface="Times New Roman"/>
                        </a:rPr>
                        <a:t>n</a:t>
                      </a:r>
                      <a:r>
                        <a:rPr lang="ru-RU" sz="1400" b="1" dirty="0" smtClean="0">
                          <a:latin typeface="Calibri"/>
                          <a:ea typeface="Times New Roman"/>
                        </a:rPr>
                        <a:t>&gt;1</a:t>
                      </a:r>
                      <a:endParaRPr lang="ru-RU" sz="11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 b="1">
                          <a:latin typeface="Calibri"/>
                          <a:ea typeface="Times New Roman"/>
                        </a:rPr>
                        <a:t>больше 0</a:t>
                      </a: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Times New Roman"/>
                        </a:rPr>
                        <a:t>а&gt;0,</a:t>
                      </a:r>
                      <a:endParaRPr lang="ru-RU" sz="1100">
                        <a:latin typeface="Calibri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Times New Roman"/>
                        </a:rPr>
                        <a:t>r- рациональное</a:t>
                      </a: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Times New Roman"/>
                        </a:rPr>
                        <a:t>r&gt;0</a:t>
                      </a: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4.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Times New Roman"/>
                        </a:rPr>
                        <a:t>не имеет смысла</a:t>
                      </a: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5.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alibri"/>
                          <a:ea typeface="Times New Roman"/>
                        </a:rPr>
                        <a:t>1</a:t>
                      </a:r>
                      <a:endParaRPr lang="ru-RU" sz="11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Times New Roman"/>
                        </a:rPr>
                        <a:t>а&gt;0</a:t>
                      </a: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84580">
                <a:tc rowSpan="2">
                  <a:txBody>
                    <a:bodyPr/>
                    <a:lstStyle/>
                    <a:p>
                      <a:r>
                        <a:rPr lang="ru-RU" dirty="0" smtClean="0"/>
                        <a:t>6.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57250" algn="l"/>
                        </a:tabLst>
                      </a:pPr>
                      <a:r>
                        <a:rPr lang="en-US" sz="2000" b="1" dirty="0" smtClean="0">
                          <a:latin typeface="Calibri"/>
                          <a:ea typeface="Times New Roman"/>
                        </a:rPr>
                        <a:t>a ⁿ</a:t>
                      </a:r>
                      <a:r>
                        <a:rPr lang="en-US" sz="1400" b="1" dirty="0" smtClean="0">
                          <a:latin typeface="Calibri"/>
                          <a:ea typeface="Times New Roman"/>
                        </a:rPr>
                        <a:t>    ∙ </a:t>
                      </a:r>
                      <a:r>
                        <a:rPr lang="en-US" sz="2000" b="1" dirty="0" smtClean="0">
                          <a:latin typeface="Calibri"/>
                          <a:ea typeface="Times New Roman"/>
                        </a:rPr>
                        <a:t>a	= a</a:t>
                      </a:r>
                      <a:r>
                        <a:rPr lang="en-US" sz="1600" b="1" dirty="0" smtClean="0">
                          <a:latin typeface="Calibri"/>
                          <a:ea typeface="Times New Roman"/>
                        </a:rPr>
                        <a:t>   </a:t>
                      </a:r>
                      <a:endParaRPr lang="ru-RU" sz="16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latin typeface="Calibri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alibri"/>
                          <a:ea typeface="Times New Roman"/>
                        </a:rPr>
                        <a:t>а&gt;0</a:t>
                      </a:r>
                      <a:r>
                        <a:rPr lang="en-US" sz="1400" b="1" dirty="0">
                          <a:latin typeface="Calibri"/>
                          <a:ea typeface="Times New Roman"/>
                        </a:rPr>
                        <a:t>;</a:t>
                      </a:r>
                      <a:endParaRPr lang="ru-RU" sz="1100" dirty="0">
                        <a:latin typeface="Calibri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Calibri"/>
                          <a:ea typeface="Times New Roman"/>
                        </a:rPr>
                        <a:t>b</a:t>
                      </a:r>
                      <a:r>
                        <a:rPr lang="ru-RU" sz="1400" b="1" dirty="0">
                          <a:latin typeface="Calibri"/>
                          <a:ea typeface="Times New Roman"/>
                        </a:rPr>
                        <a:t>&gt;0</a:t>
                      </a:r>
                      <a:r>
                        <a:rPr lang="en-US" sz="1400" b="1" dirty="0">
                          <a:latin typeface="Calibri"/>
                          <a:ea typeface="Times New Roman"/>
                        </a:rPr>
                        <a:t>;</a:t>
                      </a:r>
                      <a:endParaRPr lang="ru-RU" sz="1100" dirty="0">
                        <a:latin typeface="Calibri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err="1" smtClean="0">
                          <a:latin typeface="Calibri"/>
                          <a:ea typeface="Times New Roman"/>
                        </a:rPr>
                        <a:t>n,s</a:t>
                      </a:r>
                      <a:r>
                        <a:rPr lang="en-US" sz="1400" b="1" dirty="0" smtClean="0">
                          <a:latin typeface="Calibri"/>
                          <a:ea typeface="Times New Roman"/>
                        </a:rPr>
                        <a:t> </a:t>
                      </a:r>
                      <a:r>
                        <a:rPr lang="en-US" sz="1400" b="1" dirty="0">
                          <a:latin typeface="Calibri"/>
                          <a:ea typeface="Times New Roman"/>
                        </a:rPr>
                        <a:t>-</a:t>
                      </a:r>
                      <a:r>
                        <a:rPr lang="ru-RU" sz="1400" b="1" dirty="0">
                          <a:latin typeface="Calibri"/>
                          <a:ea typeface="Times New Roman"/>
                        </a:rPr>
                        <a:t> рациональные </a:t>
                      </a:r>
                      <a:endParaRPr lang="ru-RU" sz="11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5719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57250" algn="l"/>
                        </a:tabLst>
                      </a:pPr>
                      <a:r>
                        <a:rPr lang="en-US" sz="2000" b="1" dirty="0" err="1" smtClean="0">
                          <a:latin typeface="Calibri"/>
                          <a:ea typeface="Times New Roman"/>
                        </a:rPr>
                        <a:t>aⁿ</a:t>
                      </a:r>
                      <a:r>
                        <a:rPr lang="en-US" sz="2000" b="1" dirty="0" smtClean="0">
                          <a:latin typeface="Calibri"/>
                          <a:ea typeface="Times New Roman"/>
                        </a:rPr>
                        <a:t> </a:t>
                      </a:r>
                      <a:r>
                        <a:rPr lang="en-US" sz="1400" b="1" dirty="0" smtClean="0">
                          <a:latin typeface="Calibri"/>
                          <a:ea typeface="Times New Roman"/>
                        </a:rPr>
                        <a:t>  </a:t>
                      </a:r>
                      <a:r>
                        <a:rPr lang="ru-RU" sz="1400" b="1" dirty="0" smtClean="0">
                          <a:latin typeface="Calibri"/>
                          <a:ea typeface="Times New Roman"/>
                        </a:rPr>
                        <a:t>  </a:t>
                      </a:r>
                      <a:r>
                        <a:rPr lang="ru-RU" sz="1400" b="1" dirty="0">
                          <a:latin typeface="Calibri"/>
                          <a:ea typeface="Times New Roman"/>
                        </a:rPr>
                        <a:t>:</a:t>
                      </a:r>
                      <a:r>
                        <a:rPr lang="en-US" sz="1400" b="1" dirty="0">
                          <a:latin typeface="Calibri"/>
                          <a:ea typeface="Times New Roman"/>
                        </a:rPr>
                        <a:t>  </a:t>
                      </a:r>
                      <a:r>
                        <a:rPr lang="en-US" sz="2000" b="1" dirty="0">
                          <a:latin typeface="Calibri"/>
                          <a:ea typeface="Times New Roman"/>
                        </a:rPr>
                        <a:t>a	= </a:t>
                      </a:r>
                      <a:r>
                        <a:rPr lang="en-US" sz="2000" b="1" dirty="0" smtClean="0">
                          <a:latin typeface="Calibri"/>
                          <a:ea typeface="Times New Roman"/>
                        </a:rPr>
                        <a:t>a</a:t>
                      </a:r>
                      <a:endParaRPr lang="ru-RU" sz="16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7828"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57275" algn="l"/>
                        </a:tabLst>
                      </a:pPr>
                      <a:r>
                        <a:rPr lang="ru-RU" sz="2000" b="1" dirty="0" smtClean="0">
                          <a:latin typeface="Calibri"/>
                          <a:ea typeface="Times New Roman"/>
                        </a:rPr>
                        <a:t>( </a:t>
                      </a:r>
                      <a:r>
                        <a:rPr lang="en-US" sz="2000" b="1" dirty="0" err="1" smtClean="0">
                          <a:latin typeface="Calibri"/>
                          <a:ea typeface="Times New Roman"/>
                        </a:rPr>
                        <a:t>aⁿ</a:t>
                      </a:r>
                      <a:r>
                        <a:rPr lang="ru-RU" sz="2000" b="1" dirty="0" smtClean="0">
                          <a:latin typeface="Calibri"/>
                          <a:ea typeface="Times New Roman"/>
                        </a:rPr>
                        <a:t>  </a:t>
                      </a:r>
                      <a:r>
                        <a:rPr lang="ru-RU" sz="2000" b="1" dirty="0">
                          <a:latin typeface="Calibri"/>
                          <a:ea typeface="Times New Roman"/>
                        </a:rPr>
                        <a:t>)  </a:t>
                      </a:r>
                      <a:r>
                        <a:rPr lang="en-US" sz="2000" b="1" dirty="0" smtClean="0">
                          <a:latin typeface="Calibri"/>
                          <a:ea typeface="Times New Roman"/>
                        </a:rPr>
                        <a:t>   </a:t>
                      </a:r>
                      <a:r>
                        <a:rPr lang="ru-RU" sz="2000" b="1" dirty="0" smtClean="0">
                          <a:latin typeface="Calibri"/>
                          <a:ea typeface="Times New Roman"/>
                        </a:rPr>
                        <a:t> </a:t>
                      </a:r>
                      <a:r>
                        <a:rPr lang="ru-RU" sz="2000" b="1" dirty="0">
                          <a:latin typeface="Calibri"/>
                          <a:ea typeface="Times New Roman"/>
                        </a:rPr>
                        <a:t>= </a:t>
                      </a:r>
                      <a:r>
                        <a:rPr lang="en-US" sz="2000" b="1" dirty="0" err="1" smtClean="0">
                          <a:latin typeface="Calibri"/>
                          <a:ea typeface="Times New Roman"/>
                        </a:rPr>
                        <a:t>aⁿ</a:t>
                      </a:r>
                      <a:endParaRPr lang="ru-RU" sz="11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2122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81685" algn="ctr"/>
                        </a:tabLst>
                      </a:pPr>
                      <a:r>
                        <a:rPr lang="en-US" sz="1800" b="1" dirty="0">
                          <a:latin typeface="Calibri"/>
                          <a:ea typeface="Times New Roman"/>
                        </a:rPr>
                        <a:t>(</a:t>
                      </a:r>
                      <a:r>
                        <a:rPr lang="en-US" sz="1800" b="1" dirty="0" err="1">
                          <a:latin typeface="Calibri"/>
                          <a:ea typeface="Times New Roman"/>
                        </a:rPr>
                        <a:t>ab</a:t>
                      </a:r>
                      <a:r>
                        <a:rPr lang="en-US" sz="1800" b="1" dirty="0" smtClean="0">
                          <a:latin typeface="Calibri"/>
                          <a:ea typeface="Times New Roman"/>
                        </a:rPr>
                        <a:t>) ⁿ</a:t>
                      </a:r>
                      <a:r>
                        <a:rPr lang="en-US" sz="1800" b="1" dirty="0">
                          <a:latin typeface="Calibri"/>
                          <a:ea typeface="Times New Roman"/>
                        </a:rPr>
                        <a:t>	= </a:t>
                      </a:r>
                      <a:r>
                        <a:rPr lang="en-US" sz="1800" b="1" dirty="0" err="1" smtClean="0">
                          <a:latin typeface="Calibri"/>
                          <a:ea typeface="Times New Roman"/>
                        </a:rPr>
                        <a:t>aⁿ</a:t>
                      </a:r>
                      <a:r>
                        <a:rPr lang="en-US" sz="1800" b="1" dirty="0" smtClean="0">
                          <a:latin typeface="Calibri"/>
                          <a:ea typeface="Times New Roman"/>
                        </a:rPr>
                        <a:t> </a:t>
                      </a:r>
                      <a:r>
                        <a:rPr lang="en-US" sz="1800" b="1" dirty="0" err="1" smtClean="0">
                          <a:latin typeface="Calibri"/>
                          <a:ea typeface="Times New Roman"/>
                        </a:rPr>
                        <a:t>bⁿ</a:t>
                      </a:r>
                      <a:endParaRPr lang="ru-RU" sz="18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alibri"/>
                          <a:ea typeface="Times New Roman"/>
                        </a:rPr>
                        <a:t>(</a:t>
                      </a:r>
                      <a:r>
                        <a:rPr lang="en-US" sz="1400" b="1" dirty="0">
                          <a:latin typeface="Calibri"/>
                          <a:ea typeface="Times New Roman"/>
                        </a:rPr>
                        <a:t>a/b</a:t>
                      </a:r>
                      <a:r>
                        <a:rPr lang="ru-RU" sz="1400" b="1" dirty="0" smtClean="0">
                          <a:latin typeface="Calibri"/>
                          <a:ea typeface="Times New Roman"/>
                        </a:rPr>
                        <a:t>)</a:t>
                      </a:r>
                      <a:r>
                        <a:rPr lang="en-US" sz="1400" b="1" dirty="0" smtClean="0">
                          <a:latin typeface="Calibri"/>
                          <a:ea typeface="Times New Roman"/>
                        </a:rPr>
                        <a:t> ⁿ </a:t>
                      </a:r>
                      <a:r>
                        <a:rPr lang="ru-RU" sz="1400" b="1" dirty="0">
                          <a:latin typeface="Calibri"/>
                          <a:ea typeface="Times New Roman"/>
                        </a:rPr>
                        <a:t>= </a:t>
                      </a:r>
                      <a:r>
                        <a:rPr lang="en-US" sz="1400" b="1" dirty="0" err="1" smtClean="0">
                          <a:latin typeface="Calibri"/>
                          <a:ea typeface="Times New Roman"/>
                        </a:rPr>
                        <a:t>aⁿ</a:t>
                      </a:r>
                      <a:r>
                        <a:rPr lang="ru-RU" sz="1400" b="1" dirty="0" smtClean="0">
                          <a:latin typeface="Calibri"/>
                          <a:ea typeface="Times New Roman"/>
                        </a:rPr>
                        <a:t>     </a:t>
                      </a:r>
                      <a:r>
                        <a:rPr lang="en-US" sz="1400" b="1" dirty="0">
                          <a:latin typeface="Calibri"/>
                          <a:ea typeface="Times New Roman"/>
                        </a:rPr>
                        <a:t>/</a:t>
                      </a:r>
                      <a:r>
                        <a:rPr lang="en-US" sz="1400" b="1" dirty="0" err="1" smtClean="0">
                          <a:latin typeface="Calibri"/>
                          <a:ea typeface="Times New Roman"/>
                        </a:rPr>
                        <a:t>b</a:t>
                      </a:r>
                      <a:r>
                        <a:rPr lang="en-US" sz="1100" b="1" dirty="0" err="1" smtClean="0">
                          <a:latin typeface="Calibri"/>
                          <a:ea typeface="Times New Roman"/>
                        </a:rPr>
                        <a:t>ⁿ</a:t>
                      </a:r>
                      <a:endParaRPr lang="ru-RU" sz="11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err="1" smtClean="0">
                          <a:latin typeface="Calibri"/>
                          <a:ea typeface="Times New Roman"/>
                        </a:rPr>
                        <a:t>a</a:t>
                      </a:r>
                      <a:r>
                        <a:rPr lang="en-US" sz="1400" b="1" dirty="0" err="1" smtClean="0">
                          <a:latin typeface="Calibri"/>
                          <a:ea typeface="Times New Roman"/>
                        </a:rPr>
                        <a:t>ⁿ</a:t>
                      </a:r>
                      <a:r>
                        <a:rPr lang="en-US" sz="1400" b="1" dirty="0" smtClean="0">
                          <a:latin typeface="Calibri"/>
                          <a:ea typeface="Times New Roman"/>
                        </a:rPr>
                        <a:t>       </a:t>
                      </a:r>
                      <a:r>
                        <a:rPr lang="en-US" sz="1400" b="1" dirty="0">
                          <a:latin typeface="Calibri"/>
                          <a:ea typeface="Times New Roman"/>
                        </a:rPr>
                        <a:t>&lt; </a:t>
                      </a:r>
                      <a:r>
                        <a:rPr lang="en-US" sz="1800" b="1" dirty="0" err="1" smtClean="0">
                          <a:latin typeface="Calibri"/>
                          <a:ea typeface="Times New Roman"/>
                        </a:rPr>
                        <a:t>b</a:t>
                      </a:r>
                      <a:r>
                        <a:rPr lang="en-US" sz="1400" b="1" dirty="0" err="1" smtClean="0">
                          <a:latin typeface="Calibri"/>
                          <a:ea typeface="Times New Roman"/>
                        </a:rPr>
                        <a:t>ⁿ</a:t>
                      </a:r>
                      <a:r>
                        <a:rPr lang="en-US" sz="1400" b="1" dirty="0" smtClean="0">
                          <a:latin typeface="Calibri"/>
                          <a:ea typeface="Times New Roman"/>
                        </a:rPr>
                        <a:t>              </a:t>
                      </a:r>
                      <a:r>
                        <a:rPr lang="ru-RU" sz="1400" b="1" dirty="0">
                          <a:latin typeface="Calibri"/>
                          <a:ea typeface="Times New Roman"/>
                        </a:rPr>
                        <a:t>при</a:t>
                      </a:r>
                      <a:r>
                        <a:rPr lang="en-US" sz="1400" b="1" dirty="0">
                          <a:latin typeface="Calibri"/>
                          <a:ea typeface="Times New Roman"/>
                        </a:rPr>
                        <a:t> </a:t>
                      </a:r>
                      <a:r>
                        <a:rPr lang="ru-RU" sz="1400" b="1" baseline="0" dirty="0" smtClean="0">
                          <a:latin typeface="Calibri"/>
                          <a:ea typeface="Times New Roman"/>
                        </a:rPr>
                        <a:t> </a:t>
                      </a:r>
                      <a:r>
                        <a:rPr lang="en-US" sz="1400" b="1" dirty="0" smtClean="0">
                          <a:latin typeface="Calibri"/>
                          <a:ea typeface="Times New Roman"/>
                        </a:rPr>
                        <a:t> n&gt;0</a:t>
                      </a:r>
                      <a:r>
                        <a:rPr lang="en-US" sz="1400" b="1" dirty="0">
                          <a:latin typeface="Calibri"/>
                          <a:ea typeface="Times New Roman"/>
                        </a:rPr>
                        <a:t>; </a:t>
                      </a:r>
                      <a:endParaRPr lang="ru-RU" sz="1400" b="1" dirty="0" smtClean="0">
                        <a:latin typeface="Calibri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Calibri"/>
                          <a:ea typeface="Times New Roman"/>
                        </a:rPr>
                        <a:t> </a:t>
                      </a:r>
                      <a:r>
                        <a:rPr lang="en-US" sz="1800" b="1" dirty="0" err="1" smtClean="0">
                          <a:latin typeface="Calibri"/>
                          <a:ea typeface="Times New Roman"/>
                        </a:rPr>
                        <a:t>a</a:t>
                      </a:r>
                      <a:r>
                        <a:rPr lang="en-US" sz="1400" b="1" dirty="0" err="1" smtClean="0">
                          <a:latin typeface="Calibri"/>
                          <a:ea typeface="Times New Roman"/>
                        </a:rPr>
                        <a:t>ⁿ</a:t>
                      </a:r>
                      <a:r>
                        <a:rPr lang="en-US" sz="1400" b="1" dirty="0" smtClean="0">
                          <a:latin typeface="Calibri"/>
                          <a:ea typeface="Times New Roman"/>
                        </a:rPr>
                        <a:t>       </a:t>
                      </a:r>
                      <a:r>
                        <a:rPr lang="en-US" sz="1400" b="1" dirty="0">
                          <a:latin typeface="Calibri"/>
                          <a:ea typeface="Times New Roman"/>
                        </a:rPr>
                        <a:t>&gt; </a:t>
                      </a:r>
                      <a:r>
                        <a:rPr lang="en-US" sz="1800" b="1" dirty="0" err="1" smtClean="0">
                          <a:latin typeface="Calibri"/>
                          <a:ea typeface="Times New Roman"/>
                        </a:rPr>
                        <a:t>b</a:t>
                      </a:r>
                      <a:r>
                        <a:rPr lang="en-US" sz="1400" b="1" dirty="0" err="1" smtClean="0">
                          <a:latin typeface="Calibri"/>
                          <a:ea typeface="Times New Roman"/>
                        </a:rPr>
                        <a:t>ⁿ</a:t>
                      </a:r>
                      <a:r>
                        <a:rPr lang="en-US" sz="1400" b="1" dirty="0" smtClean="0">
                          <a:latin typeface="Calibri"/>
                          <a:ea typeface="Times New Roman"/>
                        </a:rPr>
                        <a:t>              </a:t>
                      </a:r>
                      <a:r>
                        <a:rPr lang="ru-RU" sz="1400" b="1" dirty="0">
                          <a:latin typeface="Calibri"/>
                          <a:ea typeface="Times New Roman"/>
                        </a:rPr>
                        <a:t>при </a:t>
                      </a:r>
                      <a:r>
                        <a:rPr lang="en-US" sz="1400" b="1" dirty="0" smtClean="0">
                          <a:latin typeface="Calibri"/>
                          <a:ea typeface="Times New Roman"/>
                        </a:rPr>
                        <a:t> n&lt;0   </a:t>
                      </a:r>
                      <a:endParaRPr lang="ru-RU" sz="11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alibri"/>
                          <a:ea typeface="Times New Roman"/>
                        </a:rPr>
                        <a:t>если 0 &lt; </a:t>
                      </a:r>
                      <a:r>
                        <a:rPr lang="en-US" sz="1400" b="1" dirty="0">
                          <a:latin typeface="Calibri"/>
                          <a:ea typeface="Times New Roman"/>
                        </a:rPr>
                        <a:t>a</a:t>
                      </a:r>
                      <a:r>
                        <a:rPr lang="ru-RU" sz="1400" b="1" dirty="0">
                          <a:latin typeface="Calibri"/>
                          <a:ea typeface="Times New Roman"/>
                        </a:rPr>
                        <a:t> &lt; </a:t>
                      </a:r>
                      <a:r>
                        <a:rPr lang="en-US" sz="1400" b="1" dirty="0">
                          <a:latin typeface="Calibri"/>
                          <a:ea typeface="Times New Roman"/>
                        </a:rPr>
                        <a:t>b</a:t>
                      </a:r>
                      <a:r>
                        <a:rPr lang="ru-RU" sz="1400" b="1" dirty="0">
                          <a:latin typeface="Calibri"/>
                          <a:ea typeface="Times New Roman"/>
                        </a:rPr>
                        <a:t>,</a:t>
                      </a:r>
                      <a:br>
                        <a:rPr lang="ru-RU" sz="1400" b="1" dirty="0">
                          <a:latin typeface="Calibri"/>
                          <a:ea typeface="Times New Roman"/>
                        </a:rPr>
                      </a:br>
                      <a:r>
                        <a:rPr lang="ru-RU" sz="1400" b="1" dirty="0">
                          <a:latin typeface="Calibri"/>
                          <a:ea typeface="Times New Roman"/>
                        </a:rPr>
                        <a:t> </a:t>
                      </a:r>
                      <a:r>
                        <a:rPr lang="en-US" sz="1400" b="1" dirty="0" smtClean="0">
                          <a:latin typeface="Calibri"/>
                          <a:ea typeface="Times New Roman"/>
                        </a:rPr>
                        <a:t>n</a:t>
                      </a:r>
                      <a:r>
                        <a:rPr lang="ru-RU" sz="1400" b="1" dirty="0" smtClean="0">
                          <a:latin typeface="Calibri"/>
                          <a:ea typeface="Times New Roman"/>
                        </a:rPr>
                        <a:t> </a:t>
                      </a:r>
                      <a:r>
                        <a:rPr lang="ru-RU" sz="1400" b="1" dirty="0">
                          <a:latin typeface="Calibri"/>
                          <a:ea typeface="Times New Roman"/>
                        </a:rPr>
                        <a:t>- рациональное</a:t>
                      </a:r>
                      <a:endParaRPr lang="ru-RU" sz="11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65283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Calibri"/>
                          <a:ea typeface="Times New Roman"/>
                        </a:rPr>
                        <a:t>а</a:t>
                      </a:r>
                      <a:r>
                        <a:rPr lang="en-US" sz="1400" b="1" dirty="0" smtClean="0">
                          <a:latin typeface="Calibri"/>
                          <a:ea typeface="Times New Roman"/>
                        </a:rPr>
                        <a:t>ⁿ</a:t>
                      </a:r>
                      <a:r>
                        <a:rPr lang="ru-RU" sz="1400" b="1" dirty="0" smtClean="0">
                          <a:latin typeface="Calibri"/>
                          <a:ea typeface="Times New Roman"/>
                        </a:rPr>
                        <a:t>       </a:t>
                      </a:r>
                      <a:r>
                        <a:rPr lang="ru-RU" sz="1400" b="1" dirty="0">
                          <a:latin typeface="Calibri"/>
                          <a:ea typeface="Times New Roman"/>
                        </a:rPr>
                        <a:t>&gt;   </a:t>
                      </a:r>
                      <a:r>
                        <a:rPr lang="ru-RU" sz="1800" b="1" dirty="0" smtClean="0">
                          <a:latin typeface="Calibri"/>
                          <a:ea typeface="Times New Roman"/>
                        </a:rPr>
                        <a:t>а</a:t>
                      </a:r>
                      <a:r>
                        <a:rPr lang="ru-RU" sz="1400" b="1" dirty="0" smtClean="0">
                          <a:latin typeface="Calibri"/>
                          <a:ea typeface="Times New Roman"/>
                        </a:rPr>
                        <a:t> </a:t>
                      </a:r>
                      <a:r>
                        <a:rPr lang="en-US" sz="1400" b="1" dirty="0" smtClean="0">
                          <a:latin typeface="Calibri"/>
                          <a:ea typeface="Times New Roman"/>
                        </a:rPr>
                        <a:t>      </a:t>
                      </a:r>
                      <a:r>
                        <a:rPr lang="ru-RU" sz="1400" b="1" dirty="0" smtClean="0">
                          <a:latin typeface="Calibri"/>
                          <a:ea typeface="Times New Roman"/>
                        </a:rPr>
                        <a:t>, </a:t>
                      </a:r>
                      <a:r>
                        <a:rPr lang="ru-RU" sz="1400" b="1" dirty="0">
                          <a:latin typeface="Calibri"/>
                          <a:ea typeface="Times New Roman"/>
                        </a:rPr>
                        <a:t>при </a:t>
                      </a:r>
                      <a:r>
                        <a:rPr lang="ru-RU" sz="1400" b="1" dirty="0" smtClean="0">
                          <a:latin typeface="Calibri"/>
                          <a:ea typeface="Times New Roman"/>
                        </a:rPr>
                        <a:t>а&gt;1;</a:t>
                      </a:r>
                      <a:endParaRPr lang="ru-RU" sz="1100" b="1" dirty="0" smtClean="0">
                        <a:latin typeface="Calibri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Calibri"/>
                          <a:ea typeface="Times New Roman"/>
                        </a:rPr>
                        <a:t>а</a:t>
                      </a:r>
                      <a:r>
                        <a:rPr lang="ru-RU" sz="1400" b="1" dirty="0" smtClean="0">
                          <a:latin typeface="Calibri"/>
                          <a:ea typeface="Times New Roman"/>
                        </a:rPr>
                        <a:t> </a:t>
                      </a:r>
                      <a:r>
                        <a:rPr lang="en-US" sz="1400" b="1" dirty="0" smtClean="0">
                          <a:latin typeface="Calibri"/>
                          <a:ea typeface="Times New Roman"/>
                        </a:rPr>
                        <a:t>ⁿ</a:t>
                      </a:r>
                      <a:r>
                        <a:rPr lang="ru-RU" sz="1400" b="1" dirty="0" smtClean="0">
                          <a:latin typeface="Calibri"/>
                          <a:ea typeface="Times New Roman"/>
                        </a:rPr>
                        <a:t>      </a:t>
                      </a:r>
                      <a:r>
                        <a:rPr lang="ru-RU" sz="1400" b="1" dirty="0">
                          <a:latin typeface="Calibri"/>
                          <a:ea typeface="Times New Roman"/>
                        </a:rPr>
                        <a:t>&lt;    </a:t>
                      </a:r>
                      <a:r>
                        <a:rPr lang="ru-RU" sz="1800" b="1" dirty="0" smtClean="0">
                          <a:latin typeface="Calibri"/>
                          <a:ea typeface="Times New Roman"/>
                        </a:rPr>
                        <a:t>а</a:t>
                      </a:r>
                      <a:r>
                        <a:rPr lang="en-US" sz="1400" b="1" dirty="0" smtClean="0">
                          <a:latin typeface="Calibri"/>
                          <a:ea typeface="Times New Roman"/>
                        </a:rPr>
                        <a:t>      </a:t>
                      </a:r>
                      <a:r>
                        <a:rPr lang="ru-RU" sz="1400" b="1" dirty="0" smtClean="0">
                          <a:latin typeface="Calibri"/>
                          <a:ea typeface="Times New Roman"/>
                        </a:rPr>
                        <a:t> , </a:t>
                      </a:r>
                      <a:r>
                        <a:rPr lang="ru-RU" sz="1400" b="1" dirty="0">
                          <a:latin typeface="Calibri"/>
                          <a:ea typeface="Times New Roman"/>
                        </a:rPr>
                        <a:t>при </a:t>
                      </a:r>
                      <a:r>
                        <a:rPr lang="en-US" sz="1100" b="1" baseline="0" dirty="0" smtClean="0">
                          <a:latin typeface="Calibri"/>
                          <a:ea typeface="Times New Roman"/>
                        </a:rPr>
                        <a:t>        </a:t>
                      </a:r>
                      <a:r>
                        <a:rPr lang="ru-RU" sz="1400" b="1" dirty="0" smtClean="0">
                          <a:latin typeface="Calibri"/>
                          <a:ea typeface="Times New Roman"/>
                        </a:rPr>
                        <a:t>0 </a:t>
                      </a:r>
                      <a:r>
                        <a:rPr lang="ru-RU" sz="1400" b="1" dirty="0">
                          <a:latin typeface="Calibri"/>
                          <a:ea typeface="Times New Roman"/>
                        </a:rPr>
                        <a:t>&lt; а &lt; 1</a:t>
                      </a:r>
                      <a:endParaRPr lang="ru-RU" sz="11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err="1" smtClean="0">
                          <a:latin typeface="Calibri"/>
                          <a:ea typeface="Times New Roman"/>
                        </a:rPr>
                        <a:t>n,s</a:t>
                      </a:r>
                      <a:r>
                        <a:rPr lang="ru-RU" sz="1400" b="1" dirty="0" smtClean="0">
                          <a:latin typeface="Calibri"/>
                          <a:ea typeface="Times New Roman"/>
                        </a:rPr>
                        <a:t> </a:t>
                      </a:r>
                      <a:r>
                        <a:rPr lang="ru-RU" sz="1400" b="1" dirty="0">
                          <a:latin typeface="Calibri"/>
                          <a:ea typeface="Times New Roman"/>
                        </a:rPr>
                        <a:t>– рациональное, </a:t>
                      </a:r>
                      <a:endParaRPr lang="ru-RU" sz="1100" dirty="0">
                        <a:latin typeface="Calibri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Calibri"/>
                          <a:ea typeface="Times New Roman"/>
                        </a:rPr>
                        <a:t>n&gt; </a:t>
                      </a:r>
                      <a:r>
                        <a:rPr lang="en-US" sz="1400" b="1" dirty="0">
                          <a:latin typeface="Calibri"/>
                          <a:ea typeface="Times New Roman"/>
                        </a:rPr>
                        <a:t>s</a:t>
                      </a:r>
                      <a:endParaRPr lang="ru-RU" sz="11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 rot="16200000">
            <a:off x="5641380" y="2699918"/>
            <a:ext cx="59766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Bookman Old Style" pitchFamily="18" charset="0"/>
              </a:rPr>
              <a:t>Критерий оценивания: «</a:t>
            </a:r>
            <a:r>
              <a:rPr lang="ru-RU" sz="2800" b="1" i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Bookman Old Style" pitchFamily="18" charset="0"/>
              </a:rPr>
              <a:t>2верных </a:t>
            </a:r>
            <a:r>
              <a:rPr lang="ru-RU" sz="2800" b="1" i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Bookman Old Style" pitchFamily="18" charset="0"/>
              </a:rPr>
              <a:t>ответа – 1 балл».</a:t>
            </a:r>
            <a:endParaRPr lang="ru-RU" sz="2800" b="1" i="1" dirty="0">
              <a:solidFill>
                <a:schemeClr val="accent5">
                  <a:lumMod val="40000"/>
                  <a:lumOff val="60000"/>
                </a:schemeClr>
              </a:solidFill>
              <a:latin typeface="Bookman Old Style" pitchFamily="18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357290" y="1071546"/>
            <a:ext cx="35719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500166" y="1071546"/>
            <a:ext cx="21431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/>
              <a:t>m</a:t>
            </a:r>
            <a:endParaRPr lang="ru-RU" sz="900" dirty="0" smtClean="0"/>
          </a:p>
          <a:p>
            <a:endParaRPr lang="ru-RU" dirty="0"/>
          </a:p>
        </p:txBody>
      </p:sp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1785918" y="3000372"/>
            <a:ext cx="214314" cy="276225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s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2285984" y="2928934"/>
            <a:ext cx="428628" cy="276225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200" b="1" dirty="0" err="1" smtClean="0">
                <a:latin typeface="Calibri" pitchFamily="34" charset="0"/>
              </a:rPr>
              <a:t>n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+s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2285984" y="3357562"/>
            <a:ext cx="428628" cy="276225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200" b="1" dirty="0" smtClean="0">
                <a:latin typeface="Calibri" pitchFamily="34" charset="0"/>
              </a:rPr>
              <a:t>n-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s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1785918" y="3714752"/>
            <a:ext cx="214314" cy="276225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s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2428860" y="3714752"/>
            <a:ext cx="214314" cy="276225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s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1928794" y="5857892"/>
            <a:ext cx="214314" cy="276225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s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2000232" y="6143644"/>
            <a:ext cx="214314" cy="276225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s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20040"/>
            <a:ext cx="2160240" cy="6205304"/>
          </a:xfrm>
        </p:spPr>
        <p:txBody>
          <a:bodyPr>
            <a:normAutofit/>
          </a:bodyPr>
          <a:lstStyle/>
          <a:p>
            <a:r>
              <a:rPr lang="ru-RU" sz="2800" i="1" dirty="0" err="1" smtClean="0"/>
              <a:t>Математи-ческая</a:t>
            </a:r>
            <a:r>
              <a:rPr lang="ru-RU" sz="2800" i="1" dirty="0" smtClean="0"/>
              <a:t> разминка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39752" y="116632"/>
            <a:ext cx="5760640" cy="648072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i="1" dirty="0" smtClean="0">
                <a:solidFill>
                  <a:srgbClr val="002060"/>
                </a:solidFill>
                <a:latin typeface="Bookman Old Style" pitchFamily="18" charset="0"/>
              </a:rPr>
              <a:t>Представить выражение х</a:t>
            </a:r>
            <a:r>
              <a:rPr lang="ru-RU" b="1" i="1" baseline="30000" dirty="0" smtClean="0">
                <a:solidFill>
                  <a:srgbClr val="002060"/>
                </a:solidFill>
                <a:latin typeface="Bookman Old Style" pitchFamily="18" charset="0"/>
              </a:rPr>
              <a:t>22</a:t>
            </a:r>
            <a:r>
              <a:rPr lang="ru-RU" b="1" i="1" dirty="0" smtClean="0">
                <a:solidFill>
                  <a:srgbClr val="002060"/>
                </a:solidFill>
                <a:latin typeface="Bookman Old Style" pitchFamily="18" charset="0"/>
              </a:rPr>
              <a:t> в виде произведения двух степеней с основанием </a:t>
            </a:r>
            <a:r>
              <a:rPr lang="ru-RU" b="1" i="1" dirty="0" err="1" smtClean="0">
                <a:solidFill>
                  <a:srgbClr val="002060"/>
                </a:solidFill>
                <a:latin typeface="Bookman Old Style" pitchFamily="18" charset="0"/>
              </a:rPr>
              <a:t>х</a:t>
            </a:r>
            <a:r>
              <a:rPr lang="ru-RU" b="1" i="1" dirty="0" smtClean="0">
                <a:solidFill>
                  <a:srgbClr val="002060"/>
                </a:solidFill>
                <a:latin typeface="Bookman Old Style" pitchFamily="18" charset="0"/>
              </a:rPr>
              <a:t>, если один из множителей равен:</a:t>
            </a:r>
            <a:endParaRPr lang="ru-RU" dirty="0" smtClean="0"/>
          </a:p>
          <a:p>
            <a:pPr>
              <a:buNone/>
            </a:pPr>
            <a:r>
              <a:rPr lang="ru-RU" sz="4000" b="1" dirty="0" smtClean="0">
                <a:solidFill>
                  <a:srgbClr val="002060"/>
                </a:solidFill>
                <a:latin typeface="Bookman Old Style" pitchFamily="18" charset="0"/>
              </a:rPr>
              <a:t>х</a:t>
            </a:r>
            <a:r>
              <a:rPr lang="ru-RU" sz="4000" b="1" baseline="30000" dirty="0" smtClean="0">
                <a:solidFill>
                  <a:srgbClr val="002060"/>
                </a:solidFill>
                <a:latin typeface="Bookman Old Style" pitchFamily="18" charset="0"/>
              </a:rPr>
              <a:t>2</a:t>
            </a:r>
            <a:r>
              <a:rPr lang="ru-RU" sz="4000" b="1" dirty="0" smtClean="0">
                <a:solidFill>
                  <a:srgbClr val="002060"/>
                </a:solidFill>
                <a:latin typeface="Bookman Old Style" pitchFamily="18" charset="0"/>
              </a:rPr>
              <a:t>  ·   </a:t>
            </a:r>
            <a:r>
              <a:rPr lang="ru-RU" sz="3600" b="1" dirty="0" smtClean="0">
                <a:solidFill>
                  <a:srgbClr val="C00000"/>
                </a:solidFill>
                <a:latin typeface="Bookman Old Style" pitchFamily="18" charset="0"/>
              </a:rPr>
              <a:t>Х        </a:t>
            </a:r>
            <a:r>
              <a:rPr lang="ru-RU" sz="3600" b="1" dirty="0" smtClean="0">
                <a:solidFill>
                  <a:srgbClr val="002060"/>
                </a:solidFill>
                <a:latin typeface="Bookman Old Style" pitchFamily="18" charset="0"/>
              </a:rPr>
              <a:t>= Х²²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002060"/>
                </a:solidFill>
                <a:latin typeface="Bookman Old Style" pitchFamily="18" charset="0"/>
              </a:rPr>
              <a:t>х</a:t>
            </a:r>
            <a:r>
              <a:rPr lang="ru-RU" sz="4000" b="1" baseline="30000" dirty="0" smtClean="0">
                <a:solidFill>
                  <a:srgbClr val="002060"/>
                </a:solidFill>
                <a:latin typeface="Bookman Old Style" pitchFamily="18" charset="0"/>
              </a:rPr>
              <a:t>5,5</a:t>
            </a:r>
            <a:r>
              <a:rPr lang="ru-RU" sz="3200" b="1" dirty="0" smtClean="0">
                <a:solidFill>
                  <a:srgbClr val="002060"/>
                </a:solidFill>
                <a:latin typeface="Bookman Old Style" pitchFamily="18" charset="0"/>
              </a:rPr>
              <a:t> ·   </a:t>
            </a:r>
            <a:r>
              <a:rPr lang="ru-RU" sz="3200" b="1" dirty="0" smtClean="0">
                <a:solidFill>
                  <a:srgbClr val="C00000"/>
                </a:solidFill>
                <a:latin typeface="Bookman Old Style" pitchFamily="18" charset="0"/>
              </a:rPr>
              <a:t>Х    </a:t>
            </a:r>
            <a:r>
              <a:rPr lang="ru-RU" sz="3200" b="1" dirty="0" smtClean="0">
                <a:solidFill>
                  <a:srgbClr val="002060"/>
                </a:solidFill>
                <a:latin typeface="Bookman Old Style" pitchFamily="18" charset="0"/>
              </a:rPr>
              <a:t>        </a:t>
            </a:r>
            <a:r>
              <a:rPr lang="ru-RU" sz="4000" b="1" dirty="0" smtClean="0">
                <a:solidFill>
                  <a:srgbClr val="002060"/>
                </a:solidFill>
              </a:rPr>
              <a:t>= </a:t>
            </a:r>
            <a:r>
              <a:rPr lang="ru-RU" sz="4000" b="1" dirty="0" smtClean="0">
                <a:solidFill>
                  <a:srgbClr val="002060"/>
                </a:solidFill>
                <a:latin typeface="Bookman Old Style" pitchFamily="18" charset="0"/>
              </a:rPr>
              <a:t>Х²²</a:t>
            </a:r>
            <a:endParaRPr lang="ru-RU" sz="40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4000" b="1" dirty="0" smtClean="0">
                <a:solidFill>
                  <a:srgbClr val="002060"/>
                </a:solidFill>
                <a:latin typeface="Bookman Old Style" pitchFamily="18" charset="0"/>
              </a:rPr>
              <a:t>х</a:t>
            </a:r>
            <a:r>
              <a:rPr lang="ru-RU" sz="4000" b="1" baseline="30000" dirty="0" smtClean="0">
                <a:solidFill>
                  <a:srgbClr val="002060"/>
                </a:solidFill>
                <a:latin typeface="Bookman Old Style" pitchFamily="18" charset="0"/>
              </a:rPr>
              <a:t>1/4</a:t>
            </a:r>
            <a:r>
              <a:rPr lang="ru-RU" sz="3200" b="1" dirty="0" smtClean="0">
                <a:solidFill>
                  <a:srgbClr val="002060"/>
                </a:solidFill>
                <a:latin typeface="Bookman Old Style" pitchFamily="18" charset="0"/>
              </a:rPr>
              <a:t> ·</a:t>
            </a:r>
            <a:r>
              <a:rPr lang="ru-RU" sz="3200" b="1" dirty="0" smtClean="0">
                <a:solidFill>
                  <a:srgbClr val="C00000"/>
                </a:solidFill>
                <a:latin typeface="Bookman Old Style" pitchFamily="18" charset="0"/>
              </a:rPr>
              <a:t>  Х</a:t>
            </a:r>
            <a:r>
              <a:rPr lang="ru-RU" sz="3600" b="1" dirty="0" smtClean="0">
                <a:solidFill>
                  <a:srgbClr val="C00000"/>
                </a:solidFill>
                <a:latin typeface="Bookman Old Style" pitchFamily="18" charset="0"/>
              </a:rPr>
              <a:t>   </a:t>
            </a:r>
            <a:r>
              <a:rPr lang="ru-RU" sz="3600" b="1" dirty="0" smtClean="0">
                <a:solidFill>
                  <a:srgbClr val="002060"/>
                </a:solidFill>
                <a:latin typeface="Bookman Old Style" pitchFamily="18" charset="0"/>
              </a:rPr>
              <a:t>      </a:t>
            </a:r>
            <a:r>
              <a:rPr lang="ru-RU" sz="3600" b="1" dirty="0" smtClean="0">
                <a:solidFill>
                  <a:srgbClr val="002060"/>
                </a:solidFill>
              </a:rPr>
              <a:t>= </a:t>
            </a:r>
            <a:r>
              <a:rPr lang="ru-RU" sz="3600" b="1" dirty="0" smtClean="0">
                <a:solidFill>
                  <a:srgbClr val="002060"/>
                </a:solidFill>
                <a:latin typeface="Bookman Old Style" pitchFamily="18" charset="0"/>
              </a:rPr>
              <a:t>Х²²</a:t>
            </a:r>
            <a:endParaRPr lang="ru-RU" sz="36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4000" b="1" dirty="0" smtClean="0">
                <a:solidFill>
                  <a:srgbClr val="002060"/>
                </a:solidFill>
                <a:latin typeface="Bookman Old Style" pitchFamily="18" charset="0"/>
              </a:rPr>
              <a:t>х</a:t>
            </a:r>
            <a:r>
              <a:rPr lang="ru-RU" sz="4000" b="1" baseline="30000" dirty="0" smtClean="0">
                <a:solidFill>
                  <a:srgbClr val="002060"/>
                </a:solidFill>
                <a:latin typeface="Bookman Old Style" pitchFamily="18" charset="0"/>
              </a:rPr>
              <a:t>1,2</a:t>
            </a:r>
            <a:r>
              <a:rPr lang="ru-RU" sz="4000" b="1" baseline="30000" dirty="0" smtClean="0">
                <a:solidFill>
                  <a:srgbClr val="002060"/>
                </a:solidFill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  <a:latin typeface="Bookman Old Style" pitchFamily="18" charset="0"/>
              </a:rPr>
              <a:t> ·  </a:t>
            </a:r>
            <a:r>
              <a:rPr lang="ru-RU" sz="3200" b="1" dirty="0" smtClean="0">
                <a:solidFill>
                  <a:srgbClr val="C00000"/>
                </a:solidFill>
                <a:latin typeface="Bookman Old Style" pitchFamily="18" charset="0"/>
              </a:rPr>
              <a:t>Х    </a:t>
            </a:r>
            <a:r>
              <a:rPr lang="ru-RU" sz="3200" b="1" dirty="0" smtClean="0">
                <a:solidFill>
                  <a:srgbClr val="002060"/>
                </a:solidFill>
                <a:latin typeface="Bookman Old Style" pitchFamily="18" charset="0"/>
              </a:rPr>
              <a:t>         </a:t>
            </a:r>
            <a:r>
              <a:rPr lang="ru-RU" sz="3200" b="1" dirty="0" smtClean="0">
                <a:solidFill>
                  <a:srgbClr val="002060"/>
                </a:solidFill>
              </a:rPr>
              <a:t>=  </a:t>
            </a:r>
            <a:r>
              <a:rPr lang="ru-RU" sz="3200" b="1" dirty="0" smtClean="0">
                <a:solidFill>
                  <a:srgbClr val="002060"/>
                </a:solidFill>
                <a:latin typeface="Bookman Old Style" pitchFamily="18" charset="0"/>
              </a:rPr>
              <a:t>Х²²</a:t>
            </a:r>
            <a:endParaRPr lang="ru-RU" sz="32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4000" b="1" dirty="0" smtClean="0">
                <a:solidFill>
                  <a:srgbClr val="002060"/>
                </a:solidFill>
                <a:latin typeface="Bookman Old Style" pitchFamily="18" charset="0"/>
              </a:rPr>
              <a:t>х</a:t>
            </a:r>
            <a:r>
              <a:rPr lang="ru-RU" sz="4000" b="1" baseline="30000" dirty="0" smtClean="0">
                <a:solidFill>
                  <a:srgbClr val="002060"/>
                </a:solidFill>
                <a:latin typeface="Bookman Old Style" pitchFamily="18" charset="0"/>
              </a:rPr>
              <a:t>0</a:t>
            </a:r>
            <a:r>
              <a:rPr lang="ru-RU" sz="4000" b="1" baseline="30000" dirty="0" smtClean="0">
                <a:solidFill>
                  <a:srgbClr val="002060"/>
                </a:solidFill>
              </a:rPr>
              <a:t> </a:t>
            </a:r>
            <a:r>
              <a:rPr lang="ru-RU" sz="4000" b="1" dirty="0" smtClean="0">
                <a:solidFill>
                  <a:srgbClr val="002060"/>
                </a:solidFill>
                <a:latin typeface="Bookman Old Style" pitchFamily="18" charset="0"/>
              </a:rPr>
              <a:t> ·   </a:t>
            </a:r>
            <a:r>
              <a:rPr lang="ru-RU" sz="4000" b="1" dirty="0" smtClean="0">
                <a:solidFill>
                  <a:srgbClr val="C00000"/>
                </a:solidFill>
                <a:latin typeface="Bookman Old Style" pitchFamily="18" charset="0"/>
              </a:rPr>
              <a:t>Х</a:t>
            </a:r>
            <a:r>
              <a:rPr lang="ru-RU" sz="4000" b="1" dirty="0" smtClean="0">
                <a:solidFill>
                  <a:srgbClr val="002060"/>
                </a:solidFill>
                <a:latin typeface="Bookman Old Style" pitchFamily="18" charset="0"/>
              </a:rPr>
              <a:t>        </a:t>
            </a:r>
            <a:r>
              <a:rPr lang="ru-RU" sz="4000" b="1" dirty="0" smtClean="0">
                <a:solidFill>
                  <a:srgbClr val="002060"/>
                </a:solidFill>
              </a:rPr>
              <a:t>=  </a:t>
            </a:r>
            <a:r>
              <a:rPr lang="ru-RU" sz="4000" b="1" dirty="0" smtClean="0">
                <a:solidFill>
                  <a:srgbClr val="002060"/>
                </a:solidFill>
                <a:latin typeface="Bookman Old Style" pitchFamily="18" charset="0"/>
              </a:rPr>
              <a:t>Х²²</a:t>
            </a:r>
            <a:endParaRPr lang="ru-RU" sz="4000" b="1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  <p:pic>
        <p:nvPicPr>
          <p:cNvPr id="4" name="Picture 10" descr="http://refdb.ru/images/515/1028492/74528fd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76672"/>
            <a:ext cx="1431535" cy="1800200"/>
          </a:xfrm>
          <a:prstGeom prst="rect">
            <a:avLst/>
          </a:prstGeom>
          <a:noFill/>
        </p:spPr>
      </p:pic>
      <p:pic>
        <p:nvPicPr>
          <p:cNvPr id="5" name="Picture 6" descr="https://s-media-cache-ak0.pinimg.com/originals/f3/7a/7e/f37a7ed89bae175486f3bbe34b8ad4d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52936"/>
            <a:ext cx="2240248" cy="172819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211960" y="2852936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16,5</a:t>
            </a:r>
            <a:endParaRPr lang="ru-RU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11960" y="422108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  <a:latin typeface="Bookman Old Style" pitchFamily="18" charset="0"/>
              </a:rPr>
              <a:t>20,8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139952" y="3573016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  <a:latin typeface="Bookman Old Style" pitchFamily="18" charset="0"/>
              </a:rPr>
              <a:t>21,75</a:t>
            </a:r>
            <a:endParaRPr lang="ru-RU" sz="16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83968" y="2132856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20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11960" y="4869160"/>
            <a:ext cx="489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22</a:t>
            </a:r>
            <a:endParaRPr lang="ru-RU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11760" y="260648"/>
            <a:ext cx="5760640" cy="6195088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latin typeface="Bookman Old Style" pitchFamily="18" charset="0"/>
              </a:rPr>
              <a:t>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Упростить:</a:t>
            </a:r>
          </a:p>
          <a:p>
            <a:r>
              <a:rPr lang="ru-RU" b="1" dirty="0" smtClean="0">
                <a:latin typeface="Bookman Old Style" pitchFamily="18" charset="0"/>
              </a:rPr>
              <a:t>а) </a:t>
            </a:r>
            <a:r>
              <a:rPr lang="ru-RU" b="1" dirty="0" err="1" smtClean="0">
                <a:latin typeface="Bookman Old Style" pitchFamily="18" charset="0"/>
              </a:rPr>
              <a:t>х</a:t>
            </a:r>
            <a:r>
              <a:rPr lang="ru-RU" b="1" dirty="0" smtClean="0">
                <a:latin typeface="Bookman Old Style" pitchFamily="18" charset="0"/>
              </a:rPr>
              <a:t> </a:t>
            </a:r>
            <a:r>
              <a:rPr lang="ru-RU" b="1" baseline="30000" dirty="0" smtClean="0">
                <a:latin typeface="Bookman Old Style" pitchFamily="18" charset="0"/>
              </a:rPr>
              <a:t>1/2∙</a:t>
            </a:r>
            <a:r>
              <a:rPr lang="ru-RU" b="1" dirty="0" smtClean="0">
                <a:latin typeface="Bookman Old Style" pitchFamily="18" charset="0"/>
              </a:rPr>
              <a:t> </a:t>
            </a:r>
            <a:r>
              <a:rPr lang="ru-RU" b="1" dirty="0" err="1" smtClean="0">
                <a:latin typeface="Bookman Old Style" pitchFamily="18" charset="0"/>
              </a:rPr>
              <a:t>√х</a:t>
            </a:r>
            <a:r>
              <a:rPr lang="ru-RU" b="1" dirty="0" smtClean="0">
                <a:latin typeface="Bookman Old Style" pitchFamily="18" charset="0"/>
              </a:rPr>
              <a:t>;</a:t>
            </a:r>
          </a:p>
          <a:p>
            <a:pPr>
              <a:buNone/>
            </a:pPr>
            <a:endParaRPr lang="ru-RU" dirty="0" smtClean="0">
              <a:latin typeface="Bookman Old Style" pitchFamily="18" charset="0"/>
            </a:endParaRP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  <a:latin typeface="Bookman Old Style" pitchFamily="18" charset="0"/>
              </a:rPr>
              <a:t>Ответ:    Х</a:t>
            </a:r>
          </a:p>
          <a:p>
            <a:pPr>
              <a:buNone/>
            </a:pPr>
            <a:endParaRPr lang="ru-RU" dirty="0" smtClean="0">
              <a:latin typeface="Bookman Old Style" pitchFamily="18" charset="0"/>
            </a:endParaRPr>
          </a:p>
          <a:p>
            <a:r>
              <a:rPr lang="ru-RU" b="1" dirty="0" smtClean="0">
                <a:latin typeface="Bookman Old Style" pitchFamily="18" charset="0"/>
              </a:rPr>
              <a:t>б) у </a:t>
            </a:r>
            <a:r>
              <a:rPr lang="ru-RU" b="1" baseline="30000" dirty="0" smtClean="0">
                <a:latin typeface="Bookman Old Style" pitchFamily="18" charset="0"/>
              </a:rPr>
              <a:t>5/8∙</a:t>
            </a:r>
            <a:r>
              <a:rPr lang="ru-RU" b="1" dirty="0" smtClean="0">
                <a:latin typeface="Bookman Old Style" pitchFamily="18" charset="0"/>
              </a:rPr>
              <a:t>  у </a:t>
            </a:r>
            <a:r>
              <a:rPr lang="ru-RU" b="1" baseline="30000" dirty="0" smtClean="0">
                <a:latin typeface="Bookman Old Style" pitchFamily="18" charset="0"/>
              </a:rPr>
              <a:t>1/4</a:t>
            </a:r>
            <a:r>
              <a:rPr lang="ru-RU" b="1" dirty="0" smtClean="0">
                <a:latin typeface="Bookman Old Style" pitchFamily="18" charset="0"/>
              </a:rPr>
              <a:t> : у </a:t>
            </a:r>
            <a:r>
              <a:rPr lang="ru-RU" b="1" baseline="30000" dirty="0" smtClean="0">
                <a:latin typeface="Bookman Old Style" pitchFamily="18" charset="0"/>
              </a:rPr>
              <a:t>1/8  ;</a:t>
            </a:r>
            <a:endParaRPr lang="ru-RU" dirty="0" smtClean="0">
              <a:latin typeface="Bookman Old Style" pitchFamily="18" charset="0"/>
            </a:endParaRPr>
          </a:p>
          <a:p>
            <a:endParaRPr lang="ru-RU" b="1" dirty="0" smtClean="0">
              <a:latin typeface="Bookman Old Style" pitchFamily="18" charset="0"/>
            </a:endParaRP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  <a:latin typeface="Bookman Old Style" pitchFamily="18" charset="0"/>
              </a:rPr>
              <a:t>Ответ:    у</a:t>
            </a:r>
          </a:p>
          <a:p>
            <a:pPr>
              <a:buNone/>
            </a:pPr>
            <a:endParaRPr lang="ru-RU" b="1" dirty="0" smtClean="0">
              <a:latin typeface="Bookman Old Style" pitchFamily="18" charset="0"/>
            </a:endParaRPr>
          </a:p>
          <a:p>
            <a:r>
              <a:rPr lang="ru-RU" b="1" dirty="0" smtClean="0">
                <a:latin typeface="Bookman Old Style" pitchFamily="18" charset="0"/>
              </a:rPr>
              <a:t>в) с </a:t>
            </a:r>
            <a:r>
              <a:rPr lang="ru-RU" b="1" baseline="30000" dirty="0" smtClean="0">
                <a:latin typeface="Bookman Old Style" pitchFamily="18" charset="0"/>
              </a:rPr>
              <a:t>0,4</a:t>
            </a:r>
            <a:r>
              <a:rPr lang="ru-RU" b="1" dirty="0" smtClean="0">
                <a:latin typeface="Bookman Old Style" pitchFamily="18" charset="0"/>
              </a:rPr>
              <a:t> с </a:t>
            </a:r>
            <a:r>
              <a:rPr lang="ru-RU" b="1" baseline="30000" dirty="0" smtClean="0">
                <a:latin typeface="Bookman Old Style" pitchFamily="18" charset="0"/>
              </a:rPr>
              <a:t>-0,3</a:t>
            </a:r>
            <a:r>
              <a:rPr lang="ru-RU" b="1" dirty="0" smtClean="0">
                <a:latin typeface="Bookman Old Style" pitchFamily="18" charset="0"/>
              </a:rPr>
              <a:t> с </a:t>
            </a:r>
            <a:r>
              <a:rPr lang="ru-RU" b="1" baseline="30000" dirty="0" smtClean="0">
                <a:latin typeface="Bookman Old Style" pitchFamily="18" charset="0"/>
              </a:rPr>
              <a:t>2,9.</a:t>
            </a:r>
            <a:endParaRPr lang="ru-RU" dirty="0" smtClean="0">
              <a:latin typeface="Bookman Old Style" pitchFamily="18" charset="0"/>
            </a:endParaRPr>
          </a:p>
          <a:p>
            <a:pPr>
              <a:buNone/>
            </a:pPr>
            <a:endParaRPr lang="ru-RU" dirty="0" smtClean="0">
              <a:latin typeface="Bookman Old Style" pitchFamily="18" charset="0"/>
            </a:endParaRP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  <a:latin typeface="Bookman Old Style" pitchFamily="18" charset="0"/>
              </a:rPr>
              <a:t>Ответ:      с³</a:t>
            </a:r>
            <a:endParaRPr lang="ru-RU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79512" y="260350"/>
            <a:ext cx="2304256" cy="6192838"/>
          </a:xfrm>
        </p:spPr>
        <p:txBody>
          <a:bodyPr>
            <a:normAutofit/>
          </a:bodyPr>
          <a:lstStyle/>
          <a:p>
            <a:r>
              <a:rPr lang="ru-RU" sz="2800" i="1" dirty="0" err="1" smtClean="0"/>
              <a:t>Математи-ческая</a:t>
            </a:r>
            <a:r>
              <a:rPr lang="ru-RU" sz="2800" i="1" dirty="0" smtClean="0"/>
              <a:t> разминка</a:t>
            </a:r>
            <a:endParaRPr lang="ru-RU" sz="2800" dirty="0"/>
          </a:p>
        </p:txBody>
      </p:sp>
      <p:pic>
        <p:nvPicPr>
          <p:cNvPr id="5" name="Picture 6" descr="https://s-media-cache-ak0.pinimg.com/originals/f3/7a/7e/f37a7ed89bae175486f3bbe34b8ad4d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08920"/>
            <a:ext cx="2240248" cy="1728192"/>
          </a:xfrm>
          <a:prstGeom prst="rect">
            <a:avLst/>
          </a:prstGeom>
          <a:noFill/>
        </p:spPr>
      </p:pic>
      <p:pic>
        <p:nvPicPr>
          <p:cNvPr id="6" name="Picture 10" descr="http://refdb.ru/images/515/1028492/74528fd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76672"/>
            <a:ext cx="1431535" cy="1800200"/>
          </a:xfrm>
          <a:prstGeom prst="rect">
            <a:avLst/>
          </a:prstGeom>
          <a:noFill/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4283968" y="764704"/>
            <a:ext cx="28803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51720" y="260648"/>
            <a:ext cx="5976664" cy="619508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baseline="30000" dirty="0" smtClean="0"/>
              <a:t> </a:t>
            </a:r>
            <a:r>
              <a:rPr lang="ru-RU" b="1" dirty="0" smtClean="0"/>
              <a:t>     </a:t>
            </a:r>
            <a:r>
              <a:rPr lang="ru-RU" dirty="0" smtClean="0"/>
              <a:t>         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Вычислите:</a:t>
            </a:r>
          </a:p>
          <a:p>
            <a:pPr>
              <a:buNone/>
            </a:pPr>
            <a:r>
              <a:rPr lang="ru-RU" dirty="0" smtClean="0"/>
              <a:t>       </a:t>
            </a:r>
          </a:p>
          <a:p>
            <a:pPr>
              <a:buNone/>
            </a:pPr>
            <a:r>
              <a:rPr lang="ru-RU" dirty="0" smtClean="0"/>
              <a:t>       а) 4</a:t>
            </a:r>
            <a:r>
              <a:rPr lang="ru-RU" baseline="30000" dirty="0" smtClean="0"/>
              <a:t>-2</a:t>
            </a:r>
            <a:r>
              <a:rPr lang="ru-RU" dirty="0" smtClean="0"/>
              <a:t> :     ;                 </a:t>
            </a:r>
          </a:p>
          <a:p>
            <a:pPr>
              <a:buNone/>
            </a:pPr>
            <a:r>
              <a:rPr lang="ru-RU" dirty="0" smtClean="0"/>
              <a:t>                        </a:t>
            </a:r>
            <a:r>
              <a:rPr lang="ru-RU" b="1" dirty="0" smtClean="0">
                <a:solidFill>
                  <a:srgbClr val="FF0000"/>
                </a:solidFill>
                <a:latin typeface="Bookman Old Style" pitchFamily="18" charset="0"/>
              </a:rPr>
              <a:t>Ответ: </a:t>
            </a:r>
            <a:r>
              <a:rPr lang="ru-RU" sz="3600" b="1" dirty="0" smtClean="0">
                <a:solidFill>
                  <a:srgbClr val="FF0000"/>
                </a:solidFill>
                <a:latin typeface="Bookman Old Style" pitchFamily="18" charset="0"/>
              </a:rPr>
              <a:t>½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б) 9</a:t>
            </a:r>
            <a:r>
              <a:rPr lang="ru-RU" baseline="30000" dirty="0" smtClean="0"/>
              <a:t>-4</a:t>
            </a:r>
            <a:r>
              <a:rPr lang="ru-RU" dirty="0" smtClean="0"/>
              <a:t> : 3</a:t>
            </a:r>
            <a:r>
              <a:rPr lang="ru-RU" baseline="30000" dirty="0" smtClean="0"/>
              <a:t>-6</a:t>
            </a:r>
            <a:r>
              <a:rPr lang="ru-RU" dirty="0" smtClean="0"/>
              <a:t> ; </a:t>
            </a:r>
          </a:p>
          <a:p>
            <a:pPr>
              <a:buNone/>
            </a:pPr>
            <a:r>
              <a:rPr lang="ru-RU" dirty="0" smtClean="0"/>
              <a:t>                        </a:t>
            </a:r>
            <a:r>
              <a:rPr lang="ru-RU" b="1" dirty="0" smtClean="0">
                <a:solidFill>
                  <a:srgbClr val="FF0000"/>
                </a:solidFill>
                <a:latin typeface="Bookman Old Style" pitchFamily="18" charset="0"/>
              </a:rPr>
              <a:t>Ответ: 1 9</a:t>
            </a:r>
          </a:p>
          <a:p>
            <a:pPr>
              <a:buNone/>
            </a:pPr>
            <a:r>
              <a:rPr lang="ru-RU" dirty="0" smtClean="0"/>
              <a:t>          </a:t>
            </a:r>
          </a:p>
          <a:p>
            <a:pPr>
              <a:buNone/>
            </a:pPr>
            <a:r>
              <a:rPr lang="ru-RU" dirty="0" smtClean="0"/>
              <a:t>         </a:t>
            </a:r>
          </a:p>
          <a:p>
            <a:pPr>
              <a:buNone/>
            </a:pPr>
            <a:r>
              <a:rPr lang="ru-RU" dirty="0" smtClean="0"/>
              <a:t>       в)              ;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  <a:latin typeface="Bookman Old Style" pitchFamily="18" charset="0"/>
              </a:rPr>
              <a:t>                        Ответ: 1 8</a:t>
            </a:r>
            <a:endParaRPr lang="ru-RU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79512" y="320675"/>
            <a:ext cx="2304256" cy="6276975"/>
          </a:xfrm>
        </p:spPr>
        <p:txBody>
          <a:bodyPr>
            <a:normAutofit/>
          </a:bodyPr>
          <a:lstStyle/>
          <a:p>
            <a:r>
              <a:rPr lang="ru-RU" sz="2800" i="1" dirty="0" err="1" smtClean="0"/>
              <a:t>Математи-ческая</a:t>
            </a:r>
            <a:r>
              <a:rPr lang="ru-RU" sz="2800" i="1" dirty="0" smtClean="0"/>
              <a:t> разминка</a:t>
            </a:r>
            <a:endParaRPr lang="ru-RU" sz="2800" dirty="0"/>
          </a:p>
        </p:txBody>
      </p:sp>
      <p:pic>
        <p:nvPicPr>
          <p:cNvPr id="5" name="Picture 6" descr="https://s-media-cache-ak0.pinimg.com/originals/f3/7a/7e/f37a7ed89bae175486f3bbe34b8ad4d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708920"/>
            <a:ext cx="2240248" cy="1728192"/>
          </a:xfrm>
          <a:prstGeom prst="rect">
            <a:avLst/>
          </a:prstGeom>
          <a:noFill/>
        </p:spPr>
      </p:pic>
      <p:pic>
        <p:nvPicPr>
          <p:cNvPr id="6" name="Picture 10" descr="http://refdb.ru/images/515/1028492/74528fd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76672"/>
            <a:ext cx="1431535" cy="1800200"/>
          </a:xfrm>
          <a:prstGeom prst="rect">
            <a:avLst/>
          </a:prstGeom>
          <a:noFill/>
        </p:spPr>
      </p:pic>
      <p:pic>
        <p:nvPicPr>
          <p:cNvPr id="7" name="Рисунок 6" descr="Image910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3933056"/>
            <a:ext cx="1224136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Image903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920" y="1052736"/>
            <a:ext cx="50405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Прямая соединительная линия 9"/>
          <p:cNvCxnSpPr/>
          <p:nvPr/>
        </p:nvCxnSpPr>
        <p:spPr>
          <a:xfrm flipH="1">
            <a:off x="6084168" y="2996952"/>
            <a:ext cx="144016" cy="36004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6372200" y="5589240"/>
            <a:ext cx="144016" cy="36004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87824" y="260648"/>
            <a:ext cx="5040560" cy="619508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 </a:t>
            </a:r>
            <a:r>
              <a:rPr lang="ru-RU" b="1" dirty="0" smtClean="0">
                <a:solidFill>
                  <a:srgbClr val="0070C0"/>
                </a:solidFill>
                <a:latin typeface="Bookman Old Style" pitchFamily="18" charset="0"/>
              </a:rPr>
              <a:t>Имеет ли смысл выражение: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sz="3600" dirty="0" smtClean="0"/>
              <a:t>2   </a:t>
            </a:r>
            <a:r>
              <a:rPr lang="ru-RU" dirty="0" smtClean="0"/>
              <a:t> </a:t>
            </a:r>
            <a:r>
              <a:rPr lang="ru-RU" sz="3600" dirty="0" smtClean="0"/>
              <a:t>;           (-5)   ;       </a:t>
            </a:r>
          </a:p>
          <a:p>
            <a:pPr>
              <a:buNone/>
            </a:pPr>
            <a:endParaRPr lang="ru-RU" sz="3600" dirty="0" smtClean="0"/>
          </a:p>
          <a:p>
            <a:pPr>
              <a:buNone/>
            </a:pPr>
            <a:endParaRPr lang="ru-RU" sz="3600" dirty="0" smtClean="0"/>
          </a:p>
          <a:p>
            <a:pPr>
              <a:buNone/>
            </a:pPr>
            <a:r>
              <a:rPr lang="ru-RU" sz="3600" dirty="0" smtClean="0"/>
              <a:t> (-0,2)   ;        0    ; </a:t>
            </a:r>
          </a:p>
          <a:p>
            <a:pPr>
              <a:buNone/>
            </a:pPr>
            <a:endParaRPr lang="ru-RU" sz="3600" dirty="0" smtClean="0"/>
          </a:p>
          <a:p>
            <a:pPr>
              <a:buNone/>
            </a:pPr>
            <a:endParaRPr lang="ru-RU" sz="3600" dirty="0" smtClean="0"/>
          </a:p>
          <a:p>
            <a:pPr>
              <a:buNone/>
            </a:pPr>
            <a:r>
              <a:rPr lang="ru-RU" sz="3600" dirty="0" smtClean="0"/>
              <a:t>             0    </a:t>
            </a:r>
            <a:r>
              <a:rPr lang="ru-RU" sz="3600" baseline="30000" dirty="0" smtClean="0"/>
              <a:t>.</a:t>
            </a:r>
            <a:endParaRPr lang="ru-RU" sz="3600" dirty="0" smtClean="0"/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79512" y="320675"/>
            <a:ext cx="2160240" cy="6060654"/>
          </a:xfrm>
        </p:spPr>
        <p:txBody>
          <a:bodyPr>
            <a:normAutofit/>
          </a:bodyPr>
          <a:lstStyle/>
          <a:p>
            <a:r>
              <a:rPr lang="ru-RU" sz="2800" i="1" dirty="0" err="1" smtClean="0"/>
              <a:t>Математи-ческая</a:t>
            </a:r>
            <a:r>
              <a:rPr lang="ru-RU" sz="2800" i="1" dirty="0" smtClean="0"/>
              <a:t> разминка</a:t>
            </a:r>
            <a:endParaRPr lang="ru-RU" sz="2800" dirty="0"/>
          </a:p>
        </p:txBody>
      </p:sp>
      <p:pic>
        <p:nvPicPr>
          <p:cNvPr id="5" name="Picture 6" descr="https://s-media-cache-ak0.pinimg.com/originals/f3/7a/7e/f37a7ed89bae175486f3bbe34b8ad4d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36912"/>
            <a:ext cx="2240248" cy="1728192"/>
          </a:xfrm>
          <a:prstGeom prst="rect">
            <a:avLst/>
          </a:prstGeom>
          <a:noFill/>
        </p:spPr>
      </p:pic>
      <p:pic>
        <p:nvPicPr>
          <p:cNvPr id="6" name="Picture 10" descr="http://refdb.ru/images/515/1028492/74528fd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04664"/>
            <a:ext cx="1431535" cy="18002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516216" y="1484784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1/2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635896" y="1484784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3/4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139952" y="3284984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-1/3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228184" y="3284984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3/5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004048" y="522920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-10</a:t>
            </a:r>
            <a:endParaRPr lang="ru-RU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71800" y="332656"/>
            <a:ext cx="4924400" cy="6123080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</a:t>
            </a:r>
            <a:r>
              <a:rPr lang="ru-RU" b="1" dirty="0" smtClean="0">
                <a:solidFill>
                  <a:srgbClr val="0070C0"/>
                </a:solidFill>
                <a:latin typeface="Bookman Old Style" pitchFamily="18" charset="0"/>
              </a:rPr>
              <a:t>Сравните: </a:t>
            </a:r>
          </a:p>
          <a:p>
            <a:pPr>
              <a:buNone/>
            </a:pPr>
            <a:r>
              <a:rPr lang="ru-RU" dirty="0" smtClean="0"/>
              <a:t>            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</a:t>
            </a:r>
            <a:r>
              <a:rPr lang="ru-RU" sz="4000" dirty="0" smtClean="0"/>
              <a:t>2</a:t>
            </a:r>
            <a:r>
              <a:rPr lang="ru-RU" dirty="0" smtClean="0"/>
              <a:t>           и        </a:t>
            </a:r>
            <a:r>
              <a:rPr lang="ru-RU" sz="4000" dirty="0" smtClean="0"/>
              <a:t>3</a:t>
            </a:r>
            <a:r>
              <a:rPr lang="ru-RU" dirty="0" smtClean="0"/>
              <a:t>     </a:t>
            </a: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2243138" cy="6132513"/>
          </a:xfrm>
        </p:spPr>
        <p:txBody>
          <a:bodyPr>
            <a:normAutofit/>
          </a:bodyPr>
          <a:lstStyle/>
          <a:p>
            <a:r>
              <a:rPr lang="ru-RU" sz="2800" i="1" dirty="0" err="1" smtClean="0"/>
              <a:t>Математи-ческая</a:t>
            </a:r>
            <a:r>
              <a:rPr lang="ru-RU" sz="2800" i="1" dirty="0" smtClean="0"/>
              <a:t> разминка</a:t>
            </a:r>
            <a:endParaRPr lang="ru-RU" sz="2800" dirty="0"/>
          </a:p>
        </p:txBody>
      </p:sp>
      <p:pic>
        <p:nvPicPr>
          <p:cNvPr id="5" name="Picture 6" descr="https://s-media-cache-ak0.pinimg.com/originals/f3/7a/7e/f37a7ed89bae175486f3bbe34b8ad4d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36912"/>
            <a:ext cx="2240248" cy="1728192"/>
          </a:xfrm>
          <a:prstGeom prst="rect">
            <a:avLst/>
          </a:prstGeom>
          <a:noFill/>
        </p:spPr>
      </p:pic>
      <p:pic>
        <p:nvPicPr>
          <p:cNvPr id="6" name="Picture 10" descr="http://refdb.ru/images/515/1028492/74528fd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76672"/>
            <a:ext cx="1431535" cy="18002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635896" y="170080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300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012160" y="170080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200</a:t>
            </a:r>
            <a:endParaRPr lang="ru-RU" dirty="0"/>
          </a:p>
        </p:txBody>
      </p:sp>
      <p:sp>
        <p:nvSpPr>
          <p:cNvPr id="11" name="Стрелка вправо 10"/>
          <p:cNvSpPr/>
          <p:nvPr/>
        </p:nvSpPr>
        <p:spPr>
          <a:xfrm>
            <a:off x="2051720" y="476672"/>
            <a:ext cx="1152128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7239000" cy="136815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/>
              <a:t>вычислите устно  и составьте  слово, используя дешифратор.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95534" y="1340769"/>
          <a:ext cx="7383012" cy="12961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74"/>
                <a:gridCol w="406642"/>
                <a:gridCol w="527358"/>
                <a:gridCol w="527358"/>
                <a:gridCol w="527358"/>
                <a:gridCol w="603572"/>
                <a:gridCol w="451144"/>
                <a:gridCol w="628976"/>
                <a:gridCol w="648072"/>
                <a:gridCol w="432048"/>
                <a:gridCol w="400336"/>
                <a:gridCol w="527358"/>
                <a:gridCol w="527358"/>
                <a:gridCol w="527358"/>
              </a:tblGrid>
              <a:tr h="720079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Л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Т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Н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Р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Ш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О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Ь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И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Е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Ф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К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А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Д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Ю</a:t>
                      </a:r>
                      <a:endParaRPr lang="ru-RU" sz="2800" dirty="0"/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9/4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9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5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11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-2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4/9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20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5/3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1/3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3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8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64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</a:t>
                      </a:r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539552" y="3228172"/>
            <a:ext cx="727280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1) (-8)</a:t>
            </a:r>
            <a:r>
              <a:rPr lang="ru-RU" sz="2000" b="1" baseline="30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1/3;           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2) 81</a:t>
            </a:r>
            <a:r>
              <a:rPr lang="ru-RU" sz="2000" b="1" baseline="30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1/2; 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3) (3/5)</a:t>
            </a:r>
            <a:r>
              <a:rPr lang="ru-RU" sz="2000" b="1" baseline="30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-1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            4) (5/7)</a:t>
            </a:r>
            <a:r>
              <a:rPr lang="ru-RU" sz="2000" b="1" baseline="30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0 .</a:t>
            </a:r>
            <a:endParaRPr lang="ru-RU" sz="20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5) 27</a:t>
            </a:r>
            <a:r>
              <a:rPr lang="ru-RU" sz="2000" b="1" baseline="30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-1/3;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6) (2/3)</a:t>
            </a:r>
            <a:r>
              <a:rPr lang="ru-RU" sz="2000" b="1" baseline="30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-2;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7) 16</a:t>
            </a:r>
            <a:r>
              <a:rPr lang="ru-RU" sz="2000" b="1" baseline="30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1/2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∙ 125</a:t>
            </a:r>
            <a:r>
              <a:rPr lang="ru-RU" sz="2000" b="1" baseline="30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1/3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83568" y="4653136"/>
            <a:ext cx="74168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70C0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Выполнив это задание, вы узнаете фамилию немецкого математика, который ввел термин - “показатель степени”.</a:t>
            </a:r>
            <a:endParaRPr lang="ru-RU" sz="2000" b="1" dirty="0" smtClean="0">
              <a:solidFill>
                <a:srgbClr val="0070C0"/>
              </a:solidFill>
              <a:latin typeface="Bookman Old Style" pitchFamily="18" charset="0"/>
              <a:cs typeface="Arial" pitchFamily="34" charset="0"/>
            </a:endParaRPr>
          </a:p>
        </p:txBody>
      </p:sp>
      <p:pic>
        <p:nvPicPr>
          <p:cNvPr id="6" name="Picture 10" descr="http://refdb.ru/images/515/1028492/74528fd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5373216"/>
            <a:ext cx="1008112" cy="1267732"/>
          </a:xfrm>
          <a:prstGeom prst="rect">
            <a:avLst/>
          </a:prstGeom>
          <a:noFill/>
        </p:spPr>
      </p:pic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трелка вправо 9"/>
          <p:cNvSpPr/>
          <p:nvPr/>
        </p:nvSpPr>
        <p:spPr>
          <a:xfrm rot="19609169">
            <a:off x="1541047" y="5659348"/>
            <a:ext cx="648072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805</TotalTime>
  <Words>829</Words>
  <Application>Microsoft Office PowerPoint</Application>
  <PresentationFormat>Экран (4:3)</PresentationFormat>
  <Paragraphs>261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Изящная</vt:lpstr>
      <vt:lpstr>Степень с рациональным показателем Алгебра и начала анализа 11 класс  учебник для 10-11 класса под ред. А.Н.Колмогорова.</vt:lpstr>
      <vt:lpstr>Цели урока: </vt:lpstr>
      <vt:lpstr>П Р О В Е Р Ь  С Е Б Я:</vt:lpstr>
      <vt:lpstr>Математи-ческая разминка</vt:lpstr>
      <vt:lpstr>Математи-ческая разминка</vt:lpstr>
      <vt:lpstr>Математи-ческая разминка</vt:lpstr>
      <vt:lpstr>Математи-ческая разминка</vt:lpstr>
      <vt:lpstr>Математи-ческая разминка</vt:lpstr>
      <vt:lpstr>вычислите устно  и составьте  слово, используя дешифратор.  </vt:lpstr>
      <vt:lpstr>1487 -1567  Михель Штифель-  немецкий математик</vt:lpstr>
      <vt:lpstr>Исторический момент</vt:lpstr>
      <vt:lpstr>Решите уравнения (самостоятельно) и составьте слово, используя дешифратор. </vt:lpstr>
      <vt:lpstr>Слайд 13</vt:lpstr>
      <vt:lpstr>Преобразование выражений, содержащих радикалы и степени с дробным показателем</vt:lpstr>
      <vt:lpstr>Самостоятельная работа на основе заданий из ЕГЭ</vt:lpstr>
      <vt:lpstr>Проверка:</vt:lpstr>
      <vt:lpstr>критерии оценивания</vt:lpstr>
      <vt:lpstr>Задание на дом</vt:lpstr>
      <vt:lpstr>Подведение итогов урока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Женек</dc:creator>
  <cp:lastModifiedBy>Женек</cp:lastModifiedBy>
  <cp:revision>139</cp:revision>
  <dcterms:created xsi:type="dcterms:W3CDTF">2015-07-30T20:15:15Z</dcterms:created>
  <dcterms:modified xsi:type="dcterms:W3CDTF">2015-09-14T17:04:30Z</dcterms:modified>
</cp:coreProperties>
</file>