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94" r:id="rId6"/>
    <p:sldId id="295" r:id="rId7"/>
    <p:sldId id="260" r:id="rId8"/>
    <p:sldId id="262" r:id="rId9"/>
    <p:sldId id="263" r:id="rId10"/>
    <p:sldId id="264" r:id="rId11"/>
    <p:sldId id="265" r:id="rId12"/>
    <p:sldId id="298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304" r:id="rId24"/>
    <p:sldId id="277" r:id="rId25"/>
    <p:sldId id="278" r:id="rId26"/>
    <p:sldId id="279" r:id="rId27"/>
    <p:sldId id="283" r:id="rId28"/>
    <p:sldId id="285" r:id="rId29"/>
    <p:sldId id="286" r:id="rId30"/>
    <p:sldId id="287" r:id="rId31"/>
    <p:sldId id="288" r:id="rId32"/>
    <p:sldId id="296" r:id="rId33"/>
    <p:sldId id="281" r:id="rId34"/>
    <p:sldId id="289" r:id="rId35"/>
    <p:sldId id="290" r:id="rId36"/>
    <p:sldId id="291" r:id="rId37"/>
    <p:sldId id="293" r:id="rId38"/>
    <p:sldId id="292" r:id="rId39"/>
    <p:sldId id="306" r:id="rId40"/>
    <p:sldId id="307" r:id="rId41"/>
    <p:sldId id="305" r:id="rId42"/>
    <p:sldId id="308" r:id="rId43"/>
    <p:sldId id="309" r:id="rId44"/>
    <p:sldId id="303" r:id="rId45"/>
    <p:sldId id="310" r:id="rId46"/>
    <p:sldId id="311" r:id="rId47"/>
    <p:sldId id="31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82" d="100"/>
          <a:sy n="82" d="100"/>
        </p:scale>
        <p:origin x="-81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речевые нарушения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первоклассники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нарушений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первоклассники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hape val="box"/>
        <c:axId val="42763392"/>
        <c:axId val="42764928"/>
        <c:axId val="0"/>
      </c:bar3DChart>
      <c:catAx>
        <c:axId val="42763392"/>
        <c:scaling>
          <c:orientation val="minMax"/>
        </c:scaling>
        <c:axPos val="b"/>
        <c:tickLblPos val="nextTo"/>
        <c:crossAx val="42764928"/>
        <c:crosses val="autoZero"/>
        <c:auto val="1"/>
        <c:lblAlgn val="ctr"/>
        <c:lblOffset val="100"/>
      </c:catAx>
      <c:valAx>
        <c:axId val="42764928"/>
        <c:scaling>
          <c:orientation val="minMax"/>
        </c:scaling>
        <c:axPos val="l"/>
        <c:majorGridlines/>
        <c:numFmt formatCode="0%" sourceLinked="1"/>
        <c:tickLblPos val="nextTo"/>
        <c:crossAx val="427633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умение писать сочинение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выразительно читать</c:v>
                </c:pt>
                <c:pt idx="7">
                  <c:v>устный рассказ о герое</c:v>
                </c:pt>
                <c:pt idx="8">
                  <c:v>определять тему текста,главную мысль, уметь озаглавливать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%">
                  <c:v>4.0000000000000008E-2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 сформировано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умение писать сочинение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выразительно читать</c:v>
                </c:pt>
                <c:pt idx="7">
                  <c:v>устный рассказ о герое</c:v>
                </c:pt>
                <c:pt idx="8">
                  <c:v>определять тему текста,главную мысль, уметь озаглавливать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7.0000000000000021E-2</c:v>
                </c:pt>
                <c:pt idx="1">
                  <c:v>7.0000000000000021E-2</c:v>
                </c:pt>
                <c:pt idx="2">
                  <c:v>4.0000000000000008E-2</c:v>
                </c:pt>
                <c:pt idx="3">
                  <c:v>0.37000000000000005</c:v>
                </c:pt>
                <c:pt idx="4">
                  <c:v>0.11</c:v>
                </c:pt>
                <c:pt idx="5">
                  <c:v>0.59</c:v>
                </c:pt>
                <c:pt idx="6">
                  <c:v>0.11</c:v>
                </c:pt>
                <c:pt idx="7">
                  <c:v>0.11</c:v>
                </c:pt>
                <c:pt idx="8">
                  <c:v>4.0000000000000008E-2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достаточный уровень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умение писать сочинение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выразительно читать</c:v>
                </c:pt>
                <c:pt idx="7">
                  <c:v>устный рассказ о герое</c:v>
                </c:pt>
                <c:pt idx="8">
                  <c:v>определять тему текста,главную мысль, уметь озаглавливать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>
                  <c:v>0.63000000000000012</c:v>
                </c:pt>
                <c:pt idx="1">
                  <c:v>0.63000000000000012</c:v>
                </c:pt>
                <c:pt idx="2">
                  <c:v>0.67000000000000015</c:v>
                </c:pt>
                <c:pt idx="3">
                  <c:v>0.41000000000000003</c:v>
                </c:pt>
                <c:pt idx="4">
                  <c:v>0.63000000000000012</c:v>
                </c:pt>
                <c:pt idx="5">
                  <c:v>0.26</c:v>
                </c:pt>
                <c:pt idx="6">
                  <c:v>0.48000000000000004</c:v>
                </c:pt>
                <c:pt idx="7">
                  <c:v>0.89</c:v>
                </c:pt>
                <c:pt idx="8">
                  <c:v>0.37000000000000005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творческий уровень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умение писать сочинение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выразительно читать</c:v>
                </c:pt>
                <c:pt idx="7">
                  <c:v>устный рассказ о герое</c:v>
                </c:pt>
                <c:pt idx="8">
                  <c:v>определять тему текста,главную мысль, уметь озаглавливать</c:v>
                </c:pt>
              </c:strCache>
            </c:strRef>
          </c:cat>
          <c:val>
            <c:numRef>
              <c:f>Лист1!$E$2:$E$10</c:f>
              <c:numCache>
                <c:formatCode>0%</c:formatCode>
                <c:ptCount val="9"/>
                <c:pt idx="0">
                  <c:v>0.30000000000000004</c:v>
                </c:pt>
                <c:pt idx="1">
                  <c:v>0.30000000000000004</c:v>
                </c:pt>
                <c:pt idx="2">
                  <c:v>0.30000000000000004</c:v>
                </c:pt>
                <c:pt idx="3">
                  <c:v>0.27</c:v>
                </c:pt>
                <c:pt idx="4">
                  <c:v>0.26</c:v>
                </c:pt>
                <c:pt idx="5">
                  <c:v>0.11</c:v>
                </c:pt>
                <c:pt idx="6">
                  <c:v>0.41000000000000003</c:v>
                </c:pt>
                <c:pt idx="7" formatCode="General">
                  <c:v>0</c:v>
                </c:pt>
                <c:pt idx="8">
                  <c:v>0.59</c:v>
                </c:pt>
              </c:numCache>
            </c:numRef>
          </c:val>
        </c:ser>
        <c:shape val="box"/>
        <c:axId val="111387008"/>
        <c:axId val="111388544"/>
        <c:axId val="0"/>
      </c:bar3DChart>
      <c:catAx>
        <c:axId val="111387008"/>
        <c:scaling>
          <c:orientation val="minMax"/>
        </c:scaling>
        <c:axPos val="b"/>
        <c:tickLblPos val="nextTo"/>
        <c:crossAx val="111388544"/>
        <c:crosses val="autoZero"/>
        <c:auto val="1"/>
        <c:lblAlgn val="ctr"/>
        <c:lblOffset val="100"/>
      </c:catAx>
      <c:valAx>
        <c:axId val="111388544"/>
        <c:scaling>
          <c:orientation val="minMax"/>
        </c:scaling>
        <c:axPos val="l"/>
        <c:majorGridlines/>
        <c:numFmt formatCode="General" sourceLinked="1"/>
        <c:tickLblPos val="nextTo"/>
        <c:crossAx val="11138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61856011153311"/>
          <c:y val="0.644487776928514"/>
          <c:w val="0.29359557565924255"/>
          <c:h val="0.327154075935949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 умели читать</c:v>
                </c:pt>
                <c:pt idx="1">
                  <c:v>знали не все буквы</c:v>
                </c:pt>
                <c:pt idx="2">
                  <c:v>читали по слогам</c:v>
                </c:pt>
                <c:pt idx="3">
                  <c:v>читали бегло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0.37000000000000033</c:v>
                </c:pt>
                <c:pt idx="1">
                  <c:v>0.21000000000000016</c:v>
                </c:pt>
                <c:pt idx="2">
                  <c:v>0.11</c:v>
                </c:pt>
                <c:pt idx="3">
                  <c:v>0.31000000000000033</c:v>
                </c:pt>
              </c:numCache>
            </c:numRef>
          </c:val>
        </c:ser>
        <c:shape val="box"/>
        <c:axId val="61889152"/>
        <c:axId val="62534016"/>
        <c:axId val="0"/>
      </c:bar3DChart>
      <c:catAx>
        <c:axId val="61889152"/>
        <c:scaling>
          <c:orientation val="minMax"/>
        </c:scaling>
        <c:axPos val="b"/>
        <c:tickLblPos val="nextTo"/>
        <c:crossAx val="62534016"/>
        <c:crosses val="autoZero"/>
        <c:auto val="1"/>
        <c:lblAlgn val="ctr"/>
        <c:lblOffset val="100"/>
      </c:catAx>
      <c:valAx>
        <c:axId val="62534016"/>
        <c:scaling>
          <c:orientation val="minMax"/>
        </c:scaling>
        <c:axPos val="l"/>
        <c:majorGridlines/>
        <c:numFmt formatCode="0%" sourceLinked="1"/>
        <c:tickLblPos val="nextTo"/>
        <c:crossAx val="61889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умение подбирать синонимы</c:v>
                </c:pt>
                <c:pt idx="1">
                  <c:v>антонимы</c:v>
                </c:pt>
                <c:pt idx="2">
                  <c:v>ставить ударение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0.15000000000000008</c:v>
                </c:pt>
                <c:pt idx="1">
                  <c:v>0.26</c:v>
                </c:pt>
                <c:pt idx="2">
                  <c:v>0.65000000000000036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умение подбирать синонимы</c:v>
                </c:pt>
                <c:pt idx="1">
                  <c:v>антонимы</c:v>
                </c:pt>
                <c:pt idx="2">
                  <c:v>ставить ударение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0.28000000000000008</c:v>
                </c:pt>
                <c:pt idx="1">
                  <c:v>0.4</c:v>
                </c:pt>
                <c:pt idx="2">
                  <c:v>0.75000000000000033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умение подбирать синонимы</c:v>
                </c:pt>
                <c:pt idx="1">
                  <c:v>антонимы</c:v>
                </c:pt>
                <c:pt idx="2">
                  <c:v>ставить ударение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0.75000000000000033</c:v>
                </c:pt>
                <c:pt idx="2">
                  <c:v>0.88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умение подбирать синонимы</c:v>
                </c:pt>
                <c:pt idx="1">
                  <c:v>антонимы</c:v>
                </c:pt>
                <c:pt idx="2">
                  <c:v>ставить ударение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0.68</c:v>
                </c:pt>
                <c:pt idx="1">
                  <c:v>0.9</c:v>
                </c:pt>
                <c:pt idx="2">
                  <c:v>0.95000000000000029</c:v>
                </c:pt>
              </c:numCache>
            </c:numRef>
          </c:val>
        </c:ser>
        <c:shape val="box"/>
        <c:axId val="63317120"/>
        <c:axId val="63318656"/>
        <c:axId val="0"/>
      </c:bar3DChart>
      <c:catAx>
        <c:axId val="63317120"/>
        <c:scaling>
          <c:orientation val="minMax"/>
        </c:scaling>
        <c:axPos val="b"/>
        <c:tickLblPos val="nextTo"/>
        <c:crossAx val="63318656"/>
        <c:crosses val="autoZero"/>
        <c:auto val="1"/>
        <c:lblAlgn val="ctr"/>
        <c:lblOffset val="100"/>
      </c:catAx>
      <c:valAx>
        <c:axId val="63318656"/>
        <c:scaling>
          <c:orientation val="minMax"/>
        </c:scaling>
        <c:axPos val="l"/>
        <c:majorGridlines/>
        <c:numFmt formatCode="0%" sourceLinked="1"/>
        <c:tickLblPos val="nextTo"/>
        <c:crossAx val="633171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умение составлять устный рассказ по картинкам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конец 1 класса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0.35000000000000026</c:v>
                </c:pt>
                <c:pt idx="1">
                  <c:v>0.47000000000000008</c:v>
                </c:pt>
                <c:pt idx="2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умение писать сочинение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конец 1 класса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</c:v>
                </c:pt>
                <c:pt idx="1">
                  <c:v>0.24000000000000013</c:v>
                </c:pt>
                <c:pt idx="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умение писать изложение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конец 1 класса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0.13</c:v>
                </c:pt>
                <c:pt idx="1">
                  <c:v>0.38000000000000034</c:v>
                </c:pt>
                <c:pt idx="2">
                  <c:v>0.6500000000000008</c:v>
                </c:pt>
              </c:numCache>
            </c:numRef>
          </c:val>
        </c:ser>
        <c:shape val="box"/>
        <c:axId val="63906560"/>
        <c:axId val="63908096"/>
        <c:axId val="0"/>
      </c:bar3DChart>
      <c:catAx>
        <c:axId val="63906560"/>
        <c:scaling>
          <c:orientation val="minMax"/>
        </c:scaling>
        <c:axPos val="b"/>
        <c:tickLblPos val="nextTo"/>
        <c:crossAx val="63908096"/>
        <c:crosses val="autoZero"/>
        <c:auto val="1"/>
        <c:lblAlgn val="ctr"/>
        <c:lblOffset val="100"/>
      </c:catAx>
      <c:valAx>
        <c:axId val="63908096"/>
        <c:scaling>
          <c:orientation val="minMax"/>
        </c:scaling>
        <c:axPos val="l"/>
        <c:majorGridlines/>
        <c:numFmt formatCode="0%" sourceLinked="1"/>
        <c:tickLblPos val="nextTo"/>
        <c:crossAx val="639065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умение выразительно читать</c:v>
                </c:pt>
                <c:pt idx="1">
                  <c:v>умение отвечать на вопросы по тексту</c:v>
                </c:pt>
                <c:pt idx="2">
                  <c:v>пересказ текста по картинке</c:v>
                </c:pt>
                <c:pt idx="3">
                  <c:v>составление устного рассказа по картинке</c:v>
                </c:pt>
                <c:pt idx="4">
                  <c:v>строить устное высказывание</c:v>
                </c:pt>
                <c:pt idx="5">
                  <c:v>рассказывать наизусть стихотворение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0.37000000000000011</c:v>
                </c:pt>
                <c:pt idx="1">
                  <c:v>0.26</c:v>
                </c:pt>
                <c:pt idx="2">
                  <c:v>0.58000000000000007</c:v>
                </c:pt>
                <c:pt idx="3">
                  <c:v>0.63000000000000023</c:v>
                </c:pt>
                <c:pt idx="4">
                  <c:v>0.32000000000000012</c:v>
                </c:pt>
                <c:pt idx="5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 сформировано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умение выразительно читать</c:v>
                </c:pt>
                <c:pt idx="1">
                  <c:v>умение отвечать на вопросы по тексту</c:v>
                </c:pt>
                <c:pt idx="2">
                  <c:v>пересказ текста по картинке</c:v>
                </c:pt>
                <c:pt idx="3">
                  <c:v>составление устного рассказа по картинке</c:v>
                </c:pt>
                <c:pt idx="4">
                  <c:v>строить устное высказывание</c:v>
                </c:pt>
                <c:pt idx="5">
                  <c:v>рассказывать наизусть стихотворение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0.63000000000000023</c:v>
                </c:pt>
                <c:pt idx="1">
                  <c:v>0.74000000000000021</c:v>
                </c:pt>
                <c:pt idx="2">
                  <c:v>0.4200000000000001</c:v>
                </c:pt>
                <c:pt idx="3">
                  <c:v>0.37000000000000011</c:v>
                </c:pt>
                <c:pt idx="4">
                  <c:v>0.4200000000000001</c:v>
                </c:pt>
                <c:pt idx="5">
                  <c:v>0.58000000000000007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достаточный уровень 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умение выразительно читать</c:v>
                </c:pt>
                <c:pt idx="1">
                  <c:v>умение отвечать на вопросы по тексту</c:v>
                </c:pt>
                <c:pt idx="2">
                  <c:v>пересказ текста по картинке</c:v>
                </c:pt>
                <c:pt idx="3">
                  <c:v>составление устного рассказа по картинке</c:v>
                </c:pt>
                <c:pt idx="4">
                  <c:v>строить устное высказывание</c:v>
                </c:pt>
                <c:pt idx="5">
                  <c:v>рассказывать наизусть стихотворение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%">
                  <c:v>0.26</c:v>
                </c:pt>
                <c:pt idx="5" formatCode="0%">
                  <c:v>0.31000000000000011</c:v>
                </c:pt>
              </c:numCache>
            </c:numRef>
          </c:val>
        </c:ser>
        <c:shape val="box"/>
        <c:axId val="63917056"/>
        <c:axId val="63972096"/>
        <c:axId val="0"/>
      </c:bar3DChart>
      <c:catAx>
        <c:axId val="63917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3972096"/>
        <c:crosses val="autoZero"/>
        <c:auto val="1"/>
        <c:lblAlgn val="ctr"/>
        <c:lblOffset val="100"/>
      </c:catAx>
      <c:valAx>
        <c:axId val="63972096"/>
        <c:scaling>
          <c:orientation val="minMax"/>
        </c:scaling>
        <c:axPos val="l"/>
        <c:majorGridlines/>
        <c:numFmt formatCode="0%" sourceLinked="1"/>
        <c:tickLblPos val="nextTo"/>
        <c:crossAx val="6391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46866797900253"/>
          <c:y val="0.69451451771653538"/>
          <c:w val="0.29003133202099735"/>
          <c:h val="0.26097071850393699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умение выразительно читать</c:v>
                </c:pt>
                <c:pt idx="1">
                  <c:v>умение отвечать на вопросы по тексту</c:v>
                </c:pt>
                <c:pt idx="2">
                  <c:v>пересказ текста по картинкам</c:v>
                </c:pt>
                <c:pt idx="3">
                  <c:v>составление устного рассказа по картинке</c:v>
                </c:pt>
                <c:pt idx="4">
                  <c:v>строить устное высказывание</c:v>
                </c:pt>
                <c:pt idx="5">
                  <c:v>рассказывать стихотворение наизусть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%">
                  <c:v>0.21000000000000002</c:v>
                </c:pt>
                <c:pt idx="1">
                  <c:v>0</c:v>
                </c:pt>
                <c:pt idx="2">
                  <c:v>0</c:v>
                </c:pt>
                <c:pt idx="3" formatCode="0%">
                  <c:v>0.16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 сформировано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умение выразительно читать</c:v>
                </c:pt>
                <c:pt idx="1">
                  <c:v>умение отвечать на вопросы по тексту</c:v>
                </c:pt>
                <c:pt idx="2">
                  <c:v>пересказ текста по картинкам</c:v>
                </c:pt>
                <c:pt idx="3">
                  <c:v>составление устного рассказа по картинке</c:v>
                </c:pt>
                <c:pt idx="4">
                  <c:v>строить устное высказывание</c:v>
                </c:pt>
                <c:pt idx="5">
                  <c:v>рассказывать стихотворение наизусть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0.26</c:v>
                </c:pt>
                <c:pt idx="1">
                  <c:v>0.37000000000000005</c:v>
                </c:pt>
                <c:pt idx="2">
                  <c:v>0.47000000000000003</c:v>
                </c:pt>
                <c:pt idx="3">
                  <c:v>0.42000000000000004</c:v>
                </c:pt>
                <c:pt idx="4">
                  <c:v>0.53</c:v>
                </c:pt>
                <c:pt idx="5">
                  <c:v>0.21000000000000002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достаточный уровень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умение выразительно читать</c:v>
                </c:pt>
                <c:pt idx="1">
                  <c:v>умение отвечать на вопросы по тексту</c:v>
                </c:pt>
                <c:pt idx="2">
                  <c:v>пересказ текста по картинкам</c:v>
                </c:pt>
                <c:pt idx="3">
                  <c:v>составление устного рассказа по картинке</c:v>
                </c:pt>
                <c:pt idx="4">
                  <c:v>строить устное высказывание</c:v>
                </c:pt>
                <c:pt idx="5">
                  <c:v>рассказывать стихотворение наизусть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0.32000000000000006</c:v>
                </c:pt>
                <c:pt idx="1">
                  <c:v>0.37000000000000005</c:v>
                </c:pt>
                <c:pt idx="2">
                  <c:v>0.37000000000000005</c:v>
                </c:pt>
                <c:pt idx="3">
                  <c:v>0.42000000000000004</c:v>
                </c:pt>
                <c:pt idx="4">
                  <c:v>0.47000000000000003</c:v>
                </c:pt>
                <c:pt idx="5">
                  <c:v>0.58000000000000007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творческий уровень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умение выразительно читать</c:v>
                </c:pt>
                <c:pt idx="1">
                  <c:v>умение отвечать на вопросы по тексту</c:v>
                </c:pt>
                <c:pt idx="2">
                  <c:v>пересказ текста по картинкам</c:v>
                </c:pt>
                <c:pt idx="3">
                  <c:v>составление устного рассказа по картинке</c:v>
                </c:pt>
                <c:pt idx="4">
                  <c:v>строить устное высказывание</c:v>
                </c:pt>
                <c:pt idx="5">
                  <c:v>рассказывать стихотворение наизусть</c:v>
                </c:pt>
              </c:strCache>
            </c:strRef>
          </c:cat>
          <c:val>
            <c:numRef>
              <c:f>Лист1!$E$2:$E$7</c:f>
              <c:numCache>
                <c:formatCode>0%</c:formatCode>
                <c:ptCount val="6"/>
                <c:pt idx="0">
                  <c:v>0.21000000000000002</c:v>
                </c:pt>
                <c:pt idx="1">
                  <c:v>0.26</c:v>
                </c:pt>
                <c:pt idx="2">
                  <c:v>0.16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0.21000000000000002</c:v>
                </c:pt>
              </c:numCache>
            </c:numRef>
          </c:val>
        </c:ser>
        <c:shape val="box"/>
        <c:axId val="107050496"/>
        <c:axId val="107052032"/>
        <c:axId val="0"/>
      </c:bar3DChart>
      <c:catAx>
        <c:axId val="107050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7052032"/>
        <c:crosses val="autoZero"/>
        <c:auto val="1"/>
        <c:lblAlgn val="ctr"/>
        <c:lblOffset val="100"/>
      </c:catAx>
      <c:valAx>
        <c:axId val="107052032"/>
        <c:scaling>
          <c:orientation val="minMax"/>
        </c:scaling>
        <c:axPos val="l"/>
        <c:majorGridlines/>
        <c:numFmt formatCode="0%" sourceLinked="1"/>
        <c:tickLblPos val="nextTo"/>
        <c:crossAx val="10705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0003639519582"/>
          <c:y val="0.64539945342599414"/>
          <c:w val="0.28133304403818693"/>
          <c:h val="0.308171259855237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отличать текст от группы предложений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создавать речевые произведения определенных жанров</c:v>
                </c:pt>
                <c:pt idx="7">
                  <c:v>выразительно читать</c:v>
                </c:pt>
                <c:pt idx="8">
                  <c:v>составлять устный рассказ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0.35000000000000003</c:v>
                </c:pt>
                <c:pt idx="1">
                  <c:v>0.55000000000000004</c:v>
                </c:pt>
                <c:pt idx="2">
                  <c:v>0.60000000000000009</c:v>
                </c:pt>
                <c:pt idx="3">
                  <c:v>0.25</c:v>
                </c:pt>
                <c:pt idx="4">
                  <c:v>0.45</c:v>
                </c:pt>
                <c:pt idx="5">
                  <c:v>1</c:v>
                </c:pt>
                <c:pt idx="6">
                  <c:v>0.4</c:v>
                </c:pt>
                <c:pt idx="8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 сформировано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отличать текст от группы предложений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создавать речевые произведения определенных жанров</c:v>
                </c:pt>
                <c:pt idx="7">
                  <c:v>выразительно читать</c:v>
                </c:pt>
                <c:pt idx="8">
                  <c:v>составлять устный рассказ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0.65000000000000013</c:v>
                </c:pt>
                <c:pt idx="1">
                  <c:v>0.45</c:v>
                </c:pt>
                <c:pt idx="2">
                  <c:v>0.4</c:v>
                </c:pt>
                <c:pt idx="3">
                  <c:v>0.5</c:v>
                </c:pt>
                <c:pt idx="4">
                  <c:v>0.55000000000000004</c:v>
                </c:pt>
                <c:pt idx="5" formatCode="General">
                  <c:v>0</c:v>
                </c:pt>
                <c:pt idx="6">
                  <c:v>0.60000000000000009</c:v>
                </c:pt>
                <c:pt idx="7">
                  <c:v>0.25</c:v>
                </c:pt>
                <c:pt idx="8">
                  <c:v>0.60000000000000009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достаточный уровень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отличать текст от группы предложений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создавать речевые произведения определенных жанров</c:v>
                </c:pt>
                <c:pt idx="7">
                  <c:v>выразительно читать</c:v>
                </c:pt>
                <c:pt idx="8">
                  <c:v>составлять устный рассказ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%">
                  <c:v>0.25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%">
                  <c:v>0.45</c:v>
                </c:pt>
                <c:pt idx="8" formatCode="0%">
                  <c:v>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творческий уровень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отличать текст от группы предложений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создавать речевые произведения определенных жанров</c:v>
                </c:pt>
                <c:pt idx="7">
                  <c:v>выразительно читать</c:v>
                </c:pt>
                <c:pt idx="8">
                  <c:v>составлять устный рассказ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%">
                  <c:v>0.30000000000000004</c:v>
                </c:pt>
              </c:numCache>
            </c:numRef>
          </c:val>
        </c:ser>
        <c:shape val="box"/>
        <c:axId val="106971904"/>
        <c:axId val="106973440"/>
        <c:axId val="0"/>
      </c:bar3DChart>
      <c:catAx>
        <c:axId val="106971904"/>
        <c:scaling>
          <c:orientation val="minMax"/>
        </c:scaling>
        <c:axPos val="b"/>
        <c:tickLblPos val="nextTo"/>
        <c:crossAx val="106973440"/>
        <c:crosses val="autoZero"/>
        <c:auto val="1"/>
        <c:lblAlgn val="ctr"/>
        <c:lblOffset val="100"/>
      </c:catAx>
      <c:valAx>
        <c:axId val="106973440"/>
        <c:scaling>
          <c:orientation val="minMax"/>
        </c:scaling>
        <c:axPos val="l"/>
        <c:majorGridlines/>
        <c:numFmt formatCode="0%" sourceLinked="1"/>
        <c:tickLblPos val="nextTo"/>
        <c:crossAx val="10697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58731122963454"/>
          <c:y val="0.54879992460713511"/>
          <c:w val="0.33834986611955919"/>
          <c:h val="0.3806440648425957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отличать текст от группы предложений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создавать речевые произведения определенных жанров</c:v>
                </c:pt>
                <c:pt idx="7">
                  <c:v>выразительно читать</c:v>
                </c:pt>
                <c:pt idx="8">
                  <c:v>составлять устный рассказ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0.05</c:v>
                </c:pt>
                <c:pt idx="1">
                  <c:v>0.2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0.2</c:v>
                </c:pt>
                <c:pt idx="5">
                  <c:v>0.4</c:v>
                </c:pt>
                <c:pt idx="6">
                  <c:v>0.05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 сформировано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отличать текст от группы предложений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создавать речевые произведения определенных жанров</c:v>
                </c:pt>
                <c:pt idx="7">
                  <c:v>выразительно читать</c:v>
                </c:pt>
                <c:pt idx="8">
                  <c:v>составлять устный рассказ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0.25</c:v>
                </c:pt>
                <c:pt idx="5">
                  <c:v>0.60000000000000009</c:v>
                </c:pt>
                <c:pt idx="6">
                  <c:v>0.25</c:v>
                </c:pt>
                <c:pt idx="7">
                  <c:v>0.15000000000000002</c:v>
                </c:pt>
                <c:pt idx="8">
                  <c:v>0.35000000000000003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достаточный уровень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отличать текст от группы предложений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создавать речевые произведения определенных жанров</c:v>
                </c:pt>
                <c:pt idx="7">
                  <c:v>выразительно читать</c:v>
                </c:pt>
                <c:pt idx="8">
                  <c:v>составлять устный рассказ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>
                  <c:v>0.35000000000000003</c:v>
                </c:pt>
                <c:pt idx="1">
                  <c:v>0.4</c:v>
                </c:pt>
                <c:pt idx="2">
                  <c:v>0.15000000000000002</c:v>
                </c:pt>
                <c:pt idx="3">
                  <c:v>0.25</c:v>
                </c:pt>
                <c:pt idx="4">
                  <c:v>0.55000000000000004</c:v>
                </c:pt>
                <c:pt idx="5" formatCode="General">
                  <c:v>0</c:v>
                </c:pt>
                <c:pt idx="6">
                  <c:v>0.4</c:v>
                </c:pt>
                <c:pt idx="7">
                  <c:v>0.4</c:v>
                </c:pt>
                <c:pt idx="8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творческий уровень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отличать текст от группы предложений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создавать речевые произведения определенных жанров</c:v>
                </c:pt>
                <c:pt idx="7">
                  <c:v>выразительно читать</c:v>
                </c:pt>
                <c:pt idx="8">
                  <c:v>составлять устный рассказ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 formatCode="0%">
                  <c:v>0.2</c:v>
                </c:pt>
                <c:pt idx="1">
                  <c:v>0</c:v>
                </c:pt>
                <c:pt idx="2" formatCode="0%">
                  <c:v>0.65000000000000013</c:v>
                </c:pt>
                <c:pt idx="3" formatCode="0%">
                  <c:v>0.35000000000000003</c:v>
                </c:pt>
                <c:pt idx="4">
                  <c:v>0</c:v>
                </c:pt>
                <c:pt idx="5">
                  <c:v>0</c:v>
                </c:pt>
                <c:pt idx="6" formatCode="0%">
                  <c:v>0.39000000000000007</c:v>
                </c:pt>
                <c:pt idx="7" formatCode="0%">
                  <c:v>0.45</c:v>
                </c:pt>
                <c:pt idx="8" formatCode="0%">
                  <c:v>0.15000000000000002</c:v>
                </c:pt>
              </c:numCache>
            </c:numRef>
          </c:val>
        </c:ser>
        <c:shape val="box"/>
        <c:axId val="107005824"/>
        <c:axId val="107007360"/>
        <c:axId val="0"/>
      </c:bar3DChart>
      <c:catAx>
        <c:axId val="107005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7007360"/>
        <c:crosses val="autoZero"/>
        <c:auto val="1"/>
        <c:lblAlgn val="ctr"/>
        <c:lblOffset val="100"/>
      </c:catAx>
      <c:valAx>
        <c:axId val="107007360"/>
        <c:scaling>
          <c:orientation val="minMax"/>
        </c:scaling>
        <c:axPos val="l"/>
        <c:majorGridlines/>
        <c:numFmt formatCode="0%" sourceLinked="1"/>
        <c:tickLblPos val="nextTo"/>
        <c:crossAx val="10700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82166354041289"/>
          <c:y val="0.71102376805102296"/>
          <c:w val="0.25236684409831811"/>
          <c:h val="0.2593886012843407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умение писать сочинение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выразительно читать</c:v>
                </c:pt>
                <c:pt idx="7">
                  <c:v>устный рассказ о герое</c:v>
                </c:pt>
                <c:pt idx="8">
                  <c:v>определять тему текста,главную мысль, уметь озаглавливать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 сформировано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умение писать сочинение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выразительно читать</c:v>
                </c:pt>
                <c:pt idx="7">
                  <c:v>устный рассказ о герое</c:v>
                </c:pt>
                <c:pt idx="8">
                  <c:v>определять тему текста,главную мысль, уметь озаглавливать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0.19</c:v>
                </c:pt>
                <c:pt idx="1">
                  <c:v>7.0000000000000021E-2</c:v>
                </c:pt>
                <c:pt idx="2">
                  <c:v>0.19</c:v>
                </c:pt>
                <c:pt idx="3">
                  <c:v>0.37000000000000005</c:v>
                </c:pt>
                <c:pt idx="4">
                  <c:v>0.19</c:v>
                </c:pt>
                <c:pt idx="5">
                  <c:v>0.81</c:v>
                </c:pt>
                <c:pt idx="6">
                  <c:v>0.19</c:v>
                </c:pt>
                <c:pt idx="7">
                  <c:v>0.22</c:v>
                </c:pt>
                <c:pt idx="8">
                  <c:v>7.0000000000000021E-2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достаточный уровень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умение писать сочинение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выразительно читать</c:v>
                </c:pt>
                <c:pt idx="7">
                  <c:v>устный рассказ о герое</c:v>
                </c:pt>
                <c:pt idx="8">
                  <c:v>определять тему текста,главную мысль, уметь озаглавливать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0.62000000000000011</c:v>
                </c:pt>
                <c:pt idx="1">
                  <c:v>0.67000000000000015</c:v>
                </c:pt>
                <c:pt idx="2">
                  <c:v>0.67000000000000015</c:v>
                </c:pt>
                <c:pt idx="3">
                  <c:v>0.63000000000000012</c:v>
                </c:pt>
                <c:pt idx="4">
                  <c:v>0.67000000000000015</c:v>
                </c:pt>
                <c:pt idx="5">
                  <c:v>0</c:v>
                </c:pt>
                <c:pt idx="6">
                  <c:v>0.52</c:v>
                </c:pt>
                <c:pt idx="7">
                  <c:v>0.78</c:v>
                </c:pt>
                <c:pt idx="8">
                  <c:v>0.93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творческий уровень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слушать речь одноклассников, оценивать ее</c:v>
                </c:pt>
                <c:pt idx="1">
                  <c:v>добывать и применять информацию</c:v>
                </c:pt>
                <c:pt idx="2">
                  <c:v>пользоваться толковым словарем</c:v>
                </c:pt>
                <c:pt idx="3">
                  <c:v>умение писать сочинение</c:v>
                </c:pt>
                <c:pt idx="4">
                  <c:v>письменно пересказывать повествовательные тексты</c:v>
                </c:pt>
                <c:pt idx="5">
                  <c:v>проверять и улучшать написаное</c:v>
                </c:pt>
                <c:pt idx="6">
                  <c:v>выразительно читать</c:v>
                </c:pt>
                <c:pt idx="7">
                  <c:v>устный рассказ о герое</c:v>
                </c:pt>
                <c:pt idx="8">
                  <c:v>определять тему текста,главную мысль, уметь озаглавливать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0.19</c:v>
                </c:pt>
                <c:pt idx="1">
                  <c:v>0.16</c:v>
                </c:pt>
                <c:pt idx="2">
                  <c:v>0.19</c:v>
                </c:pt>
                <c:pt idx="3">
                  <c:v>0</c:v>
                </c:pt>
                <c:pt idx="4">
                  <c:v>0.14000000000000001</c:v>
                </c:pt>
                <c:pt idx="5">
                  <c:v>0</c:v>
                </c:pt>
                <c:pt idx="6">
                  <c:v>0.33000000000000007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hape val="box"/>
        <c:axId val="109849216"/>
        <c:axId val="109859200"/>
        <c:axId val="0"/>
      </c:bar3DChart>
      <c:catAx>
        <c:axId val="109849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9859200"/>
        <c:crosses val="autoZero"/>
        <c:auto val="1"/>
        <c:lblAlgn val="ctr"/>
        <c:lblOffset val="100"/>
      </c:catAx>
      <c:valAx>
        <c:axId val="109859200"/>
        <c:scaling>
          <c:orientation val="minMax"/>
        </c:scaling>
        <c:axPos val="l"/>
        <c:majorGridlines/>
        <c:numFmt formatCode="General" sourceLinked="1"/>
        <c:tickLblPos val="nextTo"/>
        <c:crossAx val="10984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316188773891"/>
          <c:y val="0.67462058644622558"/>
          <c:w val="0.31576459973753301"/>
          <c:h val="0.3106495397153030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79E7A-14F3-4380-85ED-CD0B5DBC0DBC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5CF69-4874-49FD-BF03-46402DC6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CF69-4874-49FD-BF03-46402DC6A3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CBE9B-5BE6-4D76-AA30-269D408B270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5FA7DC-2CD6-426D-B2FF-C54321C9CA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298611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«Организация </a:t>
            </a:r>
            <a:r>
              <a:rPr lang="ru-RU" sz="4400" dirty="0" err="1" smtClean="0"/>
              <a:t>учебно</a:t>
            </a:r>
            <a:r>
              <a:rPr lang="ru-RU" sz="4400" dirty="0" smtClean="0"/>
              <a:t> – развивающей среды, обеспечивающей развитие речевой деятельности младших школьников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Аналитический отчет учителя начальных классов Рогожиной Оксаны </a:t>
            </a:r>
            <a:r>
              <a:rPr lang="ru-RU" dirty="0" smtClean="0"/>
              <a:t>Анатольевны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742955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С целью обогащения словарного запаса и уменьшения времени на организационный момент часто планирую нестандартное начало урока: </a:t>
            </a:r>
          </a:p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- Составь словосочетания, изменяя при необходимости форму слова: представить, продукт, карий, отчёт, натуральный, глаза.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Скажи наоборот:  большое - ; сладкое  - ; близко - . </a:t>
            </a:r>
            <a: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24579" name="Picture 3" descr="C:\Documents and Settings\tufastik\Рабочий стол\Ябло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93998"/>
            <a:ext cx="4071966" cy="6064935"/>
          </a:xfrm>
          <a:prstGeom prst="rect">
            <a:avLst/>
          </a:prstGeom>
          <a:noFill/>
        </p:spPr>
      </p:pic>
      <p:pic>
        <p:nvPicPr>
          <p:cNvPr id="24580" name="Picture 4" descr="C:\Documents and Settings\tufastik\Рабочий стол\зеленое яблок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14554"/>
            <a:ext cx="1219200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57818" y="350043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маленькое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7818" y="421481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485776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tufastik\Рабочий стол\картинки Оксана\post-85-1228826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1"/>
            <a:ext cx="3357586" cy="3571899"/>
          </a:xfrm>
          <a:prstGeom prst="rect">
            <a:avLst/>
          </a:prstGeom>
          <a:noFill/>
        </p:spPr>
      </p:pic>
      <p:pic>
        <p:nvPicPr>
          <p:cNvPr id="1029" name="Picture 5" descr="C:\Documents and Settings\tufastik\Рабочий стол\d3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44600"/>
            <a:ext cx="3929090" cy="47000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621508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Коломенская  верста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земли не видать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429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Назови слова с ударением на первом (втором) слоге.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Скажи по-русски: презентовать, дефект, интервал.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25602" name="Picture 2" descr="C:\Documents and Settings\tufastik\Рабочий стол\к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071678"/>
            <a:ext cx="2389182" cy="1785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364331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Documents and Settings\tufastik\Рабочий стол\соб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14554"/>
            <a:ext cx="2428892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V="1">
            <a:off x="6429388" y="369774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7715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Тщательно продумываю отбор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материала: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Содержание подчинено одной теме, что позволяет обогащать словарный запас, группировать слова по темам.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Обязательное введение новых слов: минимум –1, максимум – 7.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Введение в урок пословиц и поговорок – сокровищниц русской народной речи и народной мудрости – необходимо как для воспитательного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воздействия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и для запоминания.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-Обогащаю урок словами и фразами: «Я с вами не согласна, я хотел бы исправить (добавить)».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-Учу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строить свободные высказывания. Для этого: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предлагаю составить описательные или сравнительные высказывания по демонстрируемым предметам;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провожу игру «Хорошо или плохо». Например: «Стакан хорош, что он прозрачен, из него можно пить чай, но он плох тем, что он хрупок и может разбиться»; </a:t>
            </a:r>
          </a:p>
          <a:p>
            <a:endParaRPr lang="ru-RU" dirty="0"/>
          </a:p>
        </p:txBody>
      </p:sp>
      <p:pic>
        <p:nvPicPr>
          <p:cNvPr id="26626" name="Picture 2" descr="C:\Documents and Settings\tufastik\Рабочий стол\стак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643314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7143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ставлю вопросы, требующие сопоставления фактов и простейшего вывода при рассмотрении сюжетов картин. Например: «Почему не едет автобус?»;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вопросы, мобилизующие личный опыт ребёнка. Например: «Какая погода, если на небе большая туча?». </a:t>
            </a:r>
          </a:p>
          <a:p>
            <a:endParaRPr lang="ru-RU" dirty="0"/>
          </a:p>
        </p:txBody>
      </p:sp>
      <p:pic>
        <p:nvPicPr>
          <p:cNvPr id="27650" name="Picture 2" descr="C:\Documents and Settings\tufastik\Рабочий стол\e98d25dd3e6397b1978e3037e6eda6e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357430"/>
            <a:ext cx="3857652" cy="283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4295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Разнообразные игры со словами стараюсь включать в каждое занятие, так как они развивают у детей природное языковое чутьё.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Назови слова близкие (противоположные по смыслу).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Среди слов найди лишнее: «лиса, медведь, волк (1 слог)». Выделяют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сходство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различие, что обосновывают связным высказыванием.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Назови слово, поставь буквы в алфавитном порядке.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Назови новое слово, поменяв порядок слогов, букв: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игла».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84296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-Объясни значение, поменяв одну букву: «точка – бочка».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    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Измени ударение. Как изменилось значение: «замок, стрелки». </a:t>
            </a:r>
          </a:p>
          <a:p>
            <a:endParaRPr lang="ru-RU" dirty="0"/>
          </a:p>
        </p:txBody>
      </p:sp>
      <p:pic>
        <p:nvPicPr>
          <p:cNvPr id="28674" name="Picture 2" descr="C:\Documents and Settings\tufastik\Рабочий стол\QD82k0LxT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71678"/>
            <a:ext cx="1643074" cy="1643074"/>
          </a:xfrm>
          <a:prstGeom prst="rect">
            <a:avLst/>
          </a:prstGeom>
          <a:noFill/>
        </p:spPr>
      </p:pic>
      <p:pic>
        <p:nvPicPr>
          <p:cNvPr id="28675" name="Picture 3" descr="C:\Documents and Settings\tufastik\Рабочий стол\zamki-europe-12-chil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500570"/>
            <a:ext cx="2143140" cy="2071702"/>
          </a:xfrm>
          <a:prstGeom prst="rect">
            <a:avLst/>
          </a:prstGeom>
          <a:noFill/>
        </p:spPr>
      </p:pic>
      <p:pic>
        <p:nvPicPr>
          <p:cNvPr id="28676" name="Picture 4" descr="C:\Documents and Settings\tufastik\Рабочий стол\0000210495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886" y="4429132"/>
            <a:ext cx="1762805" cy="239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7929618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и поговорки – традиционный дидактический набор для отработки различных умений и навыков при изучении разных разделов науки о языке.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Каким же образом материал можно вписать в систему организации работы по развитию речевой деятельности. Из копилки пословиц и поговорок предлагаю, например следующее: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Горы стали в печах варятся, </a:t>
            </a:r>
          </a:p>
          <a:p>
            <a:r>
              <a:rPr lang="ru-RU" sz="2400" dirty="0" smtClean="0"/>
              <a:t>Потому Урал героями славится.</a:t>
            </a:r>
          </a:p>
          <a:p>
            <a:endParaRPr lang="ru-RU" sz="2400" dirty="0" smtClean="0"/>
          </a:p>
          <a:p>
            <a:r>
              <a:rPr lang="ru-RU" sz="2400" dirty="0" smtClean="0"/>
              <a:t>Урал без народа – горная порода,</a:t>
            </a:r>
          </a:p>
          <a:p>
            <a:r>
              <a:rPr lang="ru-RU" sz="2400" dirty="0" smtClean="0"/>
              <a:t>С народом Урал – стальной арсенал.</a:t>
            </a:r>
          </a:p>
          <a:p>
            <a:r>
              <a:rPr lang="ru-RU" sz="2400" dirty="0" smtClean="0"/>
              <a:t>Мастером нельзя родиться, мастерству нужно учиться. 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Где гремит – там рудник, а где зарево – там стальное варево. 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tufastik\Рабочий стол\10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143248"/>
            <a:ext cx="190500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00108"/>
            <a:ext cx="764386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предлагаю такое: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Прочитай одно (по выбору) предложение-пословицу. Устно передай её основной смысл. Сформулируй тему.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Отталкиваясь от данного предложения, разверни свою мысль. Помни, что предложение-опора является названием твоего будущего текста, в этом заголовке выражена главная мысль. Твой текст может иметь форму небольшого рассказа, поучительной сказки или текста-рассуждения. Так постепенно, ты научишься одно предложение превращать в текст.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«Слово-магнит».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285992"/>
            <a:ext cx="77153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Гуманный»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 слов: «добрый, заботливый, щедрый, золотой, человек, поступок, дружба, мечта, радость, мир».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Опираясь на поле слов, дети составляют свой текст.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«Слово-магнит» - эффективный способ обращения к своей речи, происходит естественный процесс речевого созидания.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Documents and Settings\tufastik\Рабочий стол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2126057" cy="3246429"/>
          </a:xfrm>
          <a:prstGeom prst="rect">
            <a:avLst/>
          </a:prstGeom>
          <a:noFill/>
        </p:spPr>
      </p:pic>
      <p:pic>
        <p:nvPicPr>
          <p:cNvPr id="35843" name="Picture 3" descr="C:\Documents and Settings\tufastik\Рабочий стол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00240"/>
            <a:ext cx="2687650" cy="1233494"/>
          </a:xfrm>
          <a:prstGeom prst="rect">
            <a:avLst/>
          </a:prstGeom>
          <a:noFill/>
        </p:spPr>
      </p:pic>
      <p:pic>
        <p:nvPicPr>
          <p:cNvPr id="35844" name="Picture 4" descr="C:\Documents and Settings\tufastik\Рабочий стол\03-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246" y="2714620"/>
            <a:ext cx="2956458" cy="3819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техникой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техникой речи, которая понимается как результат правильного дыхания, четкой дикции: речь усваивается, когда приобретается способность управлять мускулами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речедвигательного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аппарата.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«Чтобы хорошо читать,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надо правильно дышать.»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81439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 для развития речевого дыхания: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“Разминка”.</a:t>
            </a:r>
          </a:p>
          <a:p>
            <a:r>
              <a:rPr lang="ru-RU" dirty="0" smtClean="0"/>
              <a:t>вдох носом, выдох через рот; </a:t>
            </a:r>
          </a:p>
          <a:p>
            <a:r>
              <a:rPr lang="ru-RU" dirty="0" smtClean="0"/>
              <a:t>вдох, задержка дыхания, выдох; </a:t>
            </a:r>
          </a:p>
          <a:p>
            <a:r>
              <a:rPr lang="ru-RU" dirty="0" smtClean="0"/>
              <a:t>вдох, выдох по порциями</a:t>
            </a:r>
          </a:p>
          <a:p>
            <a:r>
              <a:rPr lang="ru-RU" dirty="0" smtClean="0"/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Футбол".</a:t>
            </a:r>
          </a:p>
          <a:p>
            <a:r>
              <a:rPr lang="ru-RU" dirty="0" smtClean="0"/>
              <a:t>Скатать ватный шарик и поставить два кубика в качестве ворот. Ребенок должен, дуя на шарик, загнать его в ворота. </a:t>
            </a:r>
          </a:p>
          <a:p>
            <a:r>
              <a:rPr lang="ru-RU" dirty="0" smtClean="0"/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Ветряная мельница".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Ребенок дует на лопасти игрушки-вертушки или мельницы из песочного набора. </a:t>
            </a:r>
          </a:p>
          <a:p>
            <a:r>
              <a:rPr lang="ru-RU" dirty="0" smtClean="0"/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Снегопад".</a:t>
            </a:r>
          </a:p>
          <a:p>
            <a:r>
              <a:rPr lang="ru-RU" dirty="0" smtClean="0"/>
              <a:t>Сделать снежинки из ваты (рыхлые комочки). Объяснить ребенку, что такое снегопад и предложить ребенку сдувать "снежинки" с ладони. </a:t>
            </a:r>
          </a:p>
        </p:txBody>
      </p:sp>
      <p:pic>
        <p:nvPicPr>
          <p:cNvPr id="36866" name="Picture 2" descr="C:\Documents and Settings\tufastik\Рабочий стол\p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928934"/>
            <a:ext cx="946554" cy="1262071"/>
          </a:xfrm>
          <a:prstGeom prst="rect">
            <a:avLst/>
          </a:prstGeom>
          <a:noFill/>
        </p:spPr>
      </p:pic>
      <p:pic>
        <p:nvPicPr>
          <p:cNvPr id="36867" name="Picture 3" descr="C:\Documents and Settings\tufastik\Рабочий стол\верт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86124"/>
            <a:ext cx="857256" cy="98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Постановка словесного ударения.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решения данной проблемы я подбираю специальные задания.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Поставить ударение в словах-парах, имеющих одинаковое написание.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Расставить ударение в словах с помощью орфоэпического словаря.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Подобрать слова, которые имеют два равноправных ударения.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Подобрать слова, чтобы ударения падало на первый, на второй, третий слог.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7715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Письменным сочинениям в 1 классе предшествуют различные обучающие устные упражнения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предложений, объединенных темой,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восстановление деформированного текста по серии сюжетных картинок,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устные ответы на вопросы, объединенные темой,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устные рассказы по прочитанному, по аналогии с прочитанным.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Выполняя эти упражнения, учащиеся под руководством учителя учатся излагать мысли в определенном порядке, последовательно . Сочинения первоклассников – это коллективно составленные рассказы об играх, забавах, и, работая над ними, учащиеся учатся осмысливать свою деятельность.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700092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2 классе практикуется устное описание картины ("Расскажи, что ты видишь на картине").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класса к классу требования к описанию картины усложняются, вводятся элементы анализа, развивается наблюдательность детей.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3 класса предусматривает работу над повествованием, рассказом, описанием отдельных предметов, животных, для чего неизбежно обращение учащихся к глаголам движения и местоположения предметов.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57298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4 классе дети учатся писать сочинение – рассуждение на тему дискуссионного характера, что потребует от учащихся (наряду с другими) и знания глаголов говорения и мышления.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5 классе программа по развитию речи отводит описанию портрета, характеристика человека и его поступков.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Система упражнений условно делится на несколько типов.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первого типа включают в себя  задания, ориентированные на формирование умения анализировать значение слов, осуществлять группировку глаголов по семантическим признакам.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второго типа направлены на формирование умений устанавливать смысловые связи и отношение глаголов звучания в тексте (синонимические, антонимические, омонимические), определять главное слово в синонимическом ряду, воспроизводить фразеологизмы с глаголами звучания.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Упражнения третьего типа, направленные на формирование навыков уместного употребления глаголов звучания в тексте, включают в себя следующие задания.</a:t>
            </a:r>
          </a:p>
          <a:p>
            <a:r>
              <a:rPr lang="ru-RU" dirty="0" smtClean="0"/>
              <a:t>Упражнения четвёртого типа направлены на осознание роли глаголов звучания как изобразительно-выразительных средств языка.</a:t>
            </a:r>
          </a:p>
          <a:p>
            <a:r>
              <a:rPr lang="ru-RU" dirty="0" smtClean="0"/>
              <a:t>Упражнения пятого типа способствуют формированию навыков конструирования связных высказываний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проектного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метода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Метод проектов - это способы организации самостоятельной деятельности учащихся по достижению определенного результата. Метод проектов ориентирован на интерес, на творческую самореализацию развивающейся личности учащегося, развитие его интеллектуальных и физических возможностей, волевых качеств и творческих способностей в процессе деятельности по решению какой-либо интересующей его проблемы.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проектом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Изучение интересов детей (четверть)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посещение секций, кружков;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анкета «Какие школьные предметы мне нравятся и почему, какие предметы вызывают трудности?»;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сочинение «Школа будущего», «В какой школе я бы хотел учиться?», «Моя мечта», «Если бы я был учителем...», «На каких уроках мне интересно»;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успехи по предметам.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Выбор темы (я предлагаю рекомендации по выбору темы проекта, рекомендую образовательную область, некоторым детям предлагаю примерную тематику).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Предлагается поразмышлять -1-2 недели.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143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Индивидуальные консультации для уточнения темы, плана работы (неделя).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4.Беседа с родителями - проекты - теория, практика, рекомендации по оформлению, организации помощи (родительское собрание).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5.Формирование групп по областям знаний, составление маршрута, расписание консультаций, ведение проектов -индивидуально, обязательно детям обозначить сроки (2-3 недели).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6.Дети готовятся к защите - составление краткого выступления, оформление необходимой наглядности; дети должны знать критерии оценки работы, но каждая работа должна быть оценена (1 неделя).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Действия учителя (когда уже ребёнок определился с областью исследовательской работы):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шаг - просветить родителей: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 информации не за ребёнка, а вместе с ним (личная значимость для ребёнка, не писать то, что под рукой и легче, а то, что по теме...)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определиться, зачем работа (цель), прописать шаги (задачи)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текстом (поиск главного с карандашом, связи прописывает ребёнок под руководством взрослого!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сужение темы до минимума.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практический результат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вывод: что дала работа, перспективы развития - пути дальнейшего исследования.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	шаг - работа с ребёнком: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проговорить историю развития - напиши кратко,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сужение темы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часть (расскажи)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 связи между частями, словарик, таблицы, литературу (консультации после каждого этапа с назначением срока до следующей, ребёнок должен проговорить, что он должен примерно сделать, на консультации задавать наводящие вопросы, а не говорить ответы в готовом виде...)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 шаг - прослушать перед выступлением доклад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рекомендации (план публичного выступления)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защитой исследовательской работы проговорить текст доклада - защиты, который обязательно должен быть написан (к сожалению, под руководством взрослого) -Ребёнок, прорепетируй дома!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 шаг-защита.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создаётся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папка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собраны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способные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оказать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проектом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57224" y="1397000"/>
          <a:ext cx="7715304" cy="45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3042" y="92867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класс, 1 полугодие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142984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714356"/>
            <a:ext cx="76438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Целью деятельности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период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 проанализировать формы, методы и приемы, обеспечивающие развитие речевой деятельности учащихся, выбрать оптимальные и внедрить их в свою деятельность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аналитического отчета: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осуществить анализ и дать оценку результата эффективности внедрения в практику выбранных мною форм, методов и приемов работы, обеспечивающих развитие речевой деятельности младших школьников.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1214422"/>
          <a:ext cx="800105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5918" y="85723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класс, 2 полугодие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1000108"/>
          <a:ext cx="792961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1604" y="64291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класс, 1 полугодие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714356"/>
          <a:ext cx="821537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1604" y="28572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класс, 2 полугодие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642918"/>
          <a:ext cx="821537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52" y="21429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класс, 1 полугодие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500034" y="714356"/>
          <a:ext cx="821537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1604" y="285729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класс, 2 полугодие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00174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новый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период мною планируется работа по организация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развивающей среды и учебного сотрудничества для формирования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познавательных универсальных учебных действий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92867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Планы на будущее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78674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Проанализировать нормативно  – правовые документы в области образования, концептуальные документы. (Закон «Об образовании»,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ФГОС второго поколения) 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Дать определение основным понятиям: учебное сотрудничество, универсальные учебные действия,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УУД, познавательные УУД, знаково-символические действия и др. 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3.Описать подходы формирования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познавательных универсальных учебных действий 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Разработать модель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развивающей среды и учебного сотрудничества.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8252" y="143826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tufastik\Рабочий стол\332778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516" y="3929066"/>
            <a:ext cx="2456454" cy="20288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9190" y="1214422"/>
            <a:ext cx="768563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14422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Объект: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деятельность.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формы, методы и приемы, обеспечивающие развитие речевой деятельности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35811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проанализировать эффективность применения выбранных форм, методов и приемов, обеспечивающих развитие речевой деятельности младших школьников;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дать оценку результатам внедрения  разнообразных форм, методов и приемов;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сделать выводы о значимости применения форм, методов и приемов, обеспечивающие развитие речевой деятельности учащихся для себя и образовательного учреждения;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4) наметить цель и задачи на следующий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период.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85794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Родной язык – его словарный состав и грамматический строй мы узнаём не из словарей и грамматик, а из конкретных высказываний, которые мы слышим и которые мы сами воспроизводим в живом речевом общении, с окружающими нас людьми.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М.М.Бахтин.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000108"/>
            <a:ext cx="77867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Выделяются четыре вида деятельности: говорение, слушание, письмо, чтение. </a:t>
            </a:r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РЕЧЬ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ГОВОРЕНИЕ                                               СЛУШАНИЕ   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СОЗДАНИЕ(ПРОДУКЦИЯ)                      ВОСПРИЯТИЕ(РЕЦЕПЦИЯ)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ПИСЬМО                                                      ЧТЕНИЕ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ПИСЬМЕННАЯ ФОРМА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74295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эффективности развития речевой   деятельности способствует целенаправленная подготовка урока (русский язык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Цель планирую как для учителя, так и для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ученика (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изучить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запомнить, научиться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/>
          </a:p>
        </p:txBody>
      </p:sp>
      <p:pic>
        <p:nvPicPr>
          <p:cNvPr id="2050" name="Picture 2" descr="C:\Documents and Settings\tufastik\Рабочий стол\дети - учени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429132"/>
            <a:ext cx="287340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830</TotalTime>
  <Words>1866</Words>
  <Application>Microsoft Office PowerPoint</Application>
  <PresentationFormat>Экран (4:3)</PresentationFormat>
  <Paragraphs>200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Поток</vt:lpstr>
      <vt:lpstr>«Организация учебно – развивающей среды, обеспечивающей развитие речевой деятельности младших школьников»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Скажи наоборот:  большое - ; сладкое  - ; близко - . 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Ребусы </vt:lpstr>
      <vt:lpstr>Слайд 23</vt:lpstr>
      <vt:lpstr>Работа над техникой речи</vt:lpstr>
      <vt:lpstr>Слайд 25</vt:lpstr>
      <vt:lpstr>Постановка словесного ударения.  </vt:lpstr>
      <vt:lpstr>Слайд 27</vt:lpstr>
      <vt:lpstr>Слайд 28</vt:lpstr>
      <vt:lpstr>Слайд 29</vt:lpstr>
      <vt:lpstr>Система упражнений условно делится на несколько типов. </vt:lpstr>
      <vt:lpstr> </vt:lpstr>
      <vt:lpstr>Слайд 32</vt:lpstr>
      <vt:lpstr>Технология организации проектного метода обучения.</vt:lpstr>
      <vt:lpstr> Работа над проектом</vt:lpstr>
      <vt:lpstr>Слайд 35</vt:lpstr>
      <vt:lpstr>Действия учителя (когда уже ребёнок определился с областью исследовательской работы): 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tufastikcorporation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tufastikwow</dc:creator>
  <cp:lastModifiedBy>tufastik</cp:lastModifiedBy>
  <cp:revision>77</cp:revision>
  <dcterms:created xsi:type="dcterms:W3CDTF">2009-11-22T07:06:36Z</dcterms:created>
  <dcterms:modified xsi:type="dcterms:W3CDTF">2013-06-25T14:40:39Z</dcterms:modified>
</cp:coreProperties>
</file>