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66CC"/>
    <a:srgbClr val="66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4D8A-175C-405C-8B51-CA2169E7B9E4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C5913-21A5-4F56-A63C-B749E214E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4D8A-175C-405C-8B51-CA2169E7B9E4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C5913-21A5-4F56-A63C-B749E214E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4D8A-175C-405C-8B51-CA2169E7B9E4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C5913-21A5-4F56-A63C-B749E214E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4D8A-175C-405C-8B51-CA2169E7B9E4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C5913-21A5-4F56-A63C-B749E214E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4D8A-175C-405C-8B51-CA2169E7B9E4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C5913-21A5-4F56-A63C-B749E214E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4D8A-175C-405C-8B51-CA2169E7B9E4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C5913-21A5-4F56-A63C-B749E214E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4D8A-175C-405C-8B51-CA2169E7B9E4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C5913-21A5-4F56-A63C-B749E214E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4D8A-175C-405C-8B51-CA2169E7B9E4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C5913-21A5-4F56-A63C-B749E214E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4D8A-175C-405C-8B51-CA2169E7B9E4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C5913-21A5-4F56-A63C-B749E214E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4D8A-175C-405C-8B51-CA2169E7B9E4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C5913-21A5-4F56-A63C-B749E214E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4D8A-175C-405C-8B51-CA2169E7B9E4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C5913-21A5-4F56-A63C-B749E214E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84D8A-175C-405C-8B51-CA2169E7B9E4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C5913-21A5-4F56-A63C-B749E214E9A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Женя\Шаблоны для презентаций\125_nabor_fonov_12\nabor_fonov_12\10-12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-24340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67544" y="1268760"/>
            <a:ext cx="7965642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latin typeface="Bookman Old Style" pitchFamily="18" charset="0"/>
                <a:cs typeface="Cordia New" pitchFamily="34" charset="-34"/>
              </a:rPr>
              <a:t>Найдите закономерность и </a:t>
            </a:r>
          </a:p>
          <a:p>
            <a:pPr algn="ctr"/>
            <a:r>
              <a:rPr lang="ru-RU" sz="2800" b="1" dirty="0" smtClean="0">
                <a:latin typeface="Bookman Old Style" pitchFamily="18" charset="0"/>
                <a:cs typeface="Cordia New" pitchFamily="34" charset="-34"/>
              </a:rPr>
              <a:t>продолжите ряд, добавив по два числа</a:t>
            </a:r>
          </a:p>
          <a:p>
            <a:endParaRPr lang="ru-RU" sz="2800" b="1" dirty="0" smtClean="0">
              <a:latin typeface="Bookman Old Style" pitchFamily="18" charset="0"/>
              <a:cs typeface="Cordia New" pitchFamily="34" charset="-34"/>
            </a:endParaRPr>
          </a:p>
          <a:p>
            <a:r>
              <a:rPr lang="ru-RU" sz="2800" b="1" dirty="0" smtClean="0">
                <a:latin typeface="Bookman Old Style" pitchFamily="18" charset="0"/>
                <a:cs typeface="Cordia New" pitchFamily="34" charset="-34"/>
              </a:rPr>
              <a:t>2, 4, 8, …</a:t>
            </a:r>
          </a:p>
          <a:p>
            <a:endParaRPr lang="ru-RU" sz="2800" b="1" dirty="0" smtClean="0">
              <a:latin typeface="Bookman Old Style" pitchFamily="18" charset="0"/>
              <a:cs typeface="Cordia New" pitchFamily="34" charset="-34"/>
            </a:endParaRPr>
          </a:p>
          <a:p>
            <a:r>
              <a:rPr lang="ru-RU" sz="2800" b="1" dirty="0" smtClean="0">
                <a:latin typeface="Bookman Old Style" pitchFamily="18" charset="0"/>
                <a:cs typeface="Cordia New" pitchFamily="34" charset="-34"/>
              </a:rPr>
              <a:t>3, 9, 27, …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707904" y="2636912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Bookman Old Style" pitchFamily="18" charset="0"/>
              </a:rPr>
              <a:t>16, 32, 64 …</a:t>
            </a:r>
            <a:endParaRPr lang="ru-RU" sz="2000" b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9912" y="3501008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Bookman Old Style" pitchFamily="18" charset="0"/>
              </a:rPr>
              <a:t>81, 243, 729 …</a:t>
            </a:r>
            <a:endParaRPr lang="ru-RU" sz="2000" b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Женя\Шаблоны для презентаций\125_nabor_fonov_12\nabor_fonov_12\10-12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403648" y="1052736"/>
            <a:ext cx="5688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Bookman Old Style" pitchFamily="18" charset="0"/>
              </a:rPr>
              <a:t>Соедини соответствующие </a:t>
            </a:r>
          </a:p>
          <a:p>
            <a:pPr algn="ctr"/>
            <a:r>
              <a:rPr lang="ru-RU" sz="2800" b="1" dirty="0" smtClean="0">
                <a:latin typeface="Bookman Old Style" pitchFamily="18" charset="0"/>
              </a:rPr>
              <a:t>части высказываний</a:t>
            </a:r>
            <a:endParaRPr lang="ru-RU" sz="2800" b="1" dirty="0">
              <a:latin typeface="Bookman Old Style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899592" y="2729132"/>
          <a:ext cx="3528392" cy="1188720"/>
        </p:xfrm>
        <a:graphic>
          <a:graphicData uri="http://schemas.openxmlformats.org/drawingml/2006/table">
            <a:tbl>
              <a:tblPr/>
              <a:tblGrid>
                <a:gridCol w="3528392"/>
              </a:tblGrid>
              <a:tr h="422031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Степенью числа  </a:t>
                      </a:r>
                      <a:r>
                        <a:rPr lang="ru-RU" b="1" i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а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 с натуральным показателем </a:t>
                      </a:r>
                      <a:r>
                        <a:rPr lang="en-US" b="1" i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n</a:t>
                      </a:r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большим 1 называется …</a:t>
                      </a:r>
                      <a:endParaRPr lang="ru-RU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899592" y="3938954"/>
          <a:ext cx="3528393" cy="914400"/>
        </p:xfrm>
        <a:graphic>
          <a:graphicData uri="http://schemas.openxmlformats.org/drawingml/2006/table">
            <a:tbl>
              <a:tblPr/>
              <a:tblGrid>
                <a:gridCol w="3528393"/>
              </a:tblGrid>
              <a:tr h="70338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Степень отрицательного числа с четным показателем - … </a:t>
                      </a:r>
                      <a:endParaRPr lang="ru-RU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899593" y="4839286"/>
          <a:ext cx="3531732" cy="1188720"/>
        </p:xfrm>
        <a:graphic>
          <a:graphicData uri="http://schemas.openxmlformats.org/drawingml/2006/table">
            <a:tbl>
              <a:tblPr/>
              <a:tblGrid>
                <a:gridCol w="3531732"/>
              </a:tblGrid>
              <a:tr h="66118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Степенью отрицательного числа с нечетным показателем - … </a:t>
                      </a:r>
                      <a:endParaRPr lang="ru-RU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5220072" y="50851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Произведение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en-US" b="1" i="1" dirty="0" smtClean="0">
                <a:solidFill>
                  <a:srgbClr val="002060"/>
                </a:solidFill>
                <a:latin typeface="Bookman Old Style" pitchFamily="18" charset="0"/>
              </a:rPr>
              <a:t>n</a:t>
            </a:r>
            <a:r>
              <a:rPr lang="en-US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множителей</a:t>
            </a:r>
          </a:p>
          <a:p>
            <a:r>
              <a:rPr lang="ru-RU" b="1" dirty="0">
                <a:solidFill>
                  <a:srgbClr val="002060"/>
                </a:solidFill>
                <a:latin typeface="Bookman Old Style" pitchFamily="18" charset="0"/>
              </a:rPr>
              <a:t>к</a:t>
            </a: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аждый из которых равен </a:t>
            </a:r>
            <a:r>
              <a:rPr lang="en-US" b="1" i="1" dirty="0" smtClean="0">
                <a:solidFill>
                  <a:srgbClr val="002060"/>
                </a:solidFill>
                <a:latin typeface="Bookman Old Style" pitchFamily="18" charset="0"/>
              </a:rPr>
              <a:t>a</a:t>
            </a:r>
            <a:endParaRPr lang="ru-RU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20072" y="3140968"/>
            <a:ext cx="324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Положительное число</a:t>
            </a:r>
            <a:endParaRPr lang="ru-RU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92080" y="4149080"/>
            <a:ext cx="324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Отрицательное  число</a:t>
            </a:r>
            <a:endParaRPr lang="ru-RU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cxnSp>
        <p:nvCxnSpPr>
          <p:cNvPr id="15" name="Прямая со стрелкой 14"/>
          <p:cNvCxnSpPr>
            <a:endCxn id="11" idx="1"/>
          </p:cNvCxnSpPr>
          <p:nvPr/>
        </p:nvCxnSpPr>
        <p:spPr>
          <a:xfrm>
            <a:off x="4427984" y="3284984"/>
            <a:ext cx="792088" cy="2123366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4427984" y="3356992"/>
            <a:ext cx="720080" cy="108012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13" idx="1"/>
          </p:cNvCxnSpPr>
          <p:nvPr/>
        </p:nvCxnSpPr>
        <p:spPr>
          <a:xfrm flipV="1">
            <a:off x="4427984" y="4333746"/>
            <a:ext cx="864096" cy="118348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Женя\Шаблоны для презентаций\125_nabor_fonov_12\nabor_fonov_12\10-12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3568" y="980728"/>
            <a:ext cx="789671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Bookman Old Style" pitchFamily="18" charset="0"/>
              </a:rPr>
              <a:t>№1 Представьте в виде произведения:</a:t>
            </a:r>
          </a:p>
          <a:p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1551856"/>
            <a:ext cx="20882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) 7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3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331640" y="1983904"/>
            <a:ext cx="10801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б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5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331640" y="2564904"/>
            <a:ext cx="16561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(2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6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3284984"/>
            <a:ext cx="7632848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Bookman Old Style" pitchFamily="18" charset="0"/>
              </a:rPr>
              <a:t>№2 Представьте в виде степени:</a:t>
            </a:r>
          </a:p>
          <a:p>
            <a:endParaRPr lang="en-US" sz="2800" dirty="0" smtClean="0">
              <a:latin typeface="Bookman Old Style" pitchFamily="18" charset="0"/>
            </a:endParaRPr>
          </a:p>
          <a:p>
            <a:r>
              <a:rPr lang="ru-RU" sz="2800" dirty="0" smtClean="0">
                <a:latin typeface="Bookman Old Style" pitchFamily="18" charset="0"/>
              </a:rPr>
              <a:t>а)5 </a:t>
            </a:r>
            <a:r>
              <a:rPr lang="ru-RU" sz="2800" dirty="0" smtClean="0">
                <a:latin typeface="Bookman Old Style" pitchFamily="18" charset="0"/>
                <a:cs typeface="Times New Roman"/>
              </a:rPr>
              <a:t>∙ 5 ∙ 5 ∙ 5∙</a:t>
            </a:r>
            <a:r>
              <a:rPr lang="ru-RU" sz="2800" dirty="0" smtClean="0">
                <a:latin typeface="Bookman Old Style" pitchFamily="18" charset="0"/>
              </a:rPr>
              <a:t> 5  </a:t>
            </a:r>
          </a:p>
          <a:p>
            <a:endParaRPr lang="en-US" sz="2800" dirty="0" smtClean="0">
              <a:latin typeface="Bookman Old Style" pitchFamily="18" charset="0"/>
            </a:endParaRPr>
          </a:p>
          <a:p>
            <a:r>
              <a:rPr lang="ru-RU" sz="2800" dirty="0" smtClean="0">
                <a:latin typeface="Bookman Old Style" pitchFamily="18" charset="0"/>
              </a:rPr>
              <a:t>б)</a:t>
            </a: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i="1" dirty="0" smtClean="0">
                <a:latin typeface="Bookman Old Style" pitchFamily="18" charset="0"/>
              </a:rPr>
              <a:t>x</a:t>
            </a: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  <a:cs typeface="Times New Roman"/>
              </a:rPr>
              <a:t>∙ </a:t>
            </a:r>
            <a:r>
              <a:rPr lang="en-US" sz="2800" i="1" dirty="0" smtClean="0">
                <a:latin typeface="Bookman Old Style" pitchFamily="18" charset="0"/>
                <a:cs typeface="Times New Roman"/>
              </a:rPr>
              <a:t>x </a:t>
            </a:r>
            <a:r>
              <a:rPr lang="en-US" sz="2800" dirty="0" smtClean="0">
                <a:latin typeface="Bookman Old Style" pitchFamily="18" charset="0"/>
                <a:cs typeface="Times New Roman"/>
              </a:rPr>
              <a:t>∙ </a:t>
            </a:r>
            <a:r>
              <a:rPr lang="en-US" sz="2800" i="1" dirty="0" smtClean="0">
                <a:latin typeface="Bookman Old Style" pitchFamily="18" charset="0"/>
                <a:cs typeface="Times New Roman"/>
              </a:rPr>
              <a:t>x</a:t>
            </a:r>
            <a:r>
              <a:rPr lang="en-US" sz="2800" dirty="0" smtClean="0">
                <a:latin typeface="Bookman Old Style" pitchFamily="18" charset="0"/>
                <a:cs typeface="Times New Roman"/>
              </a:rPr>
              <a:t> ∙ </a:t>
            </a:r>
            <a:r>
              <a:rPr lang="en-US" sz="2800" i="1" dirty="0" smtClean="0">
                <a:latin typeface="Bookman Old Style" pitchFamily="18" charset="0"/>
                <a:cs typeface="Times New Roman"/>
              </a:rPr>
              <a:t>x</a:t>
            </a:r>
            <a:r>
              <a:rPr lang="en-US" sz="2800" dirty="0" smtClean="0">
                <a:latin typeface="Bookman Old Style" pitchFamily="18" charset="0"/>
                <a:cs typeface="Times New Roman"/>
              </a:rPr>
              <a:t> ∙ </a:t>
            </a:r>
            <a:r>
              <a:rPr lang="en-US" sz="2800" i="1" dirty="0" smtClean="0">
                <a:latin typeface="Bookman Old Style" pitchFamily="18" charset="0"/>
                <a:cs typeface="Times New Roman"/>
              </a:rPr>
              <a:t>x</a:t>
            </a:r>
            <a:r>
              <a:rPr lang="en-US" sz="2800" dirty="0" smtClean="0">
                <a:latin typeface="Bookman Old Style" pitchFamily="18" charset="0"/>
                <a:cs typeface="Times New Roman"/>
              </a:rPr>
              <a:t> ∙ </a:t>
            </a:r>
            <a:r>
              <a:rPr lang="en-US" sz="2800" i="1" dirty="0" smtClean="0">
                <a:latin typeface="Bookman Old Style" pitchFamily="18" charset="0"/>
                <a:cs typeface="Times New Roman"/>
              </a:rPr>
              <a:t>x</a:t>
            </a:r>
            <a:r>
              <a:rPr lang="en-US" sz="2800" dirty="0" smtClean="0">
                <a:latin typeface="Bookman Old Style" pitchFamily="18" charset="0"/>
                <a:cs typeface="Times New Roman"/>
              </a:rPr>
              <a:t> ∙ </a:t>
            </a:r>
            <a:r>
              <a:rPr lang="en-US" sz="2800" i="1" dirty="0" smtClean="0">
                <a:latin typeface="Bookman Old Style" pitchFamily="18" charset="0"/>
                <a:cs typeface="Times New Roman"/>
              </a:rPr>
              <a:t>x</a:t>
            </a:r>
          </a:p>
          <a:p>
            <a:endParaRPr lang="en-US" sz="2800" dirty="0">
              <a:latin typeface="Bookman Old Style" pitchFamily="18" charset="0"/>
              <a:cs typeface="Times New Roman"/>
            </a:endParaRPr>
          </a:p>
          <a:p>
            <a:r>
              <a:rPr lang="ru-RU" sz="2800" dirty="0" smtClean="0">
                <a:latin typeface="Bookman Old Style" pitchFamily="18" charset="0"/>
                <a:cs typeface="Times New Roman"/>
              </a:rPr>
              <a:t>в)(</a:t>
            </a:r>
            <a:r>
              <a:rPr lang="en-US" sz="2800" i="1" dirty="0" err="1" smtClean="0">
                <a:latin typeface="Bookman Old Style" pitchFamily="18" charset="0"/>
                <a:cs typeface="Times New Roman"/>
              </a:rPr>
              <a:t>xy</a:t>
            </a:r>
            <a:r>
              <a:rPr lang="en-US" sz="2800" dirty="0" smtClean="0">
                <a:latin typeface="Bookman Old Style" pitchFamily="18" charset="0"/>
                <a:cs typeface="Times New Roman"/>
              </a:rPr>
              <a:t>) ∙ (</a:t>
            </a:r>
            <a:r>
              <a:rPr lang="en-US" sz="2800" i="1" dirty="0" err="1" smtClean="0">
                <a:latin typeface="Bookman Old Style" pitchFamily="18" charset="0"/>
                <a:cs typeface="Times New Roman"/>
              </a:rPr>
              <a:t>xy</a:t>
            </a:r>
            <a:r>
              <a:rPr lang="en-US" sz="2800" dirty="0" smtClean="0">
                <a:latin typeface="Bookman Old Style" pitchFamily="18" charset="0"/>
                <a:cs typeface="Times New Roman"/>
              </a:rPr>
              <a:t>) ∙ (</a:t>
            </a:r>
            <a:r>
              <a:rPr lang="en-US" sz="2800" i="1" dirty="0" err="1" smtClean="0">
                <a:latin typeface="Bookman Old Style" pitchFamily="18" charset="0"/>
                <a:cs typeface="Times New Roman"/>
              </a:rPr>
              <a:t>xy</a:t>
            </a:r>
            <a:r>
              <a:rPr lang="en-US" sz="2800" dirty="0" smtClean="0">
                <a:latin typeface="Bookman Old Style" pitchFamily="18" charset="0"/>
                <a:cs typeface="Times New Roman"/>
              </a:rPr>
              <a:t>)</a:t>
            </a:r>
          </a:p>
          <a:p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25" grpId="0"/>
      <p:bldP spid="1026" grpId="0"/>
      <p:bldP spid="102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Женя\Шаблоны для презентаций\125_nabor_fonov_12\nabor_fonov_12\10-12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835696" y="980728"/>
            <a:ext cx="3847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Bookman Old Style" pitchFamily="18" charset="0"/>
              </a:rPr>
              <a:t>№ 3 Вычислить:</a:t>
            </a: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2051720" y="1628799"/>
          <a:ext cx="1800200" cy="3927709"/>
        </p:xfrm>
        <a:graphic>
          <a:graphicData uri="http://schemas.openxmlformats.org/presentationml/2006/ole">
            <p:oleObj spid="_x0000_s16387" name="Формула" r:id="rId4" imgW="558720" imgH="1218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Женя\Шаблоны для презентаций\125_nabor_fonov_12\nabor_fonov_12\10-12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55576" y="2132856"/>
            <a:ext cx="790536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Умножение и деление 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степеней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Женя\Шаблоны для презентаций\125_nabor_fonov_12\nabor_fonov_12\10-12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187624" y="836712"/>
          <a:ext cx="1296144" cy="920708"/>
        </p:xfrm>
        <a:graphic>
          <a:graphicData uri="http://schemas.openxmlformats.org/presentationml/2006/ole">
            <p:oleObj spid="_x0000_s20482" name="Формула" r:id="rId4" imgW="355320" imgH="228600" progId="Equation.3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851920" y="1484784"/>
          <a:ext cx="1576388" cy="920750"/>
        </p:xfrm>
        <a:graphic>
          <a:graphicData uri="http://schemas.openxmlformats.org/presentationml/2006/ole">
            <p:oleObj spid="_x0000_s20483" name="Формула" r:id="rId5" imgW="431640" imgH="228600" progId="Equation.3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6588224" y="620688"/>
          <a:ext cx="1717675" cy="920750"/>
        </p:xfrm>
        <a:graphic>
          <a:graphicData uri="http://schemas.openxmlformats.org/presentationml/2006/ole">
            <p:oleObj spid="_x0000_s20484" name="Формула" r:id="rId6" imgW="469800" imgH="228600" progId="Equation.3">
              <p:embed/>
            </p:oleObj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1331640" y="5013176"/>
          <a:ext cx="1435100" cy="920750"/>
        </p:xfrm>
        <a:graphic>
          <a:graphicData uri="http://schemas.openxmlformats.org/presentationml/2006/ole">
            <p:oleObj spid="_x0000_s20485" name="Формула" r:id="rId7" imgW="393480" imgH="228600" progId="Equation.3">
              <p:embed/>
            </p:oleObj>
          </a:graphicData>
        </a:graphic>
      </p:graphicFrame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4041775" y="4076700"/>
          <a:ext cx="1341438" cy="920750"/>
        </p:xfrm>
        <a:graphic>
          <a:graphicData uri="http://schemas.openxmlformats.org/presentationml/2006/ole">
            <p:oleObj spid="_x0000_s20486" name="Формула" r:id="rId8" imgW="368280" imgH="228600" progId="Equation.3">
              <p:embed/>
            </p:oleObj>
          </a:graphicData>
        </a:graphic>
      </p:graphicFrame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7812360" y="5157192"/>
          <a:ext cx="601662" cy="819150"/>
        </p:xfrm>
        <a:graphic>
          <a:graphicData uri="http://schemas.openxmlformats.org/presentationml/2006/ole">
            <p:oleObj spid="_x0000_s20487" name="Формула" r:id="rId9" imgW="1648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Женя\Шаблоны для презентаций\125_nabor_fonov_12\nabor_fonov_12\10-12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817688" y="2274888"/>
          <a:ext cx="1908175" cy="4203700"/>
        </p:xfrm>
        <a:graphic>
          <a:graphicData uri="http://schemas.openxmlformats.org/presentationml/2006/ole">
            <p:oleObj spid="_x0000_s17410" name="Формула" r:id="rId4" imgW="672840" imgH="1473120" progId="Equation.3">
              <p:embed/>
            </p:oleObj>
          </a:graphicData>
        </a:graphic>
      </p:graphicFrame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5422900" y="2262188"/>
          <a:ext cx="1906588" cy="4351337"/>
        </p:xfrm>
        <a:graphic>
          <a:graphicData uri="http://schemas.openxmlformats.org/presentationml/2006/ole">
            <p:oleObj spid="_x0000_s17409" name="Формула" r:id="rId5" imgW="647640" imgH="147312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79712" y="980728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Bookman Old Style" pitchFamily="18" charset="0"/>
              </a:rPr>
              <a:t>Представьте в виде степени </a:t>
            </a:r>
            <a:endParaRPr lang="ru-RU" sz="2400" b="1" dirty="0">
              <a:latin typeface="Bookman Old Style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35696" y="1628800"/>
            <a:ext cx="189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Bookman Old Style" pitchFamily="18" charset="0"/>
              </a:rPr>
              <a:t>Вариант 1</a:t>
            </a:r>
            <a:endParaRPr lang="ru-RU" sz="2400" b="1" dirty="0">
              <a:latin typeface="Bookman Old Style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6056" y="1628800"/>
            <a:ext cx="189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Bookman Old Style" pitchFamily="18" charset="0"/>
              </a:rPr>
              <a:t>Вариант 2</a:t>
            </a:r>
            <a:endParaRPr lang="ru-RU" sz="24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3808" y="476672"/>
            <a:ext cx="28167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FF"/>
                </a:solidFill>
                <a:latin typeface="Bookman Old Style" pitchFamily="18" charset="0"/>
              </a:rPr>
              <a:t>Проверь себя</a:t>
            </a:r>
            <a:endParaRPr lang="ru-RU" sz="2800" b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5656" y="1052736"/>
            <a:ext cx="189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Bookman Old Style" pitchFamily="18" charset="0"/>
              </a:rPr>
              <a:t>Вариант 1</a:t>
            </a:r>
            <a:endParaRPr lang="ru-RU" sz="2400" b="1" dirty="0"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8064" y="1124744"/>
            <a:ext cx="189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Bookman Old Style" pitchFamily="18" charset="0"/>
              </a:rPr>
              <a:t>Вариант 2</a:t>
            </a:r>
            <a:endParaRPr lang="ru-RU" sz="2400" b="1" dirty="0">
              <a:latin typeface="Bookman Old Style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619672" y="1700808"/>
          <a:ext cx="792088" cy="3062740"/>
        </p:xfrm>
        <a:graphic>
          <a:graphicData uri="http://schemas.openxmlformats.org/presentationml/2006/ole">
            <p:oleObj spid="_x0000_s19458" name="Формула" r:id="rId3" imgW="380880" imgH="1473120" progId="Equation.3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5364088" y="1772816"/>
          <a:ext cx="792163" cy="3063875"/>
        </p:xfrm>
        <a:graphic>
          <a:graphicData uri="http://schemas.openxmlformats.org/presentationml/2006/ole">
            <p:oleObj spid="_x0000_s19459" name="Формула" r:id="rId4" imgW="380880" imgH="147312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699792" y="5301208"/>
            <a:ext cx="27622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  <a:latin typeface="Bookman Old Style" pitchFamily="18" charset="0"/>
              </a:rPr>
              <a:t>«5» – 0 ошибок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Bookman Old Style" pitchFamily="18" charset="0"/>
              </a:rPr>
              <a:t>«4» – 1 ошибка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Bookman Old Style" pitchFamily="18" charset="0"/>
              </a:rPr>
              <a:t>«3» – 2 ошибки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Bookman Old Style" pitchFamily="18" charset="0"/>
              </a:rPr>
              <a:t>«2» – более 2 ошибок</a:t>
            </a:r>
            <a:endParaRPr lang="ru-RU" b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pic>
        <p:nvPicPr>
          <p:cNvPr id="10" name="Picture 2" descr="D:\Женя\Шаблоны для презентаций\125_nabor_fonov_12\nabor_fonov_12\10-12.jpg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2204864"/>
            <a:ext cx="81147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u="sng" dirty="0" smtClean="0">
                <a:latin typeface="Bookman Old Style" pitchFamily="18" charset="0"/>
              </a:rPr>
              <a:t>Домашнее задание :</a:t>
            </a:r>
          </a:p>
          <a:p>
            <a:r>
              <a:rPr lang="ru-RU" sz="2400" b="1" dirty="0">
                <a:latin typeface="Bookman Old Style" pitchFamily="18" charset="0"/>
              </a:rPr>
              <a:t>п</a:t>
            </a:r>
            <a:r>
              <a:rPr lang="ru-RU" sz="2400" b="1" dirty="0" smtClean="0">
                <a:latin typeface="Bookman Old Style" pitchFamily="18" charset="0"/>
              </a:rPr>
              <a:t>.19, № 408 (а, в, </a:t>
            </a:r>
            <a:r>
              <a:rPr lang="ru-RU" sz="2400" b="1" dirty="0" err="1" smtClean="0">
                <a:latin typeface="Bookman Old Style" pitchFamily="18" charset="0"/>
              </a:rPr>
              <a:t>д</a:t>
            </a:r>
            <a:r>
              <a:rPr lang="ru-RU" sz="2400" b="1" dirty="0" smtClean="0">
                <a:latin typeface="Bookman Old Style" pitchFamily="18" charset="0"/>
              </a:rPr>
              <a:t>), №415 (а, в, </a:t>
            </a:r>
            <a:r>
              <a:rPr lang="ru-RU" sz="2400" b="1" dirty="0" err="1" smtClean="0">
                <a:latin typeface="Bookman Old Style" pitchFamily="18" charset="0"/>
              </a:rPr>
              <a:t>д</a:t>
            </a:r>
            <a:r>
              <a:rPr lang="ru-RU" sz="2400" b="1" dirty="0" smtClean="0">
                <a:latin typeface="Bookman Old Style" pitchFamily="18" charset="0"/>
              </a:rPr>
              <a:t>), №418 (б, г) </a:t>
            </a:r>
            <a:endParaRPr lang="ru-RU" sz="2400" b="1" dirty="0">
              <a:latin typeface="Bookman Old Style" pitchFamily="18" charset="0"/>
            </a:endParaRPr>
          </a:p>
        </p:txBody>
      </p:sp>
      <p:pic>
        <p:nvPicPr>
          <p:cNvPr id="5" name="Picture 2" descr="D:\Женя\Шаблоны для презентаций\125_nabor_fonov_12\nabor_fonov_12\10-12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216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11</cp:revision>
  <dcterms:created xsi:type="dcterms:W3CDTF">2015-10-25T12:19:40Z</dcterms:created>
  <dcterms:modified xsi:type="dcterms:W3CDTF">2015-10-25T14:18:46Z</dcterms:modified>
</cp:coreProperties>
</file>