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8" r:id="rId2"/>
    <p:sldId id="283" r:id="rId3"/>
    <p:sldId id="286" r:id="rId4"/>
    <p:sldId id="285" r:id="rId5"/>
    <p:sldId id="266" r:id="rId6"/>
    <p:sldId id="280" r:id="rId7"/>
    <p:sldId id="271" r:id="rId8"/>
    <p:sldId id="281" r:id="rId9"/>
    <p:sldId id="282" r:id="rId10"/>
    <p:sldId id="267" r:id="rId11"/>
    <p:sldId id="268" r:id="rId12"/>
    <p:sldId id="259" r:id="rId13"/>
    <p:sldId id="269" r:id="rId14"/>
    <p:sldId id="270" r:id="rId15"/>
    <p:sldId id="272" r:id="rId16"/>
    <p:sldId id="273" r:id="rId17"/>
    <p:sldId id="274" r:id="rId18"/>
    <p:sldId id="277" r:id="rId19"/>
    <p:sldId id="275" r:id="rId20"/>
    <p:sldId id="26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  <a:srgbClr val="800000"/>
    <a:srgbClr val="333300"/>
    <a:srgbClr val="6F616B"/>
    <a:srgbClr val="FFFFFF"/>
    <a:srgbClr val="FF66FF"/>
    <a:srgbClr val="FF6600"/>
    <a:srgbClr val="FF9900"/>
    <a:srgbClr val="00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1" autoAdjust="0"/>
  </p:normalViewPr>
  <p:slideViewPr>
    <p:cSldViewPr snapToGrid="0" showGuides="1">
      <p:cViewPr varScale="1">
        <p:scale>
          <a:sx n="88" d="100"/>
          <a:sy n="88" d="100"/>
        </p:scale>
        <p:origin x="-96" y="-43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66A2-03FC-4AC7-B0C2-96D7246A5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D0B4-4269-4926-9D70-BC3234AC2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F183-F3E6-4FAD-82D6-33199C901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3ABD-CB40-4ADA-BB11-9DF90858A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8233-DE7D-4774-9152-BB2F626F3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6024-7E1E-4743-B35C-BB3207CCE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B13C-600A-4A90-80BF-298D25651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2D29-5E51-432C-A01C-0900E5F9A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10AD-FD12-48A0-B270-48A73FD95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1065-8E67-4568-9857-8F53AF191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5B69FD-F761-4461-B587-C62C027F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09862A-87D4-48FB-8D0A-AD45CF5367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ge.ru/or/ege/Main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Решение задач </a:t>
            </a:r>
            <a:r>
              <a:rPr lang="ru-RU" sz="4000" smtClean="0">
                <a:solidFill>
                  <a:schemeClr val="accent6">
                    <a:lumMod val="50000"/>
                  </a:schemeClr>
                </a:solidFill>
              </a:rPr>
              <a:t>типа В10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(по материалам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открытого банка задач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егэ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по математике)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5056094"/>
            <a:ext cx="8427720" cy="122637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333300"/>
                </a:solidFill>
              </a:rPr>
              <a:t>МАОУ СОШ №3 г. Железнодорожный</a:t>
            </a:r>
          </a:p>
          <a:p>
            <a:r>
              <a:rPr lang="ru-RU" b="1" i="1" dirty="0" smtClean="0">
                <a:solidFill>
                  <a:srgbClr val="333300"/>
                </a:solidFill>
              </a:rPr>
              <a:t>Автор</a:t>
            </a:r>
            <a:r>
              <a:rPr lang="en-US" b="1" i="1" dirty="0" smtClean="0">
                <a:solidFill>
                  <a:srgbClr val="333300"/>
                </a:solidFill>
              </a:rPr>
              <a:t>:</a:t>
            </a:r>
            <a:r>
              <a:rPr lang="ru-RU" b="1" i="1" dirty="0" smtClean="0">
                <a:solidFill>
                  <a:srgbClr val="333300"/>
                </a:solidFill>
              </a:rPr>
              <a:t> </a:t>
            </a:r>
            <a:r>
              <a:rPr lang="ru-RU" b="1" i="1" dirty="0" err="1" smtClean="0">
                <a:solidFill>
                  <a:srgbClr val="333300"/>
                </a:solidFill>
              </a:rPr>
              <a:t>Гренкова</a:t>
            </a:r>
            <a:r>
              <a:rPr lang="ru-RU" b="1" i="1" dirty="0" smtClean="0">
                <a:solidFill>
                  <a:srgbClr val="333300"/>
                </a:solidFill>
              </a:rPr>
              <a:t> Анна Александровна</a:t>
            </a:r>
            <a:endParaRPr lang="ru-RU" b="1" i="1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120770" y="189781"/>
            <a:ext cx="7306573" cy="1535502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чемпионате по гимнастике участвуют 20 спортсменок: 8 из России, 7 из США, остальные − из Китая. Порядок, в котором выступают гимнастки, определяется жребием. Найдите вероятность того, что спортсменка, выступающая первой, окажется из Китая.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227" y="2582848"/>
            <a:ext cx="8669546" cy="2862322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Решение.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Всего участвует 20 спортсменок,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из которых  20 – 8 – 7 = 5  спортсменок из Китая.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спортсменка, выступающая первой, окажется из Китая, равна  5/20 = 1/4 = 0,25.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87033" y="5967272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Ответ: 0,25.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282855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51520" y="129396"/>
            <a:ext cx="7046427" cy="1328468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среднем из </a:t>
            </a:r>
            <a:r>
              <a:rPr lang="en-US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000 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садовых насосов, поступивших в продажу, </a:t>
            </a:r>
            <a:r>
              <a:rPr lang="en-US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20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подтекают. Найдите вероятность того, что один случайно выбранный для контроля насос не подтекает.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450" y="2142446"/>
            <a:ext cx="8211099" cy="2569934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300" i="1" u="sng" dirty="0" smtClean="0">
                <a:latin typeface="+mn-lt"/>
              </a:rPr>
              <a:t>Решение: </a:t>
            </a:r>
          </a:p>
          <a:p>
            <a:pPr>
              <a:lnSpc>
                <a:spcPct val="150000"/>
              </a:lnSpc>
            </a:pPr>
            <a:r>
              <a:rPr lang="en-US" sz="2300" i="1" dirty="0" smtClean="0">
                <a:latin typeface="+mn-lt"/>
              </a:rPr>
              <a:t>2</a:t>
            </a:r>
            <a:r>
              <a:rPr lang="ru-RU" sz="2300" i="1" dirty="0" smtClean="0">
                <a:latin typeface="+mn-lt"/>
              </a:rPr>
              <a:t>000 </a:t>
            </a:r>
            <a:r>
              <a:rPr lang="ru-RU" sz="2300" i="1" dirty="0" smtClean="0">
                <a:latin typeface="+mn-lt"/>
              </a:rPr>
              <a:t>– </a:t>
            </a:r>
            <a:r>
              <a:rPr lang="en-US" sz="2300" i="1" dirty="0" smtClean="0">
                <a:latin typeface="+mn-lt"/>
              </a:rPr>
              <a:t>20</a:t>
            </a:r>
            <a:r>
              <a:rPr lang="ru-RU" sz="2300" i="1" dirty="0" smtClean="0">
                <a:latin typeface="+mn-lt"/>
              </a:rPr>
              <a:t> </a:t>
            </a:r>
            <a:r>
              <a:rPr lang="ru-RU" sz="2300" i="1" dirty="0" smtClean="0">
                <a:latin typeface="+mn-lt"/>
              </a:rPr>
              <a:t>= </a:t>
            </a:r>
            <a:r>
              <a:rPr lang="en-US" sz="2300" i="1" dirty="0" smtClean="0">
                <a:latin typeface="+mn-lt"/>
              </a:rPr>
              <a:t>1980</a:t>
            </a:r>
            <a:r>
              <a:rPr lang="ru-RU" sz="2300" i="1" dirty="0" smtClean="0">
                <a:latin typeface="+mn-lt"/>
              </a:rPr>
              <a:t> </a:t>
            </a:r>
            <a:r>
              <a:rPr lang="ru-RU" sz="2300" i="1" dirty="0" smtClean="0">
                <a:latin typeface="+mn-lt"/>
              </a:rPr>
              <a:t>– насосов не подтекают. </a:t>
            </a:r>
          </a:p>
          <a:p>
            <a:pPr>
              <a:lnSpc>
                <a:spcPct val="150000"/>
              </a:lnSpc>
            </a:pPr>
            <a:r>
              <a:rPr lang="ru-RU" sz="2300" i="1" dirty="0" smtClean="0">
                <a:latin typeface="+mn-lt"/>
              </a:rPr>
              <a:t>Вероятность того, что один случайно выбранный для контроля насос не подтекает, равна  </a:t>
            </a:r>
          </a:p>
          <a:p>
            <a:pPr algn="ctr">
              <a:lnSpc>
                <a:spcPct val="150000"/>
              </a:lnSpc>
            </a:pPr>
            <a:r>
              <a:rPr lang="en-US" sz="2300" i="1" dirty="0" smtClean="0">
                <a:latin typeface="+mn-lt"/>
              </a:rPr>
              <a:t>1980</a:t>
            </a:r>
            <a:r>
              <a:rPr lang="ru-RU" sz="2300" i="1" dirty="0" smtClean="0">
                <a:latin typeface="+mn-lt"/>
              </a:rPr>
              <a:t>/</a:t>
            </a:r>
            <a:r>
              <a:rPr lang="en-US" sz="2300" i="1" dirty="0" smtClean="0">
                <a:latin typeface="+mn-lt"/>
              </a:rPr>
              <a:t>2</a:t>
            </a:r>
            <a:r>
              <a:rPr lang="ru-RU" sz="2300" i="1" dirty="0" smtClean="0">
                <a:latin typeface="+mn-lt"/>
              </a:rPr>
              <a:t>000 </a:t>
            </a:r>
            <a:r>
              <a:rPr lang="ru-RU" sz="2300" i="1" dirty="0" smtClean="0">
                <a:latin typeface="+mn-lt"/>
              </a:rPr>
              <a:t>= </a:t>
            </a:r>
            <a:r>
              <a:rPr lang="ru-RU" sz="2300" i="1" dirty="0" smtClean="0">
                <a:latin typeface="+mn-lt"/>
              </a:rPr>
              <a:t>0,99.</a:t>
            </a:r>
            <a:endParaRPr lang="ru-RU" sz="2300" i="1" dirty="0" smtClean="0"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40870" y="5585836"/>
            <a:ext cx="2238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</a:t>
            </a:r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0,99.</a:t>
            </a:r>
            <a:endParaRPr lang="ru-RU" sz="2800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</a:t>
            </a:r>
            <a:r>
              <a:rPr lang="en-US" sz="2400" b="1" dirty="0" smtClean="0"/>
              <a:t>3585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613" y="2303804"/>
            <a:ext cx="8400774" cy="2862322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Решение: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20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+ </a:t>
            </a:r>
            <a:r>
              <a:rPr lang="en-US" sz="2400" i="1" dirty="0" smtClean="0">
                <a:latin typeface="+mn-lt"/>
              </a:rPr>
              <a:t>9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= </a:t>
            </a:r>
            <a:r>
              <a:rPr lang="ru-RU" sz="2400" i="1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29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– сумок всего (качественных и со скрытыми дефектами).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купленная сумка окажется качественной, равна  </a:t>
            </a:r>
            <a:r>
              <a:rPr lang="ru-RU" sz="2400" i="1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20</a:t>
            </a:r>
            <a:r>
              <a:rPr lang="ru-RU" sz="2400" i="1" dirty="0" smtClean="0">
                <a:latin typeface="+mn-lt"/>
              </a:rPr>
              <a:t>/1</a:t>
            </a:r>
            <a:r>
              <a:rPr lang="en-US" sz="2400" i="1" dirty="0" smtClean="0">
                <a:latin typeface="+mn-lt"/>
              </a:rPr>
              <a:t>29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= </a:t>
            </a:r>
            <a:r>
              <a:rPr lang="ru-RU" sz="2400" i="1" dirty="0" smtClean="0">
                <a:latin typeface="+mn-lt"/>
              </a:rPr>
              <a:t>0,</a:t>
            </a:r>
            <a:r>
              <a:rPr lang="en-US" sz="2400" i="1" dirty="0" smtClean="0">
                <a:latin typeface="+mn-lt"/>
              </a:rPr>
              <a:t>93023…</a:t>
            </a:r>
            <a:r>
              <a:rPr lang="ru-RU" sz="2400" i="1" dirty="0" smtClean="0">
                <a:latin typeface="+mn-lt"/>
              </a:rPr>
              <a:t>≈ </a:t>
            </a:r>
            <a:r>
              <a:rPr lang="ru-RU" sz="2400" i="1" dirty="0" smtClean="0">
                <a:latin typeface="+mn-lt"/>
              </a:rPr>
              <a:t>0,93.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182509" y="207033"/>
            <a:ext cx="7348352" cy="125083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Фабрика выпускает сумки. В среднем на </a:t>
            </a:r>
            <a:r>
              <a:rPr lang="en-US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12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0 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качественных сумок приходится </a:t>
            </a:r>
            <a:r>
              <a:rPr lang="en-US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9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сумок со скрытыми дефектами. Найдите вероятность того, что купленная сумка окажется качественной. Результат округлите до сотых.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87033" y="5577209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0,93.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</a:t>
            </a:r>
            <a:r>
              <a:rPr lang="en-US" sz="2400" b="1" dirty="0" smtClean="0"/>
              <a:t>3633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163902" y="138022"/>
            <a:ext cx="7392838" cy="168215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соревнованиях по толканию ядра участвуют 4 спортсмена из Финляндии, 7 спортсменов из Дании, 9 спортсменов из Швеции и 5 − из Норвегии. Порядок, в котором выступают спортсмены, определяется жребием. Найдите вероятность того, что спортсмен, который выступает последним, окажется из Швеции.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87033" y="5582090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0,36.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282858</a:t>
            </a:r>
            <a:endParaRPr lang="ru-RU" sz="24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45853" y="2111668"/>
            <a:ext cx="8652294" cy="2631490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i="1" u="sng" dirty="0" smtClean="0">
                <a:latin typeface="+mn-lt"/>
              </a:rPr>
              <a:t>Решение:</a:t>
            </a:r>
            <a:r>
              <a:rPr lang="ru-RU" sz="22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200" i="1" dirty="0" smtClean="0">
                <a:latin typeface="+mn-lt"/>
              </a:rPr>
              <a:t>Всего участвует 4 + 7 + 9 + 5 = 25 спортсменов. Вероятность того, что спортсмен, который выступает последним, окажется из Швеции, равна  </a:t>
            </a:r>
          </a:p>
          <a:p>
            <a:pPr algn="ctr">
              <a:lnSpc>
                <a:spcPct val="150000"/>
              </a:lnSpc>
            </a:pPr>
            <a:r>
              <a:rPr lang="ru-RU" sz="2200" i="1" dirty="0" smtClean="0">
                <a:latin typeface="+mn-lt"/>
              </a:rPr>
              <a:t>9/25 = 36/100 = 0,36.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146649"/>
            <a:ext cx="7272068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Научная конференция проводится в 5 дней. Всего запланировано 75 докладов − первые три дня по 17 докладов, остальные распределены поровну между четвертым и пятым днями. Порядок докладов определяется жеребьёвкой. Какова вероятность, что доклад профессора М. окажется запланированным на последний день конференции?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87033" y="6067682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0,16.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285922</a:t>
            </a:r>
            <a:endParaRPr lang="ru-RU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59131" y="2285596"/>
            <a:ext cx="8625738" cy="3416320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Решение: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 последний день конференции запланировано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(75 – 17 × 3) : 2 = 12 докладов.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доклад профессора М. окажется запланированным на последний день конференции, равна  12/75 = 4/25 = 0,16.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146649"/>
            <a:ext cx="7272068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Конкурс исполнителей проводится в </a:t>
            </a:r>
            <a:r>
              <a:rPr lang="en-US" i="1" dirty="0" smtClean="0">
                <a:latin typeface="+mj-lt"/>
              </a:rPr>
              <a:t>3 </a:t>
            </a:r>
            <a:r>
              <a:rPr lang="ru-RU" i="1" dirty="0" smtClean="0">
                <a:latin typeface="+mj-lt"/>
              </a:rPr>
              <a:t>дня</a:t>
            </a:r>
            <a:r>
              <a:rPr lang="ru-RU" i="1" dirty="0" smtClean="0">
                <a:latin typeface="+mj-lt"/>
              </a:rPr>
              <a:t>. </a:t>
            </a:r>
            <a:r>
              <a:rPr lang="ru-RU" i="1" dirty="0" smtClean="0">
                <a:latin typeface="+mj-lt"/>
              </a:rPr>
              <a:t>Всего заявлено </a:t>
            </a:r>
            <a:r>
              <a:rPr lang="ru-RU" i="1" dirty="0" smtClean="0">
                <a:latin typeface="+mj-lt"/>
              </a:rPr>
              <a:t>40</a:t>
            </a:r>
            <a:r>
              <a:rPr lang="ru-RU" i="1" dirty="0" smtClean="0">
                <a:latin typeface="+mj-lt"/>
              </a:rPr>
              <a:t> выступлений − по одному от каждой страны. В первый день </a:t>
            </a:r>
            <a:r>
              <a:rPr lang="ru-RU" i="1" dirty="0" smtClean="0">
                <a:latin typeface="+mj-lt"/>
              </a:rPr>
              <a:t>18 </a:t>
            </a:r>
            <a:r>
              <a:rPr lang="ru-RU" i="1" dirty="0" smtClean="0">
                <a:latin typeface="+mj-lt"/>
              </a:rPr>
              <a:t>выступлений, остальные распределены поровну между оставшимися днями. Порядок выступлений определяется жеребьёвкой. Какова вероятность, что выступление представителя России состоится в третий день конкурса?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61572" y="6136693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</a:t>
            </a:r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0,275</a:t>
            </a:r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28603</a:t>
            </a:r>
            <a:r>
              <a:rPr lang="en-US" sz="2400" b="1" dirty="0" smtClean="0"/>
              <a:t>9</a:t>
            </a:r>
            <a:endParaRPr lang="ru-RU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59131" y="2466751"/>
            <a:ext cx="8625738" cy="3416320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Решение: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 третий день конкурса запланировано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(40 </a:t>
            </a:r>
            <a:r>
              <a:rPr lang="ru-RU" sz="2400" i="1" dirty="0" smtClean="0">
                <a:latin typeface="+mn-lt"/>
              </a:rPr>
              <a:t>– </a:t>
            </a:r>
            <a:r>
              <a:rPr lang="ru-RU" sz="2400" i="1" dirty="0" smtClean="0">
                <a:latin typeface="+mn-lt"/>
              </a:rPr>
              <a:t>18</a:t>
            </a:r>
            <a:r>
              <a:rPr lang="ru-RU" sz="2400" i="1" dirty="0" smtClean="0">
                <a:latin typeface="+mn-lt"/>
              </a:rPr>
              <a:t>) : </a:t>
            </a:r>
            <a:r>
              <a:rPr lang="ru-RU" sz="2400" i="1" dirty="0" smtClean="0">
                <a:latin typeface="+mn-lt"/>
              </a:rPr>
              <a:t>2 </a:t>
            </a:r>
            <a:r>
              <a:rPr lang="ru-RU" sz="2400" i="1" dirty="0" smtClean="0">
                <a:latin typeface="+mn-lt"/>
              </a:rPr>
              <a:t>= </a:t>
            </a:r>
            <a:r>
              <a:rPr lang="ru-RU" sz="2400" i="1" dirty="0" smtClean="0">
                <a:latin typeface="+mn-lt"/>
              </a:rPr>
              <a:t>11 </a:t>
            </a:r>
            <a:r>
              <a:rPr lang="ru-RU" sz="2400" i="1" dirty="0" smtClean="0">
                <a:latin typeface="+mn-lt"/>
              </a:rPr>
              <a:t>выступлений.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выступление представителя России состоится в третий день конкурса, равна  </a:t>
            </a: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11/40 </a:t>
            </a:r>
            <a:r>
              <a:rPr lang="ru-RU" sz="2400" i="1" dirty="0" smtClean="0">
                <a:latin typeface="+mn-lt"/>
              </a:rPr>
              <a:t>= </a:t>
            </a:r>
            <a:r>
              <a:rPr lang="ru-RU" sz="2400" i="1" dirty="0" smtClean="0">
                <a:latin typeface="+mn-lt"/>
              </a:rPr>
              <a:t>0,275</a:t>
            </a:r>
            <a:r>
              <a:rPr lang="ru-RU" sz="2400" i="1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146649"/>
            <a:ext cx="7272068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На семинар приехали 3 ученых из Норвегии, 3 из России и 4 из Испании. Порядок докладов определяется жеребьёвкой. Найдите вероятность того, что восьмым окажется доклад ученого из России.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98442" y="5593229"/>
            <a:ext cx="2347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0,3.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285924</a:t>
            </a:r>
            <a:endParaRPr lang="ru-RU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440116" y="2273251"/>
            <a:ext cx="8263768" cy="2308324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Решение: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Всего участвует 3 + 3 + 4 = 10 ученых.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восьмым окажется доклад ученого из России, равна  3/10 = 0,3.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146649"/>
            <a:ext cx="7272068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Перед началом первого тура чемпионата по бадминтону участников разбивают на игровые пары случайным образом с помощью жребия. Всего в чемпионате участвует 26 бадминтонистов, среди которых 10 участников из России, в том числе Руслан Орлов. Найдите вероятность того, что в первом туре Руслан Орлов будет играть с каким-либо бадминтонистом из России?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87033" y="6128067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0,36.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285925</a:t>
            </a:r>
            <a:endParaRPr lang="ru-RU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59131" y="2276970"/>
            <a:ext cx="8625738" cy="3139321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i="1" u="sng" dirty="0" smtClean="0">
                <a:latin typeface="+mn-lt"/>
              </a:rPr>
              <a:t>Решение:</a:t>
            </a:r>
            <a:r>
              <a:rPr lang="ru-RU" sz="22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200" i="1" dirty="0" smtClean="0">
                <a:latin typeface="+mn-lt"/>
              </a:rPr>
              <a:t>Нужно учесть, что Руслан Орлов должен играть с каким-либо бадминтонистом из России. И сам Руслан Орлов тоже из России. </a:t>
            </a:r>
          </a:p>
          <a:p>
            <a:pPr>
              <a:lnSpc>
                <a:spcPct val="150000"/>
              </a:lnSpc>
            </a:pPr>
            <a:r>
              <a:rPr lang="ru-RU" sz="2200" i="1" dirty="0" smtClean="0">
                <a:latin typeface="+mn-lt"/>
              </a:rPr>
              <a:t>Вероятность того, что в первом туре Руслан Орлов будет играть с каким-либо бадминтонистом из России, равна  </a:t>
            </a:r>
            <a:endParaRPr lang="ru-RU" sz="2200" i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ru-RU" sz="2200" i="1" dirty="0" smtClean="0">
                <a:latin typeface="+mn-lt"/>
              </a:rPr>
              <a:t>(10-1)/(26-1)= 9/25 </a:t>
            </a:r>
            <a:r>
              <a:rPr lang="ru-RU" sz="2200" i="1" dirty="0" smtClean="0">
                <a:latin typeface="+mn-lt"/>
              </a:rPr>
              <a:t>= 36/100 = 0,36.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146649"/>
            <a:ext cx="7272068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В сборнике билетов по </a:t>
            </a:r>
            <a:r>
              <a:rPr lang="ru-RU" i="1" dirty="0" smtClean="0">
                <a:latin typeface="+mj-lt"/>
              </a:rPr>
              <a:t>хим</a:t>
            </a:r>
            <a:r>
              <a:rPr lang="ru-RU" i="1" dirty="0" smtClean="0">
                <a:latin typeface="+mj-lt"/>
              </a:rPr>
              <a:t>ии </a:t>
            </a:r>
            <a:r>
              <a:rPr lang="ru-RU" i="1" dirty="0" smtClean="0">
                <a:latin typeface="+mj-lt"/>
              </a:rPr>
              <a:t>всего </a:t>
            </a:r>
            <a:r>
              <a:rPr lang="ru-RU" i="1" dirty="0" smtClean="0">
                <a:latin typeface="+mj-lt"/>
              </a:rPr>
              <a:t>35 </a:t>
            </a:r>
            <a:r>
              <a:rPr lang="ru-RU" i="1" dirty="0" smtClean="0">
                <a:latin typeface="+mj-lt"/>
              </a:rPr>
              <a:t>билетов, в </a:t>
            </a:r>
            <a:r>
              <a:rPr lang="ru-RU" i="1" dirty="0" smtClean="0">
                <a:latin typeface="+mj-lt"/>
              </a:rPr>
              <a:t>7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smtClean="0">
                <a:latin typeface="+mj-lt"/>
              </a:rPr>
              <a:t>из них встречается вопрос по </a:t>
            </a:r>
            <a:r>
              <a:rPr lang="ru-RU" i="1" dirty="0" smtClean="0">
                <a:latin typeface="+mj-lt"/>
              </a:rPr>
              <a:t>кислотам</a:t>
            </a:r>
            <a:r>
              <a:rPr lang="ru-RU" i="1" dirty="0" smtClean="0">
                <a:latin typeface="+mj-lt"/>
              </a:rPr>
              <a:t>. </a:t>
            </a:r>
            <a:r>
              <a:rPr lang="ru-RU" i="1" dirty="0" smtClean="0">
                <a:latin typeface="+mj-lt"/>
              </a:rPr>
              <a:t>Найдите вероятность того, что в случайно выбранном на экзамене билете школьнику </a:t>
            </a:r>
            <a:r>
              <a:rPr lang="ru-RU" i="1" dirty="0" smtClean="0">
                <a:latin typeface="+mj-lt"/>
              </a:rPr>
              <a:t>не достанется </a:t>
            </a:r>
            <a:r>
              <a:rPr lang="ru-RU" i="1" dirty="0" smtClean="0">
                <a:latin typeface="+mj-lt"/>
              </a:rPr>
              <a:t>вопрос по </a:t>
            </a:r>
            <a:r>
              <a:rPr lang="ru-RU" i="1" dirty="0" smtClean="0">
                <a:latin typeface="+mj-lt"/>
              </a:rPr>
              <a:t>кислотам</a:t>
            </a:r>
            <a:r>
              <a:rPr lang="ru-RU" i="1" dirty="0" smtClean="0">
                <a:latin typeface="+mj-lt"/>
              </a:rPr>
              <a:t>.</a:t>
            </a:r>
            <a:endParaRPr lang="ru-RU" i="1" dirty="0" smtClean="0"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44315" y="5584603"/>
            <a:ext cx="2055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</a:t>
            </a:r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0,8.</a:t>
            </a:r>
            <a:endParaRPr lang="ru-RU" sz="2800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286317</a:t>
            </a:r>
            <a:endParaRPr lang="ru-RU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59131" y="2273251"/>
            <a:ext cx="8625738" cy="2308324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Решение: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в случайно выбранном на экзамене билете школьнику </a:t>
            </a:r>
            <a:r>
              <a:rPr lang="ru-RU" sz="2400" i="1" dirty="0" smtClean="0">
                <a:latin typeface="+mn-lt"/>
              </a:rPr>
              <a:t>не достанется </a:t>
            </a:r>
            <a:r>
              <a:rPr lang="ru-RU" sz="2400" i="1" dirty="0" smtClean="0">
                <a:latin typeface="+mn-lt"/>
              </a:rPr>
              <a:t>вопрос по ботанике, равна  </a:t>
            </a:r>
            <a:r>
              <a:rPr lang="ru-RU" sz="2400" i="1" dirty="0" smtClean="0">
                <a:latin typeface="+mn-lt"/>
              </a:rPr>
              <a:t>(35-7)/35 = 28/35 =4/5 </a:t>
            </a:r>
            <a:r>
              <a:rPr lang="ru-RU" sz="2400" i="1" dirty="0" smtClean="0">
                <a:latin typeface="+mn-lt"/>
              </a:rPr>
              <a:t>= </a:t>
            </a:r>
            <a:r>
              <a:rPr lang="ru-RU" sz="2400" i="1" dirty="0" smtClean="0">
                <a:latin typeface="+mn-lt"/>
              </a:rPr>
              <a:t>0,8.</a:t>
            </a:r>
            <a:endParaRPr lang="ru-RU" sz="2400" i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146649"/>
            <a:ext cx="7272068" cy="1477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На чемпионате по прыжкам в воду выступают 25 спортсменов, среди них 8 прыгунов из России и 9 прыгунов из Парагвая. Порядок выступлений определяется жеребьёвкой. Найдите вероятность того, что шестым будет выступать прыгун из Парагвая.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87033" y="5575976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+mn-lt"/>
              </a:rPr>
              <a:t>Ответ: 0,36.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285928</a:t>
            </a:r>
            <a:endParaRPr lang="ru-RU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59131" y="2273251"/>
            <a:ext cx="8625738" cy="2308324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Решение: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Всего участвует 25 спортсменов.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того, что шестым будет выступать прыгун из Парагвая, равна  9/25 = 36/100 = 0,36.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50166" y="475487"/>
            <a:ext cx="8646946" cy="163121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Вероятность - одно из основных понятий теории вероятностей. Существует несколько определений этого понятия. Приведем определение, которое называют классическим. </a:t>
            </a:r>
            <a:endParaRPr lang="ru-RU" sz="2000" i="1" dirty="0" smtClean="0"/>
          </a:p>
          <a:p>
            <a:pPr algn="just"/>
            <a:r>
              <a:rPr lang="ru-RU" sz="2000" i="1" dirty="0" smtClean="0">
                <a:solidFill>
                  <a:srgbClr val="800000"/>
                </a:solidFill>
              </a:rPr>
              <a:t>Вероятность </a:t>
            </a:r>
            <a:r>
              <a:rPr lang="ru-RU" sz="2000" i="1" dirty="0" smtClean="0">
                <a:solidFill>
                  <a:srgbClr val="800000"/>
                </a:solidFill>
              </a:rPr>
              <a:t>есть число, характеризующее степень возможности появления события.</a:t>
            </a:r>
            <a:endParaRPr lang="ru-RU" sz="2000" i="1" dirty="0" smtClean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131" y="2990088"/>
            <a:ext cx="8625738" cy="258532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800000"/>
                </a:solidFill>
              </a:rPr>
              <a:t>Вероятностью события А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smtClean="0"/>
              <a:t>называют отношение числа благоприятствующих этому событию исходов к общему числу всех равновозможных несовместных элементарных исходов, образующих полную группу. Итак, вероятность события А определяется </a:t>
            </a:r>
            <a:r>
              <a:rPr lang="ru-RU" dirty="0" smtClean="0"/>
              <a:t>формулой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800000"/>
                </a:solidFill>
              </a:rPr>
              <a:t>Р (A) = </a:t>
            </a:r>
            <a:r>
              <a:rPr lang="ru-RU" dirty="0" err="1" smtClean="0">
                <a:solidFill>
                  <a:srgbClr val="800000"/>
                </a:solidFill>
              </a:rPr>
              <a:t>m</a:t>
            </a:r>
            <a:r>
              <a:rPr lang="ru-RU" dirty="0" smtClean="0">
                <a:solidFill>
                  <a:srgbClr val="800000"/>
                </a:solidFill>
              </a:rPr>
              <a:t> / </a:t>
            </a:r>
            <a:r>
              <a:rPr lang="ru-RU" dirty="0" err="1" smtClean="0">
                <a:solidFill>
                  <a:srgbClr val="800000"/>
                </a:solidFill>
              </a:rPr>
              <a:t>n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err="1" smtClean="0">
                <a:solidFill>
                  <a:srgbClr val="800000"/>
                </a:solidFill>
              </a:rPr>
              <a:t>m</a:t>
            </a:r>
            <a:r>
              <a:rPr lang="ru-RU" dirty="0" smtClean="0"/>
              <a:t> - число элементарных исходов, </a:t>
            </a:r>
            <a:r>
              <a:rPr lang="ru-RU" dirty="0" smtClean="0">
                <a:solidFill>
                  <a:srgbClr val="800000"/>
                </a:solidFill>
              </a:rPr>
              <a:t>благоприятствующих A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smtClean="0">
                <a:solidFill>
                  <a:srgbClr val="800000"/>
                </a:solidFill>
              </a:rPr>
              <a:t>     </a:t>
            </a:r>
            <a:r>
              <a:rPr lang="ru-RU" dirty="0" err="1" smtClean="0">
                <a:solidFill>
                  <a:srgbClr val="800000"/>
                </a:solidFill>
              </a:rPr>
              <a:t>n</a:t>
            </a:r>
            <a:r>
              <a:rPr lang="ru-RU" dirty="0" smtClean="0"/>
              <a:t> </a:t>
            </a:r>
            <a:r>
              <a:rPr lang="ru-RU" dirty="0" smtClean="0"/>
              <a:t>- число </a:t>
            </a:r>
            <a:r>
              <a:rPr lang="ru-RU" dirty="0" smtClean="0">
                <a:solidFill>
                  <a:srgbClr val="800000"/>
                </a:solidFill>
              </a:rPr>
              <a:t>всех возможных </a:t>
            </a:r>
            <a:r>
              <a:rPr lang="ru-RU" dirty="0" smtClean="0"/>
              <a:t>элементарных </a:t>
            </a:r>
            <a:r>
              <a:rPr lang="ru-RU" dirty="0" smtClean="0">
                <a:solidFill>
                  <a:srgbClr val="800000"/>
                </a:solidFill>
              </a:rPr>
              <a:t>исходов</a:t>
            </a:r>
            <a:r>
              <a:rPr lang="ru-RU" dirty="0" smtClean="0"/>
              <a:t> испытания.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3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3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30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 uiExpand="1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992" y="7938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материалы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7453" y="1538056"/>
            <a:ext cx="8637972" cy="1323439"/>
          </a:xfrm>
          <a:solidFill>
            <a:srgbClr val="FFFFFF">
              <a:alpha val="72000"/>
            </a:srgbClr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1600" i="1" dirty="0" smtClean="0">
                <a:solidFill>
                  <a:srgbClr val="525129"/>
                </a:solidFill>
              </a:rPr>
              <a:t>ЕГЭ 2012. Математика. Задача В10. Теория вероятностей. Рабочая тетрадь / Под ред. А.Л. Семенова и И.В. Ященко.− М.: МЦНМО, 2012. </a:t>
            </a:r>
            <a:r>
              <a:rPr lang="ru-RU" sz="1600" i="1" dirty="0" smtClean="0">
                <a:solidFill>
                  <a:srgbClr val="525129"/>
                </a:solidFill>
                <a:latin typeface="Monotype Corsiva"/>
              </a:rPr>
              <a:t>−</a:t>
            </a:r>
            <a:r>
              <a:rPr lang="ru-RU" sz="1600" i="1" dirty="0" smtClean="0">
                <a:solidFill>
                  <a:srgbClr val="525129"/>
                </a:solidFill>
              </a:rPr>
              <a:t> 48 с. </a:t>
            </a:r>
          </a:p>
          <a:p>
            <a:pPr>
              <a:spcBef>
                <a:spcPct val="0"/>
              </a:spcBef>
              <a:buNone/>
            </a:pPr>
            <a:endParaRPr lang="ru-RU" sz="1600" i="1" dirty="0" smtClean="0">
              <a:solidFill>
                <a:srgbClr val="525129"/>
              </a:solidFill>
            </a:endParaRPr>
          </a:p>
          <a:p>
            <a:pPr>
              <a:spcBef>
                <a:spcPct val="0"/>
              </a:spcBef>
            </a:pPr>
            <a:r>
              <a:rPr lang="en-US" sz="1600" i="1" kern="1200" dirty="0" smtClean="0">
                <a:solidFill>
                  <a:srgbClr val="800000"/>
                </a:solidFill>
                <a:hlinkClick r:id="rId3"/>
              </a:rPr>
              <a:t>http://mathege.ru/or/ege/Main.html</a:t>
            </a:r>
            <a:r>
              <a:rPr lang="ru-RU" sz="1600" i="1" kern="1200" dirty="0" smtClean="0">
                <a:solidFill>
                  <a:srgbClr val="800000"/>
                </a:solidFill>
              </a:rPr>
              <a:t> </a:t>
            </a:r>
            <a:r>
              <a:rPr lang="ru-RU" sz="1600" i="1" kern="1200" dirty="0" smtClean="0">
                <a:solidFill>
                  <a:srgbClr val="525129"/>
                </a:solidFill>
                <a:latin typeface="Monotype Corsiva"/>
              </a:rPr>
              <a:t>−</a:t>
            </a:r>
            <a:r>
              <a:rPr lang="ru-RU" sz="1600" i="1" kern="1200" dirty="0" smtClean="0">
                <a:solidFill>
                  <a:srgbClr val="525129"/>
                </a:solidFill>
              </a:rPr>
              <a:t> Материалы открытого банка заданий по математике </a:t>
            </a:r>
            <a:r>
              <a:rPr lang="ru-RU" sz="1600" i="1" kern="1200" dirty="0" smtClean="0">
                <a:solidFill>
                  <a:srgbClr val="525129"/>
                </a:solidFill>
              </a:rPr>
              <a:t>2013 </a:t>
            </a:r>
            <a:r>
              <a:rPr lang="ru-RU" sz="1600" i="1" kern="1200" dirty="0" smtClean="0">
                <a:solidFill>
                  <a:srgbClr val="525129"/>
                </a:solidFill>
              </a:rPr>
              <a:t>года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53143"/>
            <a:ext cx="8229600" cy="5671457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 fontScale="70000" lnSpcReduction="20000"/>
          </a:bodyPr>
          <a:lstStyle/>
          <a:p>
            <a:r>
              <a:rPr lang="ru-RU" sz="2800" i="1" dirty="0" smtClean="0">
                <a:solidFill>
                  <a:srgbClr val="800000"/>
                </a:solidFill>
              </a:rPr>
              <a:t>Определение: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Два события А и В называются </a:t>
            </a:r>
            <a:r>
              <a:rPr lang="ru-RU" sz="2800" i="1" dirty="0" smtClean="0">
                <a:solidFill>
                  <a:srgbClr val="800000"/>
                </a:solidFill>
              </a:rPr>
              <a:t>независимыми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если появление одного из них не изменяет вероятности появления другого. 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i="1" dirty="0" smtClean="0">
                <a:solidFill>
                  <a:srgbClr val="800000"/>
                </a:solidFill>
              </a:rPr>
              <a:t>Определения</a:t>
            </a:r>
            <a:r>
              <a:rPr lang="ru-RU" sz="2800" i="1" dirty="0" smtClean="0">
                <a:solidFill>
                  <a:srgbClr val="800000"/>
                </a:solidFill>
              </a:rPr>
              <a:t>: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События А и В называются </a:t>
            </a:r>
            <a:r>
              <a:rPr lang="ru-RU" sz="2800" i="1" dirty="0" smtClean="0">
                <a:solidFill>
                  <a:srgbClr val="800000"/>
                </a:solidFill>
              </a:rPr>
              <a:t>зависимыми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если появление одного из них изменяет вероятность появления другого.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ru-RU" sz="2800" i="1" dirty="0" smtClean="0">
                <a:solidFill>
                  <a:srgbClr val="800000"/>
                </a:solidFill>
              </a:rPr>
              <a:t>Условной вероятностью Р</a:t>
            </a:r>
            <a:r>
              <a:rPr lang="ru-RU" sz="2800" i="1" baseline="-25000" dirty="0" smtClean="0">
                <a:solidFill>
                  <a:srgbClr val="800000"/>
                </a:solidFill>
              </a:rPr>
              <a:t>А</a:t>
            </a:r>
            <a:r>
              <a:rPr lang="ru-RU" sz="2800" i="1" dirty="0" smtClean="0">
                <a:solidFill>
                  <a:srgbClr val="800000"/>
                </a:solidFill>
              </a:rPr>
              <a:t>(В)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называется вероятность события В, вычисленная в предположении, что событие А уже произошло. 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</a:t>
            </a:r>
            <a:r>
              <a:rPr lang="en-US" sz="24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Вероятность их появления при испытании- из урны наудачу вынут один шар, одинакова и равна 1/2. Рассмотрим событие: первым вынут белый шар, т.е. происходит событие А, его вероятность 1/2, затем возвращается в урну и вторым вынимают черный шар, т.е. происходит событие В. Найдем вероятность события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такой ситуации : Р(В)=2/4=1/2. Итак, появление события А не изменило появление события В.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Теперь изменим условия: вынутый первым белый шар не будем возвращать в урну, тогда вероятность события В будет равна Р(В)=2/3, сравнивая результаты 1/2 и 2/3 можно сделать вывод, что появление события А изменило вероятность появления события В. Такие события называются зависимыми , а вероятность события В, в данном случае называется условной вероятностью и обозначается Р</a:t>
            </a:r>
            <a:r>
              <a:rPr lang="ru-RU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(В), т.е. вероятность события В при условии, что А произошло.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2144"/>
            <a:ext cx="8229600" cy="4757056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rgbClr val="525129"/>
                </a:solidFill>
              </a:rPr>
              <a:t>Вероятность суммы двух событий</a:t>
            </a:r>
            <a:r>
              <a:rPr lang="ru-RU" sz="2000" i="1" dirty="0" smtClean="0">
                <a:solidFill>
                  <a:srgbClr val="C00000"/>
                </a:solidFill>
              </a:rPr>
              <a:t>.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r>
              <a:rPr lang="ru-RU" sz="2000" i="1" dirty="0" smtClean="0">
                <a:solidFill>
                  <a:srgbClr val="525129"/>
                </a:solidFill>
              </a:rPr>
              <a:t>Теорема1</a:t>
            </a:r>
            <a:r>
              <a:rPr lang="ru-RU" sz="2000" i="1" dirty="0" smtClean="0"/>
              <a:t>: Вероятность суммы двух </a:t>
            </a:r>
            <a:r>
              <a:rPr lang="ru-RU" sz="2000" i="1" dirty="0" smtClean="0">
                <a:solidFill>
                  <a:srgbClr val="C00000"/>
                </a:solidFill>
              </a:rPr>
              <a:t>несовместных событий </a:t>
            </a:r>
            <a:r>
              <a:rPr lang="ru-RU" sz="2000" i="1" dirty="0" smtClean="0"/>
              <a:t>равна сумме вероятностей этих событий: </a:t>
            </a:r>
            <a:r>
              <a:rPr lang="ru-RU" sz="2000" i="1" dirty="0" smtClean="0">
                <a:solidFill>
                  <a:srgbClr val="C00000"/>
                </a:solidFill>
              </a:rPr>
              <a:t>Р(А+В)=Р(А)+Р(В)</a:t>
            </a:r>
            <a:r>
              <a:rPr lang="ru-RU" sz="2000" i="1" dirty="0" smtClean="0"/>
              <a:t>. </a:t>
            </a:r>
            <a:endParaRPr lang="ru-RU" sz="2000" dirty="0" smtClean="0"/>
          </a:p>
          <a:p>
            <a:r>
              <a:rPr lang="ru-RU" sz="2000" i="1" dirty="0" smtClean="0">
                <a:solidFill>
                  <a:srgbClr val="525129"/>
                </a:solidFill>
              </a:rPr>
              <a:t>Теорема2</a:t>
            </a:r>
            <a:r>
              <a:rPr lang="ru-RU" sz="2000" i="1" dirty="0" smtClean="0"/>
              <a:t>: Вероятность суммы двух </a:t>
            </a:r>
            <a:r>
              <a:rPr lang="ru-RU" sz="2000" i="1" dirty="0" smtClean="0">
                <a:solidFill>
                  <a:srgbClr val="C00000"/>
                </a:solidFill>
              </a:rPr>
              <a:t>совместных событий А и В </a:t>
            </a:r>
            <a:r>
              <a:rPr lang="ru-RU" sz="2000" i="1" dirty="0" smtClean="0"/>
              <a:t>равна сумме их вероятностей без вероятности их совместного появления, т.е</a:t>
            </a:r>
            <a:r>
              <a:rPr lang="ru-RU" sz="2000" i="1" dirty="0" smtClean="0">
                <a:solidFill>
                  <a:srgbClr val="C00000"/>
                </a:solidFill>
              </a:rPr>
              <a:t>. Р(А+В)=Р(А)+Р(В)-Р(АВ)</a:t>
            </a:r>
            <a:r>
              <a:rPr lang="ru-RU" sz="2000" i="1" dirty="0" smtClean="0"/>
              <a:t>.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>
                <a:solidFill>
                  <a:srgbClr val="525129"/>
                </a:solidFill>
              </a:rPr>
              <a:t>Вероятность произведения двух событий.</a:t>
            </a:r>
          </a:p>
          <a:p>
            <a:r>
              <a:rPr lang="ru-RU" sz="2000" i="1" dirty="0" smtClean="0">
                <a:solidFill>
                  <a:srgbClr val="525129"/>
                </a:solidFill>
              </a:rPr>
              <a:t>Теорема1</a:t>
            </a:r>
            <a:r>
              <a:rPr lang="ru-RU" sz="2000" i="1" dirty="0" smtClean="0"/>
              <a:t>: Вероятность произведения двух </a:t>
            </a:r>
            <a:r>
              <a:rPr lang="ru-RU" sz="2000" i="1" dirty="0" smtClean="0">
                <a:solidFill>
                  <a:srgbClr val="C00000"/>
                </a:solidFill>
              </a:rPr>
              <a:t>зависимых событий А и В </a:t>
            </a:r>
            <a:r>
              <a:rPr lang="ru-RU" sz="2000" i="1" dirty="0" smtClean="0"/>
              <a:t>равна произведению вероятности одного из них на условную вероятность другого, в предположении, что первое уже произошло, т.е. </a:t>
            </a:r>
            <a:r>
              <a:rPr lang="ru-RU" sz="2000" i="1" dirty="0" smtClean="0">
                <a:solidFill>
                  <a:srgbClr val="C00000"/>
                </a:solidFill>
              </a:rPr>
              <a:t>Р(АВ)= Р(А)Р</a:t>
            </a:r>
            <a:r>
              <a:rPr lang="ru-RU" sz="2000" i="1" baseline="-25000" dirty="0" smtClean="0">
                <a:solidFill>
                  <a:srgbClr val="C00000"/>
                </a:solidFill>
              </a:rPr>
              <a:t>А</a:t>
            </a:r>
            <a:r>
              <a:rPr lang="ru-RU" sz="2000" i="1" dirty="0" smtClean="0">
                <a:solidFill>
                  <a:srgbClr val="C00000"/>
                </a:solidFill>
              </a:rPr>
              <a:t>(В). 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r>
              <a:rPr lang="ru-RU" sz="2000" i="1" dirty="0" smtClean="0">
                <a:solidFill>
                  <a:srgbClr val="525129"/>
                </a:solidFill>
              </a:rPr>
              <a:t>Теорема2</a:t>
            </a:r>
            <a:r>
              <a:rPr lang="ru-RU" sz="2000" i="1" dirty="0" smtClean="0"/>
              <a:t>: Вероятность произведения двух </a:t>
            </a:r>
            <a:r>
              <a:rPr lang="ru-RU" sz="2000" i="1" dirty="0" smtClean="0">
                <a:solidFill>
                  <a:srgbClr val="C00000"/>
                </a:solidFill>
              </a:rPr>
              <a:t>независимых событий А и В </a:t>
            </a:r>
            <a:r>
              <a:rPr lang="ru-RU" sz="2000" i="1" dirty="0" smtClean="0"/>
              <a:t>равна произведению их вероятностей </a:t>
            </a:r>
            <a:r>
              <a:rPr lang="ru-RU" sz="2000" i="1" dirty="0" smtClean="0">
                <a:solidFill>
                  <a:srgbClr val="C00000"/>
                </a:solidFill>
              </a:rPr>
              <a:t>Р(АВ)=Р(А)Р(В). 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41541" y="129396"/>
            <a:ext cx="7116792" cy="100434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случайном эксперименте бросают две игральные кости. Найдите вероятность того, что в сумме выпадет 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8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очков. 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Результат округлите до сотых.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283006"/>
            <a:ext cx="8640960" cy="4708981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i="1" u="sng" dirty="0" smtClean="0">
                <a:latin typeface="+mn-lt"/>
              </a:rPr>
              <a:t>Решение.</a:t>
            </a:r>
          </a:p>
          <a:p>
            <a:r>
              <a:rPr lang="ru-RU" sz="2000" i="1" dirty="0" smtClean="0">
                <a:latin typeface="+mn-lt"/>
              </a:rPr>
              <a:t>Игральные кости – это кубики с 6 гранями. На первом кубике может выпасть  1, 2, 3, 4, 5 или  6 очков. Каждому варианту выпадения очков соответствует 6 вариантов выпадения очков на втором кубике.</a:t>
            </a:r>
          </a:p>
          <a:p>
            <a:r>
              <a:rPr lang="ru-RU" sz="2000" i="1" dirty="0" smtClean="0">
                <a:latin typeface="+mn-lt"/>
              </a:rPr>
              <a:t>Т.е. всего различных вариантов 6×6 = 36.</a:t>
            </a:r>
          </a:p>
          <a:p>
            <a:r>
              <a:rPr lang="ru-RU" sz="2000" i="1" dirty="0" smtClean="0">
                <a:latin typeface="+mn-lt"/>
              </a:rPr>
              <a:t>Варианты (исходы эксперимента) будут такие:</a:t>
            </a:r>
          </a:p>
          <a:p>
            <a:r>
              <a:rPr lang="ru-RU" sz="2000" i="1" dirty="0" smtClean="0">
                <a:latin typeface="+mn-lt"/>
              </a:rPr>
              <a:t>1; 1  1; 2  1; 3  1; 4  1; 5  1; 6</a:t>
            </a:r>
          </a:p>
          <a:p>
            <a:r>
              <a:rPr lang="ru-RU" sz="2000" i="1" dirty="0" smtClean="0">
                <a:latin typeface="+mn-lt"/>
              </a:rPr>
              <a:t>2; 1  2; 2  2; 3  2; 4  2; 5  2; 6</a:t>
            </a:r>
          </a:p>
          <a:p>
            <a:r>
              <a:rPr lang="ru-RU" sz="2000" i="1" dirty="0" smtClean="0">
                <a:latin typeface="+mn-lt"/>
              </a:rPr>
              <a:t>и т.д. ..............................</a:t>
            </a:r>
          </a:p>
          <a:p>
            <a:r>
              <a:rPr lang="ru-RU" sz="2000" i="1" dirty="0" smtClean="0">
                <a:latin typeface="+mn-lt"/>
              </a:rPr>
              <a:t>6; 1  6; 2  6; 3  6; 4  6; 5  6; 6</a:t>
            </a:r>
          </a:p>
          <a:p>
            <a:r>
              <a:rPr lang="ru-RU" sz="2000" i="1" dirty="0" smtClean="0">
                <a:latin typeface="+mn-lt"/>
              </a:rPr>
              <a:t>Подсчитаем количество исходов (вариантов), в которых сумма очков двух кубиков равна </a:t>
            </a:r>
            <a:r>
              <a:rPr lang="ru-RU" sz="2000" i="1" dirty="0" smtClean="0">
                <a:latin typeface="+mn-lt"/>
              </a:rPr>
              <a:t>8</a:t>
            </a:r>
            <a:r>
              <a:rPr lang="ru-RU" sz="2000" i="1" dirty="0" smtClean="0">
                <a:latin typeface="+mn-lt"/>
              </a:rPr>
              <a:t>.</a:t>
            </a:r>
            <a:endParaRPr lang="ru-RU" sz="2000" i="1" dirty="0" smtClean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2</a:t>
            </a:r>
            <a:r>
              <a:rPr lang="ru-RU" sz="2000" i="1" dirty="0" smtClean="0">
                <a:latin typeface="+mn-lt"/>
              </a:rPr>
              <a:t>; </a:t>
            </a:r>
            <a:r>
              <a:rPr lang="ru-RU" sz="2000" i="1" dirty="0" smtClean="0">
                <a:latin typeface="+mn-lt"/>
              </a:rPr>
              <a:t>6</a:t>
            </a:r>
            <a:r>
              <a:rPr lang="ru-RU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  3; 5;  4; 4   5; 3   6; 2.   </a:t>
            </a:r>
          </a:p>
          <a:p>
            <a:r>
              <a:rPr lang="ru-RU" sz="2000" i="1" dirty="0" smtClean="0">
                <a:latin typeface="+mn-lt"/>
              </a:rPr>
              <a:t>Всего 5 вариантов.</a:t>
            </a:r>
          </a:p>
          <a:p>
            <a:r>
              <a:rPr lang="ru-RU" sz="2000" i="1" dirty="0" smtClean="0">
                <a:latin typeface="+mn-lt"/>
              </a:rPr>
              <a:t>Найдем вероятность:   5/36 = 0,138 ≈ 0,14.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87033" y="6334780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Ответ: 0,14.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283457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41541" y="129396"/>
            <a:ext cx="7116792" cy="100434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случайном эксперименте бросают 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три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игральные кости. Найдите вероятность того, что в сумме выпадет 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4 очка. </a:t>
            </a:r>
            <a:r>
              <a:rPr lang="ru-RU" sz="19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Результат округлите до сотых.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283006"/>
            <a:ext cx="8640960" cy="4401205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i="1" u="sng" dirty="0" smtClean="0">
                <a:latin typeface="+mn-lt"/>
              </a:rPr>
              <a:t>Решение.</a:t>
            </a:r>
          </a:p>
          <a:p>
            <a:r>
              <a:rPr lang="ru-RU" sz="2000" i="1" dirty="0" smtClean="0">
                <a:latin typeface="+mn-lt"/>
              </a:rPr>
              <a:t>На </a:t>
            </a:r>
            <a:r>
              <a:rPr lang="ru-RU" sz="2000" i="1" dirty="0" smtClean="0">
                <a:latin typeface="+mn-lt"/>
              </a:rPr>
              <a:t>первом кубике может выпасть  1, 2, 3, 4, 5 или  6 очков. Каждому варианту выпадения очков соответствует 6 вариантов выпадения очков на втором </a:t>
            </a:r>
            <a:r>
              <a:rPr lang="ru-RU" sz="2000" i="1" dirty="0" smtClean="0">
                <a:latin typeface="+mn-lt"/>
              </a:rPr>
              <a:t>кубике и 6 вариантов выпадения очков на третьем кубике</a:t>
            </a:r>
            <a:endParaRPr lang="ru-RU" sz="2000" i="1" dirty="0" smtClean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Т.е. всего различных вариантов </a:t>
            </a:r>
            <a:r>
              <a:rPr lang="ru-RU" sz="2000" i="1" dirty="0" smtClean="0">
                <a:latin typeface="+mn-lt"/>
              </a:rPr>
              <a:t>6х6×6 </a:t>
            </a:r>
            <a:r>
              <a:rPr lang="ru-RU" sz="2000" i="1" dirty="0" smtClean="0">
                <a:latin typeface="+mn-lt"/>
              </a:rPr>
              <a:t>= </a:t>
            </a:r>
            <a:r>
              <a:rPr lang="ru-RU" sz="2000" i="1" dirty="0" smtClean="0">
                <a:latin typeface="+mn-lt"/>
              </a:rPr>
              <a:t>216</a:t>
            </a:r>
            <a:r>
              <a:rPr lang="ru-RU" sz="2000" i="1" dirty="0" smtClean="0">
                <a:latin typeface="+mn-lt"/>
              </a:rPr>
              <a:t>.</a:t>
            </a:r>
          </a:p>
          <a:p>
            <a:r>
              <a:rPr lang="ru-RU" sz="2000" i="1" dirty="0" smtClean="0">
                <a:latin typeface="+mn-lt"/>
              </a:rPr>
              <a:t>Варианты (исходы эксперимента) будут такие:</a:t>
            </a:r>
          </a:p>
          <a:p>
            <a:r>
              <a:rPr lang="ru-RU" sz="2000" i="1" smtClean="0">
                <a:latin typeface="+mn-lt"/>
              </a:rPr>
              <a:t>1;1</a:t>
            </a:r>
            <a:r>
              <a:rPr lang="en-US" sz="2000" i="1" dirty="0" smtClean="0">
                <a:latin typeface="+mn-lt"/>
              </a:rPr>
              <a:t>;1</a:t>
            </a:r>
            <a:r>
              <a:rPr lang="ru-RU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1;</a:t>
            </a:r>
            <a:r>
              <a:rPr lang="en-US" sz="2000" i="1" dirty="0" smtClean="0">
                <a:latin typeface="+mn-lt"/>
              </a:rPr>
              <a:t>1;</a:t>
            </a:r>
            <a:r>
              <a:rPr lang="ru-RU" sz="2000" i="1" dirty="0" smtClean="0">
                <a:latin typeface="+mn-lt"/>
              </a:rPr>
              <a:t>2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1;</a:t>
            </a:r>
            <a:r>
              <a:rPr lang="en-US" sz="2000" i="1" dirty="0" smtClean="0">
                <a:latin typeface="+mn-lt"/>
              </a:rPr>
              <a:t>1;</a:t>
            </a:r>
            <a:r>
              <a:rPr lang="ru-RU" sz="2000" i="1" dirty="0" smtClean="0">
                <a:latin typeface="+mn-lt"/>
              </a:rPr>
              <a:t>3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1;</a:t>
            </a:r>
            <a:r>
              <a:rPr lang="en-US" sz="2000" i="1" dirty="0" smtClean="0">
                <a:latin typeface="+mn-lt"/>
              </a:rPr>
              <a:t>1;</a:t>
            </a:r>
            <a:r>
              <a:rPr lang="ru-RU" sz="2000" i="1" dirty="0" smtClean="0">
                <a:latin typeface="+mn-lt"/>
              </a:rPr>
              <a:t>4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1;</a:t>
            </a:r>
            <a:r>
              <a:rPr lang="en-US" sz="2000" i="1" dirty="0" smtClean="0">
                <a:latin typeface="+mn-lt"/>
              </a:rPr>
              <a:t>1;</a:t>
            </a:r>
            <a:r>
              <a:rPr lang="ru-RU" sz="2000" i="1" dirty="0" smtClean="0">
                <a:latin typeface="+mn-lt"/>
              </a:rPr>
              <a:t>5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1;</a:t>
            </a:r>
            <a:r>
              <a:rPr lang="en-US" sz="2000" i="1" dirty="0" smtClean="0">
                <a:latin typeface="+mn-lt"/>
              </a:rPr>
              <a:t>1;</a:t>
            </a:r>
            <a:r>
              <a:rPr lang="ru-RU" sz="2000" i="1" dirty="0" smtClean="0">
                <a:latin typeface="+mn-lt"/>
              </a:rPr>
              <a:t>6</a:t>
            </a:r>
            <a:endParaRPr lang="ru-RU" sz="2000" i="1" dirty="0" smtClean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и </a:t>
            </a:r>
            <a:r>
              <a:rPr lang="ru-RU" sz="2000" i="1" dirty="0" smtClean="0">
                <a:latin typeface="+mn-lt"/>
              </a:rPr>
              <a:t>т.д. ..............................</a:t>
            </a:r>
          </a:p>
          <a:p>
            <a:r>
              <a:rPr lang="ru-RU" sz="2000" i="1" dirty="0" smtClean="0">
                <a:latin typeface="+mn-lt"/>
              </a:rPr>
              <a:t>6;</a:t>
            </a:r>
            <a:r>
              <a:rPr lang="en-US" sz="2000" i="1" dirty="0" smtClean="0">
                <a:latin typeface="+mn-lt"/>
              </a:rPr>
              <a:t>6;</a:t>
            </a:r>
            <a:r>
              <a:rPr lang="ru-RU" sz="2000" i="1" dirty="0" smtClean="0">
                <a:latin typeface="+mn-lt"/>
              </a:rPr>
              <a:t>1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6;</a:t>
            </a:r>
            <a:r>
              <a:rPr lang="en-US" sz="2000" i="1" dirty="0" smtClean="0">
                <a:latin typeface="+mn-lt"/>
              </a:rPr>
              <a:t>6;</a:t>
            </a:r>
            <a:r>
              <a:rPr lang="ru-RU" sz="2000" i="1" dirty="0" smtClean="0">
                <a:latin typeface="+mn-lt"/>
              </a:rPr>
              <a:t>2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6;</a:t>
            </a:r>
            <a:r>
              <a:rPr lang="en-US" sz="2000" i="1" dirty="0" smtClean="0">
                <a:latin typeface="+mn-lt"/>
              </a:rPr>
              <a:t>6;</a:t>
            </a:r>
            <a:r>
              <a:rPr lang="ru-RU" sz="2000" i="1" dirty="0" smtClean="0">
                <a:latin typeface="+mn-lt"/>
              </a:rPr>
              <a:t>3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6;</a:t>
            </a:r>
            <a:r>
              <a:rPr lang="en-US" sz="2000" i="1" dirty="0" smtClean="0">
                <a:latin typeface="+mn-lt"/>
              </a:rPr>
              <a:t>6;</a:t>
            </a:r>
            <a:r>
              <a:rPr lang="ru-RU" sz="2000" i="1" dirty="0" smtClean="0">
                <a:latin typeface="+mn-lt"/>
              </a:rPr>
              <a:t>4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6;</a:t>
            </a:r>
            <a:r>
              <a:rPr lang="en-US" sz="2000" i="1" dirty="0" smtClean="0">
                <a:latin typeface="+mn-lt"/>
              </a:rPr>
              <a:t>6;</a:t>
            </a:r>
            <a:r>
              <a:rPr lang="ru-RU" sz="2000" i="1" dirty="0" smtClean="0">
                <a:latin typeface="+mn-lt"/>
              </a:rPr>
              <a:t>5 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i="1" dirty="0" smtClean="0">
                <a:latin typeface="+mn-lt"/>
              </a:rPr>
              <a:t>6;</a:t>
            </a:r>
            <a:r>
              <a:rPr lang="en-US" sz="2000" i="1" dirty="0" smtClean="0">
                <a:latin typeface="+mn-lt"/>
              </a:rPr>
              <a:t>6;</a:t>
            </a:r>
            <a:r>
              <a:rPr lang="ru-RU" sz="2000" i="1" dirty="0" smtClean="0">
                <a:latin typeface="+mn-lt"/>
              </a:rPr>
              <a:t>6</a:t>
            </a:r>
            <a:endParaRPr lang="ru-RU" sz="2000" i="1" dirty="0" smtClean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Подсчитаем количество исходов (вариантов), в которых сумма очков </a:t>
            </a:r>
            <a:r>
              <a:rPr lang="ru-RU" sz="2000" i="1" dirty="0" smtClean="0">
                <a:latin typeface="+mn-lt"/>
              </a:rPr>
              <a:t>трех </a:t>
            </a:r>
            <a:r>
              <a:rPr lang="ru-RU" sz="2000" i="1" dirty="0" smtClean="0">
                <a:latin typeface="+mn-lt"/>
              </a:rPr>
              <a:t>кубиков равна </a:t>
            </a:r>
            <a:r>
              <a:rPr lang="ru-RU" sz="2000" i="1" dirty="0" smtClean="0">
                <a:latin typeface="+mn-lt"/>
              </a:rPr>
              <a:t>4.</a:t>
            </a:r>
            <a:endParaRPr lang="ru-RU" sz="2000" i="1" dirty="0" smtClean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2</a:t>
            </a:r>
            <a:r>
              <a:rPr lang="ru-RU" sz="2000" i="1" dirty="0" smtClean="0">
                <a:latin typeface="+mn-lt"/>
              </a:rPr>
              <a:t>;1</a:t>
            </a:r>
            <a:r>
              <a:rPr lang="en-US" sz="2000" i="1" dirty="0" smtClean="0">
                <a:latin typeface="+mn-lt"/>
              </a:rPr>
              <a:t>;</a:t>
            </a:r>
            <a:r>
              <a:rPr lang="en-US" sz="2000" i="1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  </a:t>
            </a:r>
            <a:r>
              <a:rPr lang="en-US" sz="2000" i="1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;</a:t>
            </a:r>
            <a:r>
              <a:rPr lang="en-US" sz="2000" i="1" dirty="0" smtClean="0">
                <a:latin typeface="+mn-lt"/>
              </a:rPr>
              <a:t>2;</a:t>
            </a:r>
            <a:r>
              <a:rPr lang="en-US" sz="2000" i="1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 </a:t>
            </a:r>
            <a:r>
              <a:rPr lang="en-US" sz="2000" i="1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;</a:t>
            </a:r>
            <a:r>
              <a:rPr lang="en-US" sz="2000" i="1" dirty="0" smtClean="0">
                <a:latin typeface="+mn-lt"/>
              </a:rPr>
              <a:t>1;</a:t>
            </a:r>
            <a:r>
              <a:rPr lang="en-US" sz="2000" i="1" dirty="0" smtClean="0">
                <a:latin typeface="+mn-lt"/>
              </a:rPr>
              <a:t>2</a:t>
            </a:r>
            <a:r>
              <a:rPr lang="ru-RU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    </a:t>
            </a:r>
          </a:p>
          <a:p>
            <a:r>
              <a:rPr lang="ru-RU" sz="2000" i="1" dirty="0" smtClean="0">
                <a:latin typeface="+mn-lt"/>
              </a:rPr>
              <a:t>Всего </a:t>
            </a:r>
            <a:r>
              <a:rPr lang="en-US" sz="2000" i="1" dirty="0" smtClean="0">
                <a:latin typeface="+mn-lt"/>
              </a:rPr>
              <a:t>3</a:t>
            </a:r>
            <a:r>
              <a:rPr lang="ru-RU" sz="2000" i="1" dirty="0" smtClean="0">
                <a:latin typeface="+mn-lt"/>
              </a:rPr>
              <a:t> вариант</a:t>
            </a:r>
            <a:r>
              <a:rPr lang="ru-RU" sz="2000" i="1" dirty="0" smtClean="0">
                <a:latin typeface="+mn-lt"/>
              </a:rPr>
              <a:t>а</a:t>
            </a:r>
            <a:r>
              <a:rPr lang="ru-RU" sz="2000" i="1" dirty="0" smtClean="0">
                <a:latin typeface="+mn-lt"/>
              </a:rPr>
              <a:t>.</a:t>
            </a:r>
            <a:endParaRPr lang="ru-RU" sz="2000" i="1" dirty="0" smtClean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Найдем вероятность:   </a:t>
            </a:r>
            <a:r>
              <a:rPr lang="ru-RU" sz="2000" i="1" dirty="0" smtClean="0">
                <a:latin typeface="+mn-lt"/>
              </a:rPr>
              <a:t>3/216 </a:t>
            </a:r>
            <a:r>
              <a:rPr lang="ru-RU" sz="2000" i="1" dirty="0" smtClean="0">
                <a:latin typeface="+mn-lt"/>
              </a:rPr>
              <a:t>= </a:t>
            </a:r>
            <a:r>
              <a:rPr lang="ru-RU" sz="2000" i="1" dirty="0" smtClean="0">
                <a:latin typeface="+mn-lt"/>
              </a:rPr>
              <a:t>0,01388</a:t>
            </a:r>
            <a:r>
              <a:rPr lang="en-US" sz="2000" i="1" dirty="0" smtClean="0">
                <a:latin typeface="+mn-lt"/>
              </a:rPr>
              <a:t>…</a:t>
            </a:r>
            <a:r>
              <a:rPr lang="ru-RU" sz="2000" i="1" dirty="0" smtClean="0">
                <a:latin typeface="+mn-lt"/>
              </a:rPr>
              <a:t> ≈ </a:t>
            </a:r>
            <a:r>
              <a:rPr lang="ru-RU" sz="2000" i="1" dirty="0" smtClean="0">
                <a:latin typeface="+mn-lt"/>
              </a:rPr>
              <a:t>0,</a:t>
            </a:r>
            <a:r>
              <a:rPr lang="en-US" sz="2000" i="1" dirty="0" smtClean="0">
                <a:latin typeface="+mn-lt"/>
              </a:rPr>
              <a:t>01</a:t>
            </a:r>
            <a:r>
              <a:rPr lang="ru-RU" sz="2000" i="1" dirty="0" smtClean="0">
                <a:latin typeface="+mn-lt"/>
              </a:rPr>
              <a:t>.</a:t>
            </a:r>
            <a:endParaRPr lang="ru-RU" sz="2000" i="1" dirty="0" smtClean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2943" y="6334780"/>
            <a:ext cx="2238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Ответ: 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0,</a:t>
            </a:r>
            <a:r>
              <a:rPr lang="en-US" sz="2800" i="1" dirty="0" smtClean="0">
                <a:solidFill>
                  <a:srgbClr val="C00000"/>
                </a:solidFill>
                <a:latin typeface="+mn-lt"/>
              </a:rPr>
              <a:t>01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.</a:t>
            </a:r>
            <a:endParaRPr lang="ru-RU" sz="2800" i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283455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17015" y="232913"/>
            <a:ext cx="7210328" cy="113374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случайном эксперименте симметричную монету бросают дважды. Найдите вероятность того, что орел выпадет ровно один раз.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153" y="3279265"/>
            <a:ext cx="7917694" cy="2349381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Решение.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Всего 4 варианта:  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о; о    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   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   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ru-RU" sz="2400" i="1" dirty="0" smtClean="0">
                <a:latin typeface="+mn-lt"/>
              </a:rPr>
              <a:t>.    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Благоприятных 2:  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 и 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о</a:t>
            </a:r>
            <a:r>
              <a:rPr lang="ru-RU" sz="2400" i="1" dirty="0" smtClean="0">
                <a:latin typeface="+mn-lt"/>
              </a:rPr>
              <a:t>.  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равна  2/4 = 1/2 =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0,5</a:t>
            </a:r>
            <a:r>
              <a:rPr lang="ru-RU" sz="2400" i="1" dirty="0" smtClean="0">
                <a:latin typeface="+mn-lt"/>
              </a:rPr>
              <a:t>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</a:t>
            </a:r>
            <a:r>
              <a:rPr lang="en-US" sz="2400" b="1" dirty="0" smtClean="0"/>
              <a:t>3469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398442" y="5903459"/>
            <a:ext cx="2347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Ответ: 0,5.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862"/>
          <a:stretch>
            <a:fillRect/>
          </a:stretch>
        </p:blipFill>
        <p:spPr bwMode="auto">
          <a:xfrm>
            <a:off x="115199" y="1817509"/>
            <a:ext cx="1014861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436"/>
          <a:stretch>
            <a:fillRect/>
          </a:stretch>
        </p:blipFill>
        <p:spPr bwMode="auto">
          <a:xfrm>
            <a:off x="1133116" y="1817508"/>
            <a:ext cx="1023487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9826" y="1808883"/>
            <a:ext cx="2024151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137"/>
          <a:stretch>
            <a:fillRect/>
          </a:stretch>
        </p:blipFill>
        <p:spPr bwMode="auto">
          <a:xfrm>
            <a:off x="5710687" y="1800256"/>
            <a:ext cx="1009291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137"/>
          <a:stretch>
            <a:fillRect/>
          </a:stretch>
        </p:blipFill>
        <p:spPr bwMode="auto">
          <a:xfrm>
            <a:off x="4689894" y="1814634"/>
            <a:ext cx="1009291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436"/>
          <a:stretch>
            <a:fillRect/>
          </a:stretch>
        </p:blipFill>
        <p:spPr bwMode="auto">
          <a:xfrm>
            <a:off x="7970988" y="1824546"/>
            <a:ext cx="1023487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Овал 17"/>
          <p:cNvSpPr/>
          <p:nvPr/>
        </p:nvSpPr>
        <p:spPr>
          <a:xfrm>
            <a:off x="2260121" y="1459453"/>
            <a:ext cx="2311879" cy="172528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32121" y="1475118"/>
            <a:ext cx="2311879" cy="172528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137"/>
          <a:stretch>
            <a:fillRect/>
          </a:stretch>
        </p:blipFill>
        <p:spPr bwMode="auto">
          <a:xfrm>
            <a:off x="6973018" y="1838924"/>
            <a:ext cx="1009291" cy="101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17015" y="232913"/>
            <a:ext cx="7210328" cy="113374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случайном эксперименте симметричную монету бросают 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три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жды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Найдите вероятность того, что орел 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не выпадет ни разу.</a:t>
            </a:r>
            <a:endParaRPr lang="ru-RU" sz="2000" i="1" kern="0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152" y="2020824"/>
            <a:ext cx="8229095" cy="3970318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latin typeface="+mn-lt"/>
              </a:rPr>
              <a:t>Решение.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Всего 8 вариантов:  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   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о  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   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   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                                     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; 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 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 о  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  <a:latin typeface="+mn-lt"/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 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о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Благоприятных </a:t>
            </a:r>
            <a:r>
              <a:rPr lang="en-US" sz="2400" i="1" dirty="0" smtClean="0">
                <a:latin typeface="+mn-lt"/>
              </a:rPr>
              <a:t>1</a:t>
            </a:r>
            <a:r>
              <a:rPr lang="ru-RU" sz="2400" i="1" dirty="0" smtClean="0">
                <a:latin typeface="+mn-lt"/>
              </a:rPr>
              <a:t>:  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</a:rPr>
              <a:t>; </a:t>
            </a:r>
            <a:r>
              <a:rPr lang="ru-RU" sz="2400" i="1" dirty="0" err="1" smtClean="0">
                <a:solidFill>
                  <a:srgbClr val="C00000"/>
                </a:solidFill>
              </a:rPr>
              <a:t>р</a:t>
            </a:r>
            <a:r>
              <a:rPr lang="en-US" sz="2400" i="1" dirty="0" smtClean="0">
                <a:solidFill>
                  <a:srgbClr val="C00000"/>
                </a:solidFill>
              </a:rPr>
              <a:t>;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</a:rPr>
              <a:t>р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endParaRPr lang="ru-RU" sz="2400" i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Вероятность равна  </a:t>
            </a:r>
            <a:r>
              <a:rPr lang="en-US" sz="2400" i="1" dirty="0" smtClean="0">
                <a:latin typeface="+mn-lt"/>
              </a:rPr>
              <a:t>1</a:t>
            </a:r>
            <a:r>
              <a:rPr lang="ru-RU" sz="2400" i="1" dirty="0" smtClean="0">
                <a:latin typeface="+mn-lt"/>
              </a:rPr>
              <a:t>/</a:t>
            </a:r>
            <a:r>
              <a:rPr lang="en-US" sz="2400" i="1" dirty="0" smtClean="0">
                <a:latin typeface="+mn-lt"/>
              </a:rPr>
              <a:t>8</a:t>
            </a:r>
            <a:r>
              <a:rPr lang="ru-RU" sz="2400" i="1" dirty="0" smtClean="0">
                <a:latin typeface="+mn-lt"/>
              </a:rPr>
              <a:t> = 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0,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125</a:t>
            </a:r>
            <a:r>
              <a:rPr lang="ru-RU" sz="2400" i="1" dirty="0" smtClean="0">
                <a:latin typeface="+mn-lt"/>
              </a:rPr>
              <a:t>. </a:t>
            </a:r>
            <a:endParaRPr lang="en-US" sz="2400" i="1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ru-RU" sz="2400" i="1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ru-RU" sz="2400" i="1" dirty="0" smtClean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</a:t>
            </a:r>
            <a:r>
              <a:rPr lang="en-US" sz="2400" b="1" dirty="0" smtClean="0"/>
              <a:t>34</a:t>
            </a:r>
            <a:r>
              <a:rPr lang="ru-RU" sz="2400" b="1" dirty="0" smtClean="0"/>
              <a:t>73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361573" y="5903459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Ответ: 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0,</a:t>
            </a:r>
            <a:r>
              <a:rPr lang="en-US" sz="2800" i="1" dirty="0" smtClean="0">
                <a:solidFill>
                  <a:srgbClr val="C00000"/>
                </a:solidFill>
                <a:latin typeface="+mn-lt"/>
              </a:rPr>
              <a:t>125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.</a:t>
            </a:r>
            <a:endParaRPr lang="ru-RU" sz="2800" i="1" dirty="0" smtClean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217015" y="232913"/>
            <a:ext cx="7210328" cy="113374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 случайном эксперименте симметричную монету бросают 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три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жды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 Найдите вероятность того, что орел </a:t>
            </a:r>
            <a:r>
              <a:rPr lang="ru-RU" sz="2000" i="1" kern="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не выпадет ни разу.</a:t>
            </a:r>
            <a:endParaRPr lang="ru-RU" sz="2000" i="1" kern="0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152" y="2020824"/>
            <a:ext cx="8229095" cy="3970318"/>
          </a:xfrm>
          <a:prstGeom prst="rect">
            <a:avLst/>
          </a:prstGeom>
          <a:solidFill>
            <a:srgbClr val="FFFFFF">
              <a:alpha val="72000"/>
            </a:srgbClr>
          </a:solidFill>
          <a:ln w="19050">
            <a:solidFill>
              <a:schemeClr val="accent3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latin typeface="+mn-lt"/>
              </a:rPr>
              <a:t>Другой </a:t>
            </a:r>
            <a:r>
              <a:rPr lang="ru-RU" sz="2400" i="1" dirty="0" smtClean="0">
                <a:latin typeface="+mn-lt"/>
              </a:rPr>
              <a:t>способ</a:t>
            </a:r>
            <a:r>
              <a:rPr lang="en-US" sz="2400" i="1" dirty="0" smtClean="0">
                <a:latin typeface="+mn-lt"/>
              </a:rPr>
              <a:t>:</a:t>
            </a:r>
            <a:r>
              <a:rPr lang="ru-RU" sz="2400" i="1" dirty="0" smtClean="0">
                <a:latin typeface="+mn-lt"/>
              </a:rPr>
              <a:t/>
            </a:r>
            <a:br>
              <a:rPr lang="ru-RU" sz="2400" i="1" dirty="0" smtClean="0">
                <a:latin typeface="+mn-lt"/>
              </a:rPr>
            </a:br>
            <a:r>
              <a:rPr lang="ru-RU" sz="2400" i="1" dirty="0" smtClean="0">
                <a:latin typeface="+mn-lt"/>
              </a:rPr>
              <a:t>Условие можно толковать так: какова вероятность, что все 3 раза выпадет решка.</a:t>
            </a:r>
            <a:br>
              <a:rPr lang="ru-RU" sz="2400" i="1" dirty="0" smtClean="0">
                <a:latin typeface="+mn-lt"/>
              </a:rPr>
            </a:br>
            <a:r>
              <a:rPr lang="ru-RU" sz="2400" i="1" dirty="0" smtClean="0">
                <a:latin typeface="+mn-lt"/>
              </a:rPr>
              <a:t>Вероятность того, что решка выпадет 1 раз равна 1/2, </a:t>
            </a:r>
            <a:br>
              <a:rPr lang="ru-RU" sz="2400" i="1" dirty="0" smtClean="0">
                <a:latin typeface="+mn-lt"/>
              </a:rPr>
            </a:br>
            <a:r>
              <a:rPr lang="ru-RU" sz="2400" i="1" dirty="0" smtClean="0">
                <a:latin typeface="+mn-lt"/>
              </a:rPr>
              <a:t>2 раза равна 1/2⋅1/2=1/4, </a:t>
            </a:r>
            <a:br>
              <a:rPr lang="ru-RU" sz="2400" i="1" dirty="0" smtClean="0">
                <a:latin typeface="+mn-lt"/>
              </a:rPr>
            </a:br>
            <a:r>
              <a:rPr lang="ru-RU" sz="2400" i="1" dirty="0" smtClean="0">
                <a:latin typeface="+mn-lt"/>
              </a:rPr>
              <a:t>3 раза равна 1/2⋅1/2⋅1/2=1/8, </a:t>
            </a:r>
            <a:br>
              <a:rPr lang="ru-RU" sz="2400" i="1" dirty="0" smtClean="0">
                <a:latin typeface="+mn-lt"/>
              </a:rPr>
            </a:br>
            <a:r>
              <a:rPr lang="ru-RU" sz="2400" i="1" dirty="0" smtClean="0">
                <a:latin typeface="+mn-lt"/>
              </a:rPr>
              <a:t>(1/2)</a:t>
            </a:r>
            <a:r>
              <a:rPr lang="ru-RU" sz="2400" i="1" baseline="30000" dirty="0" smtClean="0">
                <a:latin typeface="+mn-lt"/>
              </a:rPr>
              <a:t>3</a:t>
            </a:r>
            <a:r>
              <a:rPr lang="ru-RU" sz="2400" i="1" dirty="0" smtClean="0">
                <a:latin typeface="+mn-lt"/>
              </a:rPr>
              <a:t>=1/8=</a:t>
            </a:r>
            <a:r>
              <a:rPr lang="ru-RU" sz="2400" i="1" dirty="0" smtClean="0">
                <a:solidFill>
                  <a:srgbClr val="C00000"/>
                </a:solidFill>
                <a:latin typeface="+mn-lt"/>
              </a:rPr>
              <a:t>0,125</a:t>
            </a:r>
            <a:r>
              <a:rPr lang="ru-RU" sz="2400" i="1" dirty="0" smtClean="0">
                <a:latin typeface="+mn-lt"/>
              </a:rPr>
              <a:t>. </a:t>
            </a:r>
            <a:endParaRPr lang="ru-RU" sz="2400" i="1" dirty="0" smtClean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94762" y="388188"/>
            <a:ext cx="1293963" cy="457201"/>
          </a:xfrm>
          <a:prstGeom prst="rect">
            <a:avLst/>
          </a:prstGeom>
          <a:solidFill>
            <a:srgbClr val="FFFFFF">
              <a:alpha val="8705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b="1" dirty="0" smtClean="0"/>
              <a:t>28</a:t>
            </a:r>
            <a:r>
              <a:rPr lang="en-US" sz="2400" b="1" dirty="0" smtClean="0"/>
              <a:t>34</a:t>
            </a:r>
            <a:r>
              <a:rPr lang="ru-RU" sz="2400" b="1" dirty="0" smtClean="0"/>
              <a:t>73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361573" y="5903459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Ответ: 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0,</a:t>
            </a:r>
            <a:r>
              <a:rPr lang="en-US" sz="2800" i="1" dirty="0" smtClean="0">
                <a:solidFill>
                  <a:srgbClr val="C00000"/>
                </a:solidFill>
                <a:latin typeface="+mn-lt"/>
              </a:rPr>
              <a:t>125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.</a:t>
            </a:r>
            <a:endParaRPr lang="ru-RU" sz="2800" i="1" dirty="0" smtClean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1682</TotalTime>
  <Words>1208</Words>
  <Application>Microsoft Office PowerPoint</Application>
  <PresentationFormat>Экран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Решение задач типа В10 (по материалам  открытого банка задач егэ  по математике)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Используемые материалы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Администратор1</dc:creator>
  <cp:lastModifiedBy>sergey</cp:lastModifiedBy>
  <cp:revision>187</cp:revision>
  <dcterms:created xsi:type="dcterms:W3CDTF">2011-04-26T15:03:27Z</dcterms:created>
  <dcterms:modified xsi:type="dcterms:W3CDTF">2012-11-05T19:28:00Z</dcterms:modified>
</cp:coreProperties>
</file>