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4" r:id="rId1"/>
  </p:sldMasterIdLst>
  <p:notesMasterIdLst>
    <p:notesMasterId r:id="rId23"/>
  </p:notesMasterIdLst>
  <p:sldIdLst>
    <p:sldId id="277" r:id="rId2"/>
    <p:sldId id="256" r:id="rId3"/>
    <p:sldId id="257" r:id="rId4"/>
    <p:sldId id="258" r:id="rId5"/>
    <p:sldId id="274" r:id="rId6"/>
    <p:sldId id="275" r:id="rId7"/>
    <p:sldId id="260" r:id="rId8"/>
    <p:sldId id="261" r:id="rId9"/>
    <p:sldId id="276" r:id="rId10"/>
    <p:sldId id="259" r:id="rId11"/>
    <p:sldId id="262" r:id="rId12"/>
    <p:sldId id="263" r:id="rId13"/>
    <p:sldId id="266" r:id="rId14"/>
    <p:sldId id="267" r:id="rId15"/>
    <p:sldId id="268" r:id="rId16"/>
    <p:sldId id="269" r:id="rId17"/>
    <p:sldId id="270" r:id="rId18"/>
    <p:sldId id="264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62" autoAdjust="0"/>
  </p:normalViewPr>
  <p:slideViewPr>
    <p:cSldViewPr>
      <p:cViewPr varScale="1">
        <p:scale>
          <a:sx n="59" d="100"/>
          <a:sy n="59" d="100"/>
        </p:scale>
        <p:origin x="-16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E9FA0-17F2-40CD-9522-EA3106A84C66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92B38-5527-4C5C-99A4-5D5DFECF3B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414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2B38-5527-4C5C-99A4-5D5DFECF3B3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2B38-5527-4C5C-99A4-5D5DFECF3B3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2B38-5527-4C5C-99A4-5D5DFECF3B3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2B38-5527-4C5C-99A4-5D5DFECF3B3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4929198"/>
            <a:ext cx="72866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Презентацию подготовила учитель начальных классов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ГБОУ «Школа №41 имени Г.А. Тарана» </a:t>
            </a:r>
          </a:p>
          <a:p>
            <a:r>
              <a:rPr lang="ru-RU" sz="2800" b="1" dirty="0" err="1" smtClean="0">
                <a:solidFill>
                  <a:srgbClr val="C00000"/>
                </a:solidFill>
              </a:rPr>
              <a:t>Зимарина</a:t>
            </a:r>
            <a:r>
              <a:rPr lang="ru-RU" sz="2800" b="1" dirty="0" smtClean="0">
                <a:solidFill>
                  <a:srgbClr val="C00000"/>
                </a:solidFill>
              </a:rPr>
              <a:t> Валентина Васильевна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Цитадель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85729"/>
            <a:ext cx="6643734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1"/>
            <a:ext cx="8858280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Штурм крепости был поручен 45-ой пехотной дивизий генерал-майора Фрица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Шлипера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(около 17 тысяч солдат и офицеров) </a:t>
            </a:r>
            <a:r>
              <a:rPr lang="ru-RU" sz="2800" b="1" dirty="0" smtClean="0">
                <a:ln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активной поддержке авиации и частей усиления, имевших на вооружении тяжелые артиллерийские системы.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По плану крепостью следовало овладеть к 12 часам первого дня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-8.j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928934"/>
            <a:ext cx="8215370" cy="3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Rekease\Desktop\74149748_3978565_00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143116"/>
            <a:ext cx="7286676" cy="4286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0"/>
            <a:ext cx="73581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ln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Противник имел почти 10-кратное превосходство в силах. </a:t>
            </a:r>
          </a:p>
          <a:p>
            <a:pPr>
              <a:defRPr/>
            </a:pPr>
            <a:r>
              <a:rPr lang="ru-RU" sz="2800" b="1" dirty="0" smtClean="0">
                <a:ln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Бои в крепости приняли ожесточённый, затяжной характер, которого враг не ожидал</a:t>
            </a:r>
            <a:r>
              <a:rPr lang="ru-RU" sz="28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214290"/>
            <a:ext cx="86439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Немцы ставили своей целью овладеть прежде всего Цитаделью и довольно быстро сумели ворваться в нее через мост от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Тереспольского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укрепления. Однако гарнизон перешёл в контратаку, отбил попытки немцев овладеть Холмскими и Брестскими воротами  и на второй день вернул церковь, уничтожив укрепившихся в ней немцев. Немцы в Цитадели смогли закрепиться лишь на отдельных участках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Цитад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4686"/>
            <a:ext cx="4572000" cy="3643314"/>
          </a:xfrm>
          <a:prstGeom prst="rect">
            <a:avLst/>
          </a:prstGeom>
        </p:spPr>
      </p:pic>
      <p:pic>
        <p:nvPicPr>
          <p:cNvPr id="9" name="Рисунок 8" descr="5jyy5v-f0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214686"/>
            <a:ext cx="4429124" cy="364331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285728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285728"/>
            <a:ext cx="77962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Крепость была окружена вражеским кольцом, но гарнизон советских войск продолжал сражаться с необыкновенной стойкостью и упорством. Ежедневно защитникам крепости приходилось отбивать 6- 8 атак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Штурм Брестской крепос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571744"/>
            <a:ext cx="7143800" cy="400052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4--courage_brest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500306"/>
            <a:ext cx="7286676" cy="4000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4414" y="285729"/>
            <a:ext cx="7715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 smtClean="0">
                <a:ln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Находясь в полном окружении, без воды и продовольствия, при острой нехватке медикаментов, боеприпасов, гарнизон мужественно сражался с врагом, пока был напрочь не разбит.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643182"/>
            <a:ext cx="7286676" cy="3929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357166"/>
            <a:ext cx="79296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29-30 июня был предпринят непрерывный двухдневный штурм крепости, в результате которого немцам удалось овладеть штабом Цитадели. В тот же день немцы овладели Восточным фортом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 r="170"/>
          <a:stretch>
            <a:fillRect/>
          </a:stretch>
        </p:blipFill>
        <p:spPr bwMode="auto">
          <a:xfrm>
            <a:off x="928662" y="2285992"/>
            <a:ext cx="3571900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387965">
            <a:off x="4816688" y="2162021"/>
            <a:ext cx="3234486" cy="4528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0"/>
            <a:ext cx="87154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Организованная оборона крепости на этом закончилась, оставались лишь изолированные очаги сопротивления и одиночные бойцы.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Так, малочисленный гарнизон Брестской крепости, окружённый врагом держался целый месяц.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миссар Е Фом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143248"/>
            <a:ext cx="3000396" cy="35004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71538" y="3071810"/>
            <a:ext cx="3286148" cy="3786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0"/>
            <a:ext cx="82153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Обороной  крепости руководили майор П.М.Гаврилов и полковой комиссар Е.М. Фомин. Врагам удалось войти в крепость тогда, когда защищать её практически было некому: большинство защитников погибло, а оставшиеся раненые не могли держать оружие, к тому же не имели боеприпасов, воды и пищи.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035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035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500306"/>
            <a:ext cx="4143372" cy="4357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58" y="0"/>
            <a:ext cx="878684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Последние дни борьбы овеяны легендами. 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этим дням относятся надписи, оставленные на стенах крепости ее защитниками: 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"Умрем, но из крепости не уйдем", </a:t>
            </a: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"Я умираю, но не сдаюсь. Прощай, Родина." 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34473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500306"/>
            <a:ext cx="4429156" cy="435769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0901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i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27"/>
            <a:ext cx="8358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 мая 1965 года Брестской крепости присвоено звание крепость-герой, с вручением ордена Ленина и медали "Золотая Звезда".</a:t>
            </a:r>
            <a:endParaRPr lang="ru-RU" sz="2800" b="1" dirty="0" smtClean="0">
              <a:ln>
                <a:prstDash val="solid"/>
              </a:ln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легендарные воро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071678"/>
            <a:ext cx="7143800" cy="39290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52" y="6072206"/>
            <a:ext cx="785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Легендарные Холмские ворота – символ  Брестской крепости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Холмские воро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714620"/>
            <a:ext cx="6143668" cy="3857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214290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          </a:t>
            </a:r>
            <a:r>
              <a:rPr lang="ru-RU" sz="3600" b="1" dirty="0" smtClean="0">
                <a:solidFill>
                  <a:srgbClr val="C00000"/>
                </a:solidFill>
              </a:rPr>
              <a:t>Брестская крепость.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857232"/>
            <a:ext cx="60722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Героическая оборона  Брестской крепости- одно из первых сражений Великой Отечественной войны (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22июня-30июля 1941г.)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"/>
            <a:ext cx="87868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Мемориал</a:t>
            </a:r>
            <a:r>
              <a:rPr lang="en-US" sz="2800" b="1" dirty="0" smtClean="0">
                <a:ln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«Брестская крепость - герой» торжественно открыт 25.09.1971 года. </a:t>
            </a:r>
          </a:p>
          <a:p>
            <a:pPr algn="ctr">
              <a:defRPr/>
            </a:pPr>
            <a:r>
              <a:rPr lang="ru-RU" sz="2800" b="1" dirty="0" smtClean="0">
                <a:ln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Скульптурно архитектурный ансамбль</a:t>
            </a:r>
          </a:p>
          <a:p>
            <a:pPr algn="ctr">
              <a:defRPr/>
            </a:pPr>
            <a:r>
              <a:rPr lang="ru-RU" sz="2800" b="1" dirty="0" smtClean="0">
                <a:ln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включает уцелевшие здания,</a:t>
            </a:r>
          </a:p>
          <a:p>
            <a:pPr algn="ctr">
              <a:defRPr/>
            </a:pPr>
            <a:r>
              <a:rPr lang="ru-RU" sz="2800" b="1" dirty="0" smtClean="0">
                <a:ln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законсервированные руины, крепостные</a:t>
            </a:r>
          </a:p>
          <a:p>
            <a:pPr algn="ctr">
              <a:defRPr/>
            </a:pPr>
            <a:r>
              <a:rPr lang="ru-RU" sz="2800" b="1" dirty="0" smtClean="0">
                <a:ln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валы и произведения современного монументального искусства. </a:t>
            </a:r>
          </a:p>
        </p:txBody>
      </p:sp>
      <p:pic>
        <p:nvPicPr>
          <p:cNvPr id="3" name="Рисунок 2" descr="brest_krepos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000372"/>
            <a:ext cx="7215238" cy="385762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357166"/>
            <a:ext cx="67151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Разбитая крепость над Бугом стоит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ней камни, омытые кровью.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верим, навеки народ сохранит 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Бессмертную славу героев.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2cbf3_cfdf53fb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2285992"/>
            <a:ext cx="4500562" cy="4286280"/>
          </a:xfrm>
          <a:prstGeom prst="rect">
            <a:avLst/>
          </a:prstGeom>
        </p:spPr>
      </p:pic>
      <p:pic>
        <p:nvPicPr>
          <p:cNvPr id="6" name="Рисунок 5" descr="0_2cc29_93dc29b9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357430"/>
            <a:ext cx="4214842" cy="42862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42f358c8a2a563a7767f3f69aabcb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500306"/>
            <a:ext cx="7000924" cy="4143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285728"/>
            <a:ext cx="65008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Брестская крепость (с белорусского –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Бресцкая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крэпость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крепость  Брест-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Литовск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 крепость в черте города Бреста в Белоруссии, у впадения реки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Мухавец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Западный Буг.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857232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428604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0"/>
            <a:ext cx="75724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крепости на месте центра старого города  началось в 1833 году для защиты западных рубежей России.                                Крепость состояла из двухэтажных казарм, обнесённая  10 метровым земляным валом с казематами в нём. Толстые кирпичные стены, каменные подвалы оказались полезными её защитникам в 1941 году.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bb694020d3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3643314"/>
            <a:ext cx="7143799" cy="300039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0"/>
            <a:ext cx="8572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ln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«Отражая вероломное и внезапное  нападение гитлеровских  захватчиков на Советский Союз, защитники  Брестской крепости  в исключительно тяжелых условиях проявили в борьбе с немецко-фашистскими агрессорами выдающуюся воинскую доблесть, массовый героизм и мужество, ставшие символом беспримерной стойкости советского народа»</a:t>
            </a:r>
            <a:r>
              <a:rPr lang="en-US" sz="2800" b="1" dirty="0" smtClean="0">
                <a:ln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n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oto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071810"/>
            <a:ext cx="6786610" cy="35719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14290"/>
            <a:ext cx="7572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моменту нападения в крепости было от 7 до 9 тысяч советских воинов, здесь же жило 300 семей военнослужащих. 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857364"/>
            <a:ext cx="7643866" cy="457203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-8.j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214686"/>
            <a:ext cx="8001056" cy="3429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0"/>
            <a:ext cx="88582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 июня 1941года гарнизон брестской крепости одним из первых принял на себя удар немецко-фашистских захватчиков.                                                 В 3 часа 15 минут по крепости был открыт ураганный огонь, заставший </a:t>
            </a:r>
            <a:r>
              <a:rPr lang="ru-RU" sz="2800" b="1" smtClean="0">
                <a:ln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гарнизон  врасплох</a:t>
            </a:r>
            <a:r>
              <a:rPr lang="ru-RU" sz="2800" b="1" dirty="0" smtClean="0">
                <a:ln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В результате были уничтожены склады, водопровод, прервана связь, нанесены крупные потери гарнизону</a:t>
            </a:r>
            <a:endParaRPr lang="ru-RU" sz="2800" b="1" dirty="0">
              <a:ln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0"/>
            <a:ext cx="807246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 июня 1941года в 3 часа 45 минут начался штурм.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Неожиданность атаки привела к тому, что единого скоординированного сопротивления гарнизон оказать не смог и был разбит на несколько отдельных очагов. Сильное сопротивление немцы встретили на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Тереспольском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и Кобринском укреплениях, где дело доходило до штыковых атак. Примерно половина гарнизона с частью техники сумела покинуть крепость; к 9 часам утра крепость с остававшимися в ней 3,5-4 тысячами человек была окружена.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4de08475e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0"/>
            <a:ext cx="7691470" cy="664371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691</TotalTime>
  <Words>703</Words>
  <Application>Microsoft Office PowerPoint</Application>
  <PresentationFormat>Экран (4:3)</PresentationFormat>
  <Paragraphs>41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1008</dc:creator>
  <cp:lastModifiedBy>1008</cp:lastModifiedBy>
  <cp:revision>74</cp:revision>
  <dcterms:created xsi:type="dcterms:W3CDTF">2015-03-28T20:37:35Z</dcterms:created>
  <dcterms:modified xsi:type="dcterms:W3CDTF">2015-11-07T20:30:18Z</dcterms:modified>
</cp:coreProperties>
</file>