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5" r:id="rId4"/>
    <p:sldId id="323" r:id="rId5"/>
    <p:sldId id="324" r:id="rId6"/>
    <p:sldId id="326" r:id="rId7"/>
    <p:sldId id="327" r:id="rId8"/>
    <p:sldId id="328" r:id="rId9"/>
    <p:sldId id="329" r:id="rId10"/>
    <p:sldId id="330" r:id="rId11"/>
    <p:sldId id="331" r:id="rId12"/>
    <p:sldId id="332" r:id="rId13"/>
    <p:sldId id="348" r:id="rId14"/>
    <p:sldId id="333" r:id="rId15"/>
    <p:sldId id="334" r:id="rId16"/>
    <p:sldId id="347" r:id="rId17"/>
    <p:sldId id="335" r:id="rId18"/>
    <p:sldId id="336" r:id="rId19"/>
    <p:sldId id="337" r:id="rId20"/>
    <p:sldId id="338" r:id="rId21"/>
    <p:sldId id="346" r:id="rId22"/>
    <p:sldId id="345" r:id="rId23"/>
    <p:sldId id="339" r:id="rId24"/>
    <p:sldId id="340" r:id="rId25"/>
    <p:sldId id="341" r:id="rId26"/>
    <p:sldId id="342" r:id="rId27"/>
    <p:sldId id="343" r:id="rId28"/>
    <p:sldId id="34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F312D2B3-D2AF-46E9-B58E-64771B1D54ED}" type="datetimeFigureOut">
              <a:rPr lang="ru-RU"/>
              <a:pPr>
                <a:defRPr/>
              </a:pPr>
              <a:t>13.10.2015</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AA8843A6-7A46-4C43-A125-661FDCF676C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97FC6BF-2120-42AA-B184-2A69FBF3AF08}" type="datetimeFigureOut">
              <a:rPr lang="ru-RU"/>
              <a:pPr>
                <a:defRPr/>
              </a:pPr>
              <a:t>13.10.2015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996BF00-3CAF-4CD7-81AD-81542CD7B88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6B2AF28-4544-459F-A200-BFFCEC730297}" type="datetimeFigureOut">
              <a:rPr lang="ru-RU"/>
              <a:pPr>
                <a:defRPr/>
              </a:pPr>
              <a:t>13.10.2015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CF0E89D-2D65-4A73-8568-E494D92CEF3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B0D3B22F-6F3F-4AA7-8871-A1E4A4CAAD50}" type="datetimeFigureOut">
              <a:rPr lang="ru-RU"/>
              <a:pPr>
                <a:defRPr/>
              </a:pPr>
              <a:t>13.10.2015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6094138-5AC5-4565-B3BF-B9185F2AA43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BE310574-83D2-4A86-B091-9AE62E5788FA}" type="datetimeFigureOut">
              <a:rPr lang="ru-RU"/>
              <a:pPr>
                <a:defRPr/>
              </a:pPr>
              <a:t>13.10.2015</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48D61936-E4FA-43F2-8F9C-0370E45B39B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171AEAE2-63C7-43CD-8ED2-A86AD8CDBEC0}" type="datetimeFigureOut">
              <a:rPr lang="ru-RU"/>
              <a:pPr>
                <a:defRPr/>
              </a:pPr>
              <a:t>13.10.2015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842AF69-EF81-49EF-ACF5-756DF3C321F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7C83A7A3-C719-4D61-8330-A5CCCB50642D}" type="datetimeFigureOut">
              <a:rPr lang="ru-RU"/>
              <a:pPr>
                <a:defRPr/>
              </a:pPr>
              <a:t>13.10.2015</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E556896-618B-40D5-957E-378312DBBA1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562804F-8EE4-4250-BF67-500F2B05A581}" type="datetimeFigureOut">
              <a:rPr lang="ru-RU"/>
              <a:pPr>
                <a:defRPr/>
              </a:pPr>
              <a:t>13.10.2015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513F2A31-E762-4639-9198-1E92C4F750E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BF8679A-6B6C-410A-951F-042090161195}" type="datetimeFigureOut">
              <a:rPr lang="ru-RU"/>
              <a:pPr>
                <a:defRPr/>
              </a:pPr>
              <a:t>13.10.2015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DC820040-C0AB-4F09-A1E5-2DE62AF08DD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3F86D036-B3EB-4A0F-B480-908CAB7A982D}" type="datetimeFigureOut">
              <a:rPr lang="ru-RU"/>
              <a:pPr>
                <a:defRPr/>
              </a:pPr>
              <a:t>13.10.2015</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E4169536-B2A0-4009-AEAD-D394E00381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3367F698-C52A-4572-A636-B719CEAB3E63}" type="datetimeFigureOut">
              <a:rPr lang="ru-RU"/>
              <a:pPr>
                <a:defRPr/>
              </a:pPr>
              <a:t>13.10.2015</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86BEF225-65EA-4603-B265-2CB88A8C603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580DD26F-8526-416A-9FBC-8DF920C7E1DE}" type="datetimeFigureOut">
              <a:rPr lang="ru-RU"/>
              <a:pPr>
                <a:defRPr/>
              </a:pPr>
              <a:t>13.10.2015</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11BFD543-F853-4176-8F3B-CD6773DED6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74" r:id="rId5"/>
    <p:sldLayoutId id="2147483668" r:id="rId6"/>
    <p:sldLayoutId id="2147483669" r:id="rId7"/>
    <p:sldLayoutId id="2147483675" r:id="rId8"/>
    <p:sldLayoutId id="2147483676" r:id="rId9"/>
    <p:sldLayoutId id="2147483670" r:id="rId10"/>
    <p:sldLayoutId id="214748367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a/ae/S-b_war_panting_by_Antoni_Piotrowski.jpg"/>
          <p:cNvPicPr>
            <a:picLocks noChangeAspect="1" noChangeArrowheads="1"/>
          </p:cNvPicPr>
          <p:nvPr/>
        </p:nvPicPr>
        <p:blipFill>
          <a:blip r:embed="rId2" cstate="print">
            <a:duotone>
              <a:schemeClr val="bg2">
                <a:shade val="45000"/>
                <a:satMod val="135000"/>
              </a:schemeClr>
              <a:prstClr val="white"/>
            </a:duotone>
          </a:blip>
          <a:srcRect l="21673"/>
          <a:stretch>
            <a:fillRect/>
          </a:stretch>
        </p:blipFill>
        <p:spPr bwMode="auto">
          <a:xfrm>
            <a:off x="6350" y="6349"/>
            <a:ext cx="9134466" cy="6859979"/>
          </a:xfrm>
          <a:prstGeom prst="rect">
            <a:avLst/>
          </a:prstGeom>
          <a:noFill/>
          <a:ln w="38100">
            <a:noFill/>
          </a:ln>
        </p:spPr>
      </p:pic>
      <p:sp>
        <p:nvSpPr>
          <p:cNvPr id="4" name="Прямоугольник 3"/>
          <p:cNvSpPr/>
          <p:nvPr/>
        </p:nvSpPr>
        <p:spPr>
          <a:xfrm>
            <a:off x="1548266" y="214290"/>
            <a:ext cx="6429453" cy="1569660"/>
          </a:xfrm>
          <a:prstGeom prst="rect">
            <a:avLst/>
          </a:prstGeom>
          <a:noFill/>
          <a:effectLst>
            <a:glow rad="63500">
              <a:schemeClr val="accent1">
                <a:satMod val="175000"/>
                <a:alpha val="40000"/>
              </a:schemeClr>
            </a:glow>
          </a:effectLst>
        </p:spPr>
        <p:txBody>
          <a:bodyPr wrap="none">
            <a:spAutoFit/>
          </a:bodyPr>
          <a:lstStyle/>
          <a:p>
            <a:pPr algn="ctr" fontAlgn="auto">
              <a:spcBef>
                <a:spcPts val="0"/>
              </a:spcBef>
              <a:spcAft>
                <a:spcPts val="0"/>
              </a:spcAft>
              <a:defRPr/>
            </a:pPr>
            <a:r>
              <a:rPr lang="ru-RU" sz="4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Внешняя политика </a:t>
            </a:r>
          </a:p>
          <a:p>
            <a:pPr algn="ctr" fontAlgn="auto">
              <a:spcBef>
                <a:spcPts val="0"/>
              </a:spcBef>
              <a:spcAft>
                <a:spcPts val="0"/>
              </a:spcAft>
              <a:defRPr/>
            </a:pPr>
            <a:r>
              <a:rPr lang="ru-RU" sz="4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Александра </a:t>
            </a:r>
            <a:r>
              <a:rPr lang="en-US" sz="4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III</a:t>
            </a:r>
            <a:endParaRPr lang="ru-RU" sz="4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13315" name="TextBox 2"/>
          <p:cNvSpPr txBox="1">
            <a:spLocks noChangeArrowheads="1"/>
          </p:cNvSpPr>
          <p:nvPr/>
        </p:nvSpPr>
        <p:spPr bwMode="auto">
          <a:xfrm>
            <a:off x="1000125" y="6000750"/>
            <a:ext cx="7286625" cy="641350"/>
          </a:xfrm>
          <a:prstGeom prst="rect">
            <a:avLst/>
          </a:prstGeom>
          <a:noFill/>
          <a:ln w="9525">
            <a:noFill/>
            <a:miter lim="800000"/>
            <a:headEnd/>
            <a:tailEnd/>
          </a:ln>
        </p:spPr>
        <p:txBody>
          <a:bodyPr>
            <a:spAutoFit/>
          </a:bodyPr>
          <a:lstStyle/>
          <a:p>
            <a:pPr algn="ctr"/>
            <a:r>
              <a:rPr lang="ru-RU" b="1">
                <a:solidFill>
                  <a:schemeClr val="bg1"/>
                </a:solidFill>
              </a:rPr>
              <a:t> </a:t>
            </a:r>
          </a:p>
          <a:p>
            <a:pPr algn="ctr"/>
            <a:endParaRPr lang="ru-RU" b="1">
              <a:solidFill>
                <a:schemeClr val="bg1"/>
              </a:solidFill>
            </a:endParaRPr>
          </a:p>
        </p:txBody>
      </p:sp>
      <p:sp>
        <p:nvSpPr>
          <p:cNvPr id="13316" name="TextBox 5"/>
          <p:cNvSpPr txBox="1">
            <a:spLocks noChangeArrowheads="1"/>
          </p:cNvSpPr>
          <p:nvPr/>
        </p:nvSpPr>
        <p:spPr bwMode="auto">
          <a:xfrm>
            <a:off x="1042988" y="4437063"/>
            <a:ext cx="6842125" cy="1231900"/>
          </a:xfrm>
          <a:prstGeom prst="rect">
            <a:avLst/>
          </a:prstGeom>
          <a:noFill/>
          <a:ln w="9525">
            <a:noFill/>
            <a:miter lim="800000"/>
            <a:headEnd/>
            <a:tailEnd/>
          </a:ln>
        </p:spPr>
        <p:txBody>
          <a:bodyPr>
            <a:spAutoFit/>
          </a:bodyPr>
          <a:lstStyle/>
          <a:p>
            <a:pPr algn="ctr"/>
            <a:r>
              <a:rPr lang="ru-RU" sz="2800" b="1" i="1">
                <a:solidFill>
                  <a:srgbClr val="002060"/>
                </a:solidFill>
              </a:rPr>
              <a:t>«Когда русский царь удит рыбу, Европа может подождать».</a:t>
            </a:r>
          </a:p>
          <a:p>
            <a:pPr algn="r"/>
            <a:r>
              <a:rPr lang="ru-RU" b="1">
                <a:solidFill>
                  <a:srgbClr val="002060"/>
                </a:solidFill>
              </a:rPr>
              <a:t>Александр </a:t>
            </a:r>
            <a:r>
              <a:rPr lang="en-US" b="1">
                <a:solidFill>
                  <a:srgbClr val="002060"/>
                </a:solidFill>
              </a:rPr>
              <a:t>III</a:t>
            </a:r>
            <a:endParaRPr lang="ru-RU" b="1">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22530" name="TextBox 11"/>
          <p:cNvSpPr txBox="1">
            <a:spLocks noChangeArrowheads="1"/>
          </p:cNvSpPr>
          <p:nvPr/>
        </p:nvSpPr>
        <p:spPr bwMode="auto">
          <a:xfrm>
            <a:off x="395288" y="4724400"/>
            <a:ext cx="8353425" cy="1939925"/>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Чтобы окончательно вывести Болгарию из-под влияния России, сербский король,  подстрекаемый Австро-Венгрией, в ноябре 1885 года объявил Болгарии войну и вторгся на ее территорию. Но хорошо подготовленная болгарская армия разбила его войска и вступила в Сербию.</a:t>
            </a:r>
          </a:p>
        </p:txBody>
      </p:sp>
      <p:pic>
        <p:nvPicPr>
          <p:cNvPr id="22531" name="Picture 2" descr="http://upload.wikimedia.org/wikipedia/commons/a/ae/S-b_war_panting_by_Antoni_Piotrowski.jpg"/>
          <p:cNvPicPr>
            <a:picLocks noChangeAspect="1" noChangeArrowheads="1"/>
          </p:cNvPicPr>
          <p:nvPr/>
        </p:nvPicPr>
        <p:blipFill>
          <a:blip r:embed="rId2"/>
          <a:srcRect/>
          <a:stretch>
            <a:fillRect/>
          </a:stretch>
        </p:blipFill>
        <p:spPr bwMode="auto">
          <a:xfrm>
            <a:off x="1476375" y="908050"/>
            <a:ext cx="6119813" cy="3600450"/>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2" name="TextBox 11"/>
          <p:cNvSpPr txBox="1"/>
          <p:nvPr/>
        </p:nvSpPr>
        <p:spPr>
          <a:xfrm>
            <a:off x="5148263" y="1125538"/>
            <a:ext cx="3744912" cy="5262562"/>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К тому времени в </a:t>
            </a:r>
            <a:r>
              <a:rPr lang="ru-RU" sz="2400" b="1" i="1" u="sng" dirty="0">
                <a:solidFill>
                  <a:srgbClr val="FF0000"/>
                </a:solidFill>
                <a:effectLst>
                  <a:outerShdw blurRad="38100" dist="38100" dir="2700000" algn="tl">
                    <a:srgbClr val="000000">
                      <a:alpha val="43137"/>
                    </a:srgbClr>
                  </a:outerShdw>
                </a:effectLst>
                <a:latin typeface="Calibri" pitchFamily="34" charset="0"/>
                <a:cs typeface="+mn-cs"/>
              </a:rPr>
              <a:t>Восточной </a:t>
            </a:r>
            <a:r>
              <a:rPr lang="ru-RU" sz="2400" b="1" i="1" u="sng" dirty="0" err="1">
                <a:solidFill>
                  <a:srgbClr val="FF0000"/>
                </a:solidFill>
                <a:effectLst>
                  <a:outerShdw blurRad="38100" dist="38100" dir="2700000" algn="tl">
                    <a:srgbClr val="000000">
                      <a:alpha val="43137"/>
                    </a:srgbClr>
                  </a:outerShdw>
                </a:effectLst>
                <a:latin typeface="Calibri" pitchFamily="34" charset="0"/>
                <a:cs typeface="+mn-cs"/>
              </a:rPr>
              <a:t>Румелии</a:t>
            </a:r>
            <a:r>
              <a:rPr lang="ru-RU" sz="2400" b="1" i="1" u="sng" dirty="0">
                <a:solidFill>
                  <a:srgbClr val="FF0000"/>
                </a:solidFill>
                <a:effectLst>
                  <a:outerShdw blurRad="38100" dist="38100" dir="2700000" algn="tl">
                    <a:srgbClr val="000000">
                      <a:alpha val="43137"/>
                    </a:srgbClr>
                  </a:outerShdw>
                </a:effectLst>
                <a:latin typeface="Calibri" pitchFamily="34" charset="0"/>
                <a:cs typeface="+mn-cs"/>
              </a:rPr>
              <a:t> </a:t>
            </a:r>
            <a:r>
              <a:rPr lang="ru-RU" sz="2400" b="1" dirty="0">
                <a:solidFill>
                  <a:srgbClr val="002060"/>
                </a:solidFill>
                <a:latin typeface="Calibri" pitchFamily="34" charset="0"/>
                <a:cs typeface="+mn-cs"/>
              </a:rPr>
              <a:t>вспыхнуло народное восстание. Турецкие чиновники были изгнаны из этой провинции, и было объявлено о присоединении ее к Болгарии. Эти события произошли стихийно и не были согласованы с русским правительством, что вызвало гнев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Александра </a:t>
            </a:r>
            <a:r>
              <a:rPr lang="en-US" sz="2400" b="1" i="1" u="sng" dirty="0">
                <a:solidFill>
                  <a:srgbClr val="FF0000"/>
                </a:solidFill>
                <a:effectLst>
                  <a:outerShdw blurRad="50800" dist="38100" algn="tr" rotWithShape="0">
                    <a:prstClr val="black">
                      <a:alpha val="40000"/>
                    </a:prstClr>
                  </a:outerShdw>
                </a:effectLst>
                <a:latin typeface="Calibri" pitchFamily="34" charset="0"/>
                <a:cs typeface="+mn-cs"/>
              </a:rPr>
              <a:t>III</a:t>
            </a:r>
            <a:r>
              <a:rPr lang="ru-RU" sz="2400" b="1" dirty="0">
                <a:solidFill>
                  <a:srgbClr val="002060"/>
                </a:solidFill>
                <a:effectLst>
                  <a:outerShdw blurRad="50800" dist="38100" algn="tr" rotWithShape="0">
                    <a:prstClr val="black">
                      <a:alpha val="40000"/>
                    </a:prstClr>
                  </a:outerShdw>
                </a:effectLst>
                <a:latin typeface="Calibri" pitchFamily="34" charset="0"/>
                <a:cs typeface="+mn-cs"/>
              </a:rPr>
              <a:t>.</a:t>
            </a:r>
            <a:endParaRPr lang="ru-RU" sz="2400" b="1" dirty="0">
              <a:solidFill>
                <a:srgbClr val="002060"/>
              </a:solidFill>
              <a:latin typeface="Calibri" pitchFamily="34" charset="0"/>
              <a:cs typeface="+mn-cs"/>
            </a:endParaRPr>
          </a:p>
        </p:txBody>
      </p:sp>
      <p:pic>
        <p:nvPicPr>
          <p:cNvPr id="23555" name="Picture 4" descr="http://upload.wikimedia.org/wikipedia/commons/thumb/8/8f/San-Stefano_borders.jpg/598px-San-Stefano_borders.jpg"/>
          <p:cNvPicPr>
            <a:picLocks noChangeAspect="1" noChangeArrowheads="1"/>
          </p:cNvPicPr>
          <p:nvPr/>
        </p:nvPicPr>
        <p:blipFill>
          <a:blip r:embed="rId2"/>
          <a:srcRect/>
          <a:stretch>
            <a:fillRect/>
          </a:stretch>
        </p:blipFill>
        <p:spPr bwMode="auto">
          <a:xfrm>
            <a:off x="250825" y="1268413"/>
            <a:ext cx="4668838" cy="4681537"/>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24578" name="TextBox 11"/>
          <p:cNvSpPr txBox="1">
            <a:spLocks noChangeArrowheads="1"/>
          </p:cNvSpPr>
          <p:nvPr/>
        </p:nvSpPr>
        <p:spPr bwMode="auto">
          <a:xfrm>
            <a:off x="3995738" y="855663"/>
            <a:ext cx="4897437" cy="6002337"/>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Объединение Болгарии, вызвало острый кризис на Балканах. Назревала война между Болгарией и Турцией с неизбежным вовлечением в нее России и других великих держав.</a:t>
            </a:r>
            <a:r>
              <a:rPr lang="ru-RU" sz="2400" b="1"/>
              <a:t> </a:t>
            </a:r>
            <a:r>
              <a:rPr lang="ru-RU" sz="2400" b="1">
                <a:solidFill>
                  <a:srgbClr val="002060"/>
                </a:solidFill>
                <a:latin typeface="Calibri" pitchFamily="34" charset="0"/>
              </a:rPr>
              <a:t>Россия не была готова к большой войне, к тому же Александр </a:t>
            </a:r>
            <a:r>
              <a:rPr lang="en-US" sz="2400" b="1">
                <a:solidFill>
                  <a:srgbClr val="002060"/>
                </a:solidFill>
                <a:latin typeface="Calibri" pitchFamily="34" charset="0"/>
              </a:rPr>
              <a:t>III</a:t>
            </a:r>
            <a:r>
              <a:rPr lang="ru-RU" sz="2400" b="1">
                <a:solidFill>
                  <a:srgbClr val="002060"/>
                </a:solidFill>
                <a:latin typeface="Calibri" pitchFamily="34" charset="0"/>
              </a:rPr>
              <a:t> не собирался защищать «неблагодарную» Болгарию. Вместе с тем по поручению императора русский посол в Турции решительно заявил султану, что Россия не допустит вторжения турецких войск в Восточную Румелию.</a:t>
            </a:r>
            <a:endParaRPr lang="ru-RU" sz="2400" b="1">
              <a:solidFill>
                <a:srgbClr val="FF0000"/>
              </a:solidFill>
              <a:latin typeface="Calibri" pitchFamily="34" charset="0"/>
            </a:endParaRPr>
          </a:p>
        </p:txBody>
      </p:sp>
      <p:pic>
        <p:nvPicPr>
          <p:cNvPr id="24579" name="Picture 5" descr="1"/>
          <p:cNvPicPr>
            <a:picLocks noChangeAspect="1" noChangeArrowheads="1"/>
          </p:cNvPicPr>
          <p:nvPr/>
        </p:nvPicPr>
        <p:blipFill>
          <a:blip r:embed="rId2">
            <a:lum contrast="12000"/>
          </a:blip>
          <a:srcRect/>
          <a:stretch>
            <a:fillRect/>
          </a:stretch>
        </p:blipFill>
        <p:spPr bwMode="auto">
          <a:xfrm>
            <a:off x="250825" y="1268413"/>
            <a:ext cx="3560763" cy="4105275"/>
          </a:xfrm>
          <a:prstGeom prst="rect">
            <a:avLst/>
          </a:prstGeom>
          <a:noFill/>
          <a:ln w="57150" cmpd="thickThin">
            <a:solidFill>
              <a:srgbClr val="00206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119856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i="1" dirty="0">
                <a:latin typeface="Calibri" pitchFamily="34" charset="0"/>
              </a:rPr>
              <a:t>Из письма Александра </a:t>
            </a:r>
            <a:r>
              <a:rPr lang="en-US" sz="2400" b="1" i="1" dirty="0">
                <a:latin typeface="Calibri" pitchFamily="34" charset="0"/>
              </a:rPr>
              <a:t>III</a:t>
            </a:r>
            <a:endParaRPr lang="ru-RU" sz="2400" b="1" dirty="0">
              <a:latin typeface="Calibri" pitchFamily="34" charset="0"/>
            </a:endParaRPr>
          </a:p>
          <a:p>
            <a:pPr algn="ctr" fontAlgn="auto">
              <a:spcBef>
                <a:spcPts val="0"/>
              </a:spcBef>
              <a:spcAft>
                <a:spcPts val="0"/>
              </a:spcAft>
              <a:defRPr/>
            </a:pPr>
            <a:r>
              <a:rPr lang="ru-RU" sz="2400" b="1" i="1" dirty="0">
                <a:latin typeface="Calibri" pitchFamily="34" charset="0"/>
              </a:rPr>
              <a:t>русскому послу в Берлине графу П. А. Шувалову, декабрь 1885 г.</a:t>
            </a:r>
            <a:endParaRPr lang="ru-RU" sz="2400" b="1" dirty="0">
              <a:latin typeface="Calibri" pitchFamily="34" charset="0"/>
            </a:endParaRPr>
          </a:p>
        </p:txBody>
      </p:sp>
      <p:sp>
        <p:nvSpPr>
          <p:cNvPr id="25602" name="TextBox 11"/>
          <p:cNvSpPr txBox="1">
            <a:spLocks noChangeArrowheads="1"/>
          </p:cNvSpPr>
          <p:nvPr/>
        </p:nvSpPr>
        <p:spPr bwMode="auto">
          <a:xfrm>
            <a:off x="250825" y="1557338"/>
            <a:ext cx="8713788" cy="3784600"/>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«Принц Александр Баттенбергский -  враг России, и покуда он будет там царствовать, его влияние всегда будет для нас враждебно. Его прогонят непременно рано или поздно. Поддерживать его в достижении объединения Болгарии под его скипетром... значило бы награждать его за все его поступки, которые заслуживают не поощрения, а наказания. Впрочем, интересы России в настоящее время требуют, чтобы мы воздержались от вмешательства в дела Балканского полуострова, покуда там не возникает вопросов, более прямо нас касающихся».</a:t>
            </a:r>
          </a:p>
        </p:txBody>
      </p:sp>
      <p:sp>
        <p:nvSpPr>
          <p:cNvPr id="5" name="Скругленный прямоугольник 4"/>
          <p:cNvSpPr/>
          <p:nvPr/>
        </p:nvSpPr>
        <p:spPr>
          <a:xfrm>
            <a:off x="323850" y="5445125"/>
            <a:ext cx="8569325" cy="720725"/>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dirty="0">
                <a:solidFill>
                  <a:srgbClr val="FF0000"/>
                </a:solidFill>
                <a:effectLst>
                  <a:outerShdw blurRad="38100" dist="38100" dir="2700000" algn="tl">
                    <a:srgbClr val="000000">
                      <a:alpha val="43137"/>
                    </a:srgbClr>
                  </a:outerShdw>
                </a:effectLst>
                <a:latin typeface="Calibri" pitchFamily="34" charset="0"/>
              </a:rPr>
              <a:t>Почему Александр </a:t>
            </a:r>
            <a:r>
              <a:rPr lang="en-US" sz="2400" b="1" i="1" dirty="0">
                <a:solidFill>
                  <a:srgbClr val="FF0000"/>
                </a:solidFill>
                <a:effectLst>
                  <a:outerShdw blurRad="38100" dist="38100" dir="2700000" algn="tl">
                    <a:srgbClr val="000000">
                      <a:alpha val="43137"/>
                    </a:srgbClr>
                  </a:outerShdw>
                </a:effectLst>
                <a:latin typeface="Calibri" pitchFamily="34" charset="0"/>
              </a:rPr>
              <a:t>III </a:t>
            </a:r>
            <a:r>
              <a:rPr lang="ru-RU" sz="2400" b="1" i="1" dirty="0">
                <a:solidFill>
                  <a:srgbClr val="FF0000"/>
                </a:solidFill>
                <a:effectLst>
                  <a:outerShdw blurRad="38100" dist="38100" dir="2700000" algn="tl">
                    <a:srgbClr val="000000">
                      <a:alpha val="43137"/>
                    </a:srgbClr>
                  </a:outerShdw>
                </a:effectLst>
                <a:latin typeface="Calibri" pitchFamily="34" charset="0"/>
              </a:rPr>
              <a:t>назвал главу Болгарии врагом России</a:t>
            </a:r>
            <a:r>
              <a:rPr lang="ru-RU" sz="2400" b="1" i="1" dirty="0">
                <a:solidFill>
                  <a:srgbClr val="FF0000"/>
                </a:solidFill>
                <a:latin typeface="Calibri" pitchFamily="34" charset="0"/>
              </a:rPr>
              <a:t>? </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323850" y="5445125"/>
            <a:ext cx="8569325" cy="720725"/>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dirty="0"/>
              <a:t> </a:t>
            </a:r>
            <a:r>
              <a:rPr lang="ru-RU" sz="2400" b="1" i="1" dirty="0">
                <a:solidFill>
                  <a:srgbClr val="FF0000"/>
                </a:solidFill>
                <a:effectLst>
                  <a:outerShdw blurRad="38100" dist="38100" dir="2700000" algn="tl">
                    <a:srgbClr val="000000">
                      <a:alpha val="43137"/>
                    </a:srgbClr>
                  </a:outerShdw>
                </a:effectLst>
                <a:latin typeface="Calibri" pitchFamily="34" charset="0"/>
              </a:rPr>
              <a:t>В чем вы видите отступление России от своей традиционной политики на Балканах? </a:t>
            </a: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2" name="TextBox 11"/>
          <p:cNvSpPr txBox="1"/>
          <p:nvPr/>
        </p:nvSpPr>
        <p:spPr>
          <a:xfrm>
            <a:off x="250825" y="4005263"/>
            <a:ext cx="8713788" cy="2678112"/>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Александр </a:t>
            </a:r>
            <a:r>
              <a:rPr lang="en-US" sz="2400" b="1" dirty="0">
                <a:solidFill>
                  <a:srgbClr val="002060"/>
                </a:solidFill>
                <a:latin typeface="Calibri" pitchFamily="34" charset="0"/>
                <a:cs typeface="+mn-cs"/>
              </a:rPr>
              <a:t>III</a:t>
            </a:r>
            <a:r>
              <a:rPr lang="ru-RU" sz="2400" b="1" dirty="0">
                <a:solidFill>
                  <a:srgbClr val="002060"/>
                </a:solidFill>
                <a:latin typeface="Calibri" pitchFamily="34" charset="0"/>
                <a:cs typeface="+mn-cs"/>
              </a:rPr>
              <a:t> отошел от всегдашних основ российской внешней политики, требовавших защиты балканских православных народов. Он предложил Болгарии самостоятельно решать свои дела, отозвал русских офицеров из болгарской армии. Более того, император выступил за строгое соблюдение решений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Берлинского конгресса</a:t>
            </a:r>
            <a:r>
              <a:rPr lang="ru-RU" sz="2400" b="1" dirty="0">
                <a:solidFill>
                  <a:srgbClr val="002060"/>
                </a:solidFill>
                <a:latin typeface="Calibri" pitchFamily="34" charset="0"/>
                <a:cs typeface="+mn-cs"/>
              </a:rPr>
              <a:t>. Тем самым Россия превращалась фактически в союзника Турции.</a:t>
            </a:r>
          </a:p>
        </p:txBody>
      </p:sp>
      <p:pic>
        <p:nvPicPr>
          <p:cNvPr id="26627" name="Picture 4" descr="http://geographyofrussia.com/wp-content/uploads/2013/02/defenders-of-shipka-pass.jpg"/>
          <p:cNvPicPr>
            <a:picLocks noChangeAspect="1" noChangeArrowheads="1"/>
          </p:cNvPicPr>
          <p:nvPr/>
        </p:nvPicPr>
        <p:blipFill>
          <a:blip r:embed="rId2"/>
          <a:srcRect t="26932"/>
          <a:stretch>
            <a:fillRect/>
          </a:stretch>
        </p:blipFill>
        <p:spPr bwMode="auto">
          <a:xfrm>
            <a:off x="1835150" y="908050"/>
            <a:ext cx="4968875" cy="2924175"/>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27650" name="TextBox 11"/>
          <p:cNvSpPr txBox="1">
            <a:spLocks noChangeArrowheads="1"/>
          </p:cNvSpPr>
          <p:nvPr/>
        </p:nvSpPr>
        <p:spPr bwMode="auto">
          <a:xfrm>
            <a:off x="250825" y="981075"/>
            <a:ext cx="8713788" cy="5632450"/>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«Оккупация, — обращался к императору посол в Турции А. И. Нелидов, — может провоцировать антирусские выступления и привести к большим событиям и большим последствиям». Александр </a:t>
            </a:r>
            <a:r>
              <a:rPr lang="en-US" sz="2400" b="1">
                <a:solidFill>
                  <a:srgbClr val="002060"/>
                </a:solidFill>
                <a:latin typeface="Calibri" pitchFamily="34" charset="0"/>
              </a:rPr>
              <a:t>III </a:t>
            </a:r>
            <a:r>
              <a:rPr lang="ru-RU" sz="2400" b="1">
                <a:solidFill>
                  <a:srgbClr val="002060"/>
                </a:solidFill>
                <a:latin typeface="Calibri" pitchFamily="34" charset="0"/>
              </a:rPr>
              <a:t>полностью согласился с мнением дипломата…</a:t>
            </a:r>
          </a:p>
          <a:p>
            <a:pPr algn="ctr"/>
            <a:r>
              <a:rPr lang="ru-RU" sz="2400" b="1">
                <a:solidFill>
                  <a:srgbClr val="002060"/>
                </a:solidFill>
                <a:latin typeface="Calibri" pitchFamily="34" charset="0"/>
              </a:rPr>
              <a:t>В Болгарии начались нападения на русских подданных, было нанесено оскорбление русскому флагу. В ответ на это Каульбарс... 8 ноября 1886 г. заявил о разрыве русско-болгарских отношений и покинул страну, за ним последовали и русские дипломатические представители... После разрыва отношений с Софией Германия вновь предложила России дипломатическую поддержку при оккупации Болгарии. Александр </a:t>
            </a:r>
            <a:r>
              <a:rPr lang="en-US" sz="2400" b="1">
                <a:solidFill>
                  <a:srgbClr val="002060"/>
                </a:solidFill>
                <a:latin typeface="Calibri" pitchFamily="34" charset="0"/>
              </a:rPr>
              <a:t>III </a:t>
            </a:r>
            <a:r>
              <a:rPr lang="ru-RU" sz="2400" b="1">
                <a:solidFill>
                  <a:srgbClr val="002060"/>
                </a:solidFill>
                <a:latin typeface="Calibri" pitchFamily="34" charset="0"/>
              </a:rPr>
              <a:t>категорически отказался от этих планов. У него не было ни малейшего желания втягиваться во внешнеполитические авантюры с неясными последствиями из-за «долга» перед славянами...</a:t>
            </a:r>
          </a:p>
        </p:txBody>
      </p:sp>
      <p:sp>
        <p:nvSpPr>
          <p:cNvPr id="5" name="Скругленный прямоугольник 4"/>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dirty="0">
                <a:solidFill>
                  <a:srgbClr val="FF0000"/>
                </a:solidFill>
                <a:effectLst>
                  <a:outerShdw blurRad="38100" dist="38100" dir="2700000" algn="tl">
                    <a:srgbClr val="000000">
                      <a:alpha val="43137"/>
                    </a:srgbClr>
                  </a:outerShdw>
                </a:effectLst>
                <a:latin typeface="Calibri" pitchFamily="34" charset="0"/>
              </a:rPr>
              <a:t>Что имел в виду А. И. </a:t>
            </a:r>
            <a:r>
              <a:rPr lang="ru-RU" sz="2400" b="1" i="1" dirty="0" err="1">
                <a:solidFill>
                  <a:srgbClr val="FF0000"/>
                </a:solidFill>
                <a:effectLst>
                  <a:outerShdw blurRad="38100" dist="38100" dir="2700000" algn="tl">
                    <a:srgbClr val="000000">
                      <a:alpha val="43137"/>
                    </a:srgbClr>
                  </a:outerShdw>
                </a:effectLst>
                <a:latin typeface="Calibri" pitchFamily="34" charset="0"/>
              </a:rPr>
              <a:t>Нелидов</a:t>
            </a:r>
            <a:r>
              <a:rPr lang="ru-RU" sz="2400" b="1" i="1" dirty="0">
                <a:solidFill>
                  <a:srgbClr val="FF0000"/>
                </a:solidFill>
                <a:effectLst>
                  <a:outerShdw blurRad="38100" dist="38100" dir="2700000" algn="tl">
                    <a:srgbClr val="000000">
                      <a:alpha val="43137"/>
                    </a:srgbClr>
                  </a:outerShdw>
                </a:effectLst>
                <a:latin typeface="Calibri" pitchFamily="34" charset="0"/>
              </a:rPr>
              <a:t> под словами «большие события» и «большие последствия»</a:t>
            </a:r>
            <a:r>
              <a:rPr lang="ru-RU" sz="2400" b="1" i="1" u="sng" dirty="0">
                <a:solidFill>
                  <a:srgbClr val="FF0000"/>
                </a:solidFill>
                <a:effectLst>
                  <a:outerShdw blurRad="38100" dist="38100" dir="2700000" algn="tl">
                    <a:srgbClr val="000000">
                      <a:alpha val="43137"/>
                    </a:srgbClr>
                  </a:outerShdw>
                </a:effectLst>
                <a:latin typeface="Calibri" pitchFamily="34" charset="0"/>
              </a:rPr>
              <a:t>?</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Почему Александр </a:t>
            </a:r>
            <a:r>
              <a:rPr lang="en-US" sz="2400" b="1" i="1" u="sng" dirty="0">
                <a:solidFill>
                  <a:srgbClr val="FF0000"/>
                </a:solidFill>
                <a:effectLst>
                  <a:outerShdw blurRad="38100" dist="38100" dir="2700000" algn="tl">
                    <a:srgbClr val="000000">
                      <a:alpha val="43137"/>
                    </a:srgbClr>
                  </a:outerShdw>
                </a:effectLst>
                <a:latin typeface="Calibri" pitchFamily="34" charset="0"/>
              </a:rPr>
              <a:t>III</a:t>
            </a:r>
            <a:r>
              <a:rPr lang="ru-RU" sz="2400" b="1" i="1" u="sng" dirty="0">
                <a:solidFill>
                  <a:srgbClr val="FF0000"/>
                </a:solidFill>
                <a:effectLst>
                  <a:outerShdw blurRad="38100" dist="38100" dir="2700000" algn="tl">
                    <a:srgbClr val="000000">
                      <a:alpha val="43137"/>
                    </a:srgbClr>
                  </a:outerShdw>
                </a:effectLst>
                <a:latin typeface="Calibri" pitchFamily="34" charset="0"/>
              </a:rPr>
              <a:t> отказался вмешиваться в болгарский кризис?</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2" name="TextBox 11"/>
          <p:cNvSpPr txBox="1"/>
          <p:nvPr/>
        </p:nvSpPr>
        <p:spPr>
          <a:xfrm>
            <a:off x="250825" y="4005263"/>
            <a:ext cx="8497888" cy="2678112"/>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Резкий поворот в политике России вызвал широкую волну </a:t>
            </a:r>
            <a:r>
              <a:rPr lang="ru-RU" sz="2400" b="1" u="sng" dirty="0">
                <a:solidFill>
                  <a:srgbClr val="002060"/>
                </a:solidFill>
                <a:latin typeface="Calibri" pitchFamily="34" charset="0"/>
                <a:cs typeface="+mn-cs"/>
              </a:rPr>
              <a:t>антирусских настроений на Балканах.</a:t>
            </a:r>
            <a:r>
              <a:rPr lang="ru-RU" sz="2400" b="1" dirty="0">
                <a:solidFill>
                  <a:srgbClr val="002060"/>
                </a:solidFill>
                <a:latin typeface="Calibri" pitchFamily="34" charset="0"/>
                <a:cs typeface="+mn-cs"/>
              </a:rPr>
              <a:t> Этим воспользовалась Австро-Венгрия, посадившая на престол Болгарии после изгнания </a:t>
            </a:r>
            <a:r>
              <a:rPr lang="ru-RU" sz="2400" b="1" dirty="0" err="1">
                <a:solidFill>
                  <a:srgbClr val="002060"/>
                </a:solidFill>
                <a:latin typeface="Calibri" pitchFamily="34" charset="0"/>
                <a:cs typeface="+mn-cs"/>
              </a:rPr>
              <a:t>Баттенберга</a:t>
            </a:r>
            <a:r>
              <a:rPr lang="ru-RU" sz="2400" b="1" dirty="0">
                <a:solidFill>
                  <a:srgbClr val="002060"/>
                </a:solidFill>
                <a:latin typeface="Calibri" pitchFamily="34" charset="0"/>
                <a:cs typeface="+mn-cs"/>
              </a:rPr>
              <a:t> своего ставленника. В ноябре 1886 г. </a:t>
            </a:r>
            <a:r>
              <a:rPr lang="ru-RU" sz="2400" b="1" u="sng" dirty="0">
                <a:solidFill>
                  <a:srgbClr val="002060"/>
                </a:solidFill>
                <a:effectLst>
                  <a:outerShdw blurRad="50800" dist="38100" algn="tr" rotWithShape="0">
                    <a:prstClr val="black">
                      <a:alpha val="40000"/>
                    </a:prstClr>
                  </a:outerShdw>
                </a:effectLst>
                <a:latin typeface="Calibri" pitchFamily="34" charset="0"/>
                <a:cs typeface="+mn-cs"/>
              </a:rPr>
              <a:t>дипломатические отношения</a:t>
            </a:r>
            <a:r>
              <a:rPr lang="ru-RU" sz="2400" b="1" u="sng" dirty="0">
                <a:solidFill>
                  <a:srgbClr val="002060"/>
                </a:solidFill>
                <a:latin typeface="Calibri" pitchFamily="34" charset="0"/>
                <a:cs typeface="+mn-cs"/>
              </a:rPr>
              <a:t> </a:t>
            </a:r>
            <a:r>
              <a:rPr lang="ru-RU" sz="2400" b="1" dirty="0">
                <a:solidFill>
                  <a:srgbClr val="002060"/>
                </a:solidFill>
                <a:latin typeface="Calibri" pitchFamily="34" charset="0"/>
                <a:cs typeface="+mn-cs"/>
              </a:rPr>
              <a:t>между Россией и Болгарией были </a:t>
            </a:r>
            <a:r>
              <a:rPr lang="ru-RU" sz="2400" b="1" u="sng" dirty="0">
                <a:solidFill>
                  <a:srgbClr val="002060"/>
                </a:solidFill>
                <a:effectLst>
                  <a:outerShdw blurRad="50800" dist="38100" algn="tr" rotWithShape="0">
                    <a:prstClr val="black">
                      <a:alpha val="40000"/>
                    </a:prstClr>
                  </a:outerShdw>
                </a:effectLst>
                <a:latin typeface="Calibri" pitchFamily="34" charset="0"/>
                <a:cs typeface="+mn-cs"/>
              </a:rPr>
              <a:t>разорваны</a:t>
            </a:r>
            <a:r>
              <a:rPr lang="ru-RU" sz="2400" b="1" dirty="0">
                <a:solidFill>
                  <a:srgbClr val="002060"/>
                </a:solidFill>
                <a:latin typeface="Calibri" pitchFamily="34" charset="0"/>
                <a:cs typeface="+mn-cs"/>
              </a:rPr>
              <a:t>. Влияние России было подорвано также и в Сербии, и в Румынии.</a:t>
            </a:r>
            <a:endParaRPr lang="ru-RU" sz="2400" b="1" dirty="0">
              <a:solidFill>
                <a:srgbClr val="FF0000"/>
              </a:solidFill>
              <a:latin typeface="Calibri" pitchFamily="34" charset="0"/>
              <a:cs typeface="+mn-cs"/>
            </a:endParaRPr>
          </a:p>
        </p:txBody>
      </p:sp>
      <p:pic>
        <p:nvPicPr>
          <p:cNvPr id="28675" name="Picture 2" descr="http://historic.ru/books/item/f00/s00/z0000152/pic/000101.jpg"/>
          <p:cNvPicPr>
            <a:picLocks noChangeAspect="1" noChangeArrowheads="1"/>
          </p:cNvPicPr>
          <p:nvPr/>
        </p:nvPicPr>
        <p:blipFill>
          <a:blip r:embed="rId2"/>
          <a:srcRect t="21786"/>
          <a:stretch>
            <a:fillRect/>
          </a:stretch>
        </p:blipFill>
        <p:spPr bwMode="auto">
          <a:xfrm>
            <a:off x="1692275" y="908050"/>
            <a:ext cx="5400675" cy="2962275"/>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Поиск союзников</a:t>
            </a:r>
          </a:p>
        </p:txBody>
      </p:sp>
      <p:sp>
        <p:nvSpPr>
          <p:cNvPr id="5" name="Прямоугольник 4"/>
          <p:cNvSpPr/>
          <p:nvPr/>
        </p:nvSpPr>
        <p:spPr>
          <a:xfrm>
            <a:off x="251520" y="980728"/>
            <a:ext cx="1779653"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Франция</a:t>
            </a:r>
          </a:p>
        </p:txBody>
      </p:sp>
      <p:sp>
        <p:nvSpPr>
          <p:cNvPr id="6" name="Прямоугольник 5"/>
          <p:cNvSpPr/>
          <p:nvPr/>
        </p:nvSpPr>
        <p:spPr>
          <a:xfrm>
            <a:off x="179512" y="1628800"/>
            <a:ext cx="1894622"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Германия</a:t>
            </a:r>
          </a:p>
        </p:txBody>
      </p:sp>
      <p:sp>
        <p:nvSpPr>
          <p:cNvPr id="7" name="Прямоугольник 6"/>
          <p:cNvSpPr/>
          <p:nvPr/>
        </p:nvSpPr>
        <p:spPr>
          <a:xfrm>
            <a:off x="7092280" y="1052736"/>
            <a:ext cx="1461426"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Россия</a:t>
            </a:r>
          </a:p>
        </p:txBody>
      </p:sp>
      <p:sp>
        <p:nvSpPr>
          <p:cNvPr id="29701" name="TextBox 8"/>
          <p:cNvSpPr txBox="1">
            <a:spLocks noChangeArrowheads="1"/>
          </p:cNvSpPr>
          <p:nvPr/>
        </p:nvSpPr>
        <p:spPr bwMode="auto">
          <a:xfrm>
            <a:off x="2051050" y="1125538"/>
            <a:ext cx="5041900" cy="830262"/>
          </a:xfrm>
          <a:prstGeom prst="rect">
            <a:avLst/>
          </a:prstGeom>
          <a:noFill/>
          <a:ln w="9525">
            <a:noFill/>
            <a:miter lim="800000"/>
            <a:headEnd/>
            <a:tailEnd/>
          </a:ln>
        </p:spPr>
        <p:txBody>
          <a:bodyPr>
            <a:spAutoFit/>
          </a:bodyPr>
          <a:lstStyle/>
          <a:p>
            <a:pPr algn="ctr"/>
            <a:r>
              <a:rPr lang="ru-RU" sz="2400" b="1">
                <a:solidFill>
                  <a:srgbClr val="002060"/>
                </a:solidFill>
                <a:latin typeface="Calibri" pitchFamily="34" charset="0"/>
              </a:rPr>
              <a:t>Заинтересованы в союзе с Россией на случай войны друг с другом .</a:t>
            </a:r>
          </a:p>
        </p:txBody>
      </p:sp>
      <p:sp>
        <p:nvSpPr>
          <p:cNvPr id="10" name="Прямоугольник 9"/>
          <p:cNvSpPr/>
          <p:nvPr/>
        </p:nvSpPr>
        <p:spPr>
          <a:xfrm>
            <a:off x="7092280" y="1556792"/>
            <a:ext cx="1461426"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Россия</a:t>
            </a:r>
          </a:p>
        </p:txBody>
      </p:sp>
      <p:pic>
        <p:nvPicPr>
          <p:cNvPr id="29703" name="Picture 16" descr="http://www.vivl.ru/bismark/kanzler.jpg"/>
          <p:cNvPicPr>
            <a:picLocks noChangeAspect="1" noChangeArrowheads="1"/>
          </p:cNvPicPr>
          <p:nvPr/>
        </p:nvPicPr>
        <p:blipFill>
          <a:blip r:embed="rId2"/>
          <a:srcRect/>
          <a:stretch>
            <a:fillRect/>
          </a:stretch>
        </p:blipFill>
        <p:spPr bwMode="auto">
          <a:xfrm>
            <a:off x="228600" y="3581400"/>
            <a:ext cx="1558925" cy="2057400"/>
          </a:xfrm>
          <a:prstGeom prst="rect">
            <a:avLst/>
          </a:prstGeom>
          <a:noFill/>
          <a:ln w="57150" cmpd="thinThick">
            <a:solidFill>
              <a:srgbClr val="002060"/>
            </a:solidFill>
            <a:miter lim="800000"/>
            <a:headEnd/>
            <a:tailEnd/>
          </a:ln>
        </p:spPr>
      </p:pic>
      <p:sp>
        <p:nvSpPr>
          <p:cNvPr id="29704" name="Text Box 17"/>
          <p:cNvSpPr txBox="1">
            <a:spLocks noChangeArrowheads="1"/>
          </p:cNvSpPr>
          <p:nvPr/>
        </p:nvSpPr>
        <p:spPr bwMode="auto">
          <a:xfrm>
            <a:off x="152400" y="5943600"/>
            <a:ext cx="1676400" cy="646113"/>
          </a:xfrm>
          <a:prstGeom prst="rect">
            <a:avLst/>
          </a:prstGeom>
          <a:noFill/>
          <a:ln w="9525">
            <a:noFill/>
            <a:miter lim="800000"/>
            <a:headEnd/>
            <a:tailEnd/>
          </a:ln>
        </p:spPr>
        <p:txBody>
          <a:bodyPr>
            <a:spAutoFit/>
          </a:bodyPr>
          <a:lstStyle/>
          <a:p>
            <a:pPr algn="ctr"/>
            <a:r>
              <a:rPr lang="ru-RU" b="1">
                <a:solidFill>
                  <a:schemeClr val="bg1"/>
                </a:solidFill>
                <a:latin typeface="Calibri" pitchFamily="34" charset="0"/>
              </a:rPr>
              <a:t>Отто фон</a:t>
            </a:r>
          </a:p>
          <a:p>
            <a:pPr algn="ctr"/>
            <a:r>
              <a:rPr lang="ru-RU" b="1">
                <a:solidFill>
                  <a:schemeClr val="bg1"/>
                </a:solidFill>
                <a:latin typeface="Calibri" pitchFamily="34" charset="0"/>
              </a:rPr>
              <a:t>Бисмарк</a:t>
            </a:r>
            <a:endParaRPr lang="ru-RU">
              <a:solidFill>
                <a:schemeClr val="bg1"/>
              </a:solidFill>
              <a:latin typeface="Calibri" pitchFamily="34" charset="0"/>
            </a:endParaRPr>
          </a:p>
        </p:txBody>
      </p:sp>
      <p:sp>
        <p:nvSpPr>
          <p:cNvPr id="47125" name="AutoShape 21"/>
          <p:cNvSpPr>
            <a:spLocks noChangeArrowheads="1"/>
          </p:cNvSpPr>
          <p:nvPr/>
        </p:nvSpPr>
        <p:spPr bwMode="auto">
          <a:xfrm>
            <a:off x="4572000" y="3733800"/>
            <a:ext cx="2743200" cy="1279525"/>
          </a:xfrm>
          <a:prstGeom prst="leftRightArrow">
            <a:avLst>
              <a:gd name="adj1" fmla="val 50000"/>
              <a:gd name="adj2" fmla="val 48000"/>
            </a:avLst>
          </a:prstGeom>
          <a:solidFill>
            <a:schemeClr val="accent1">
              <a:lumMod val="20000"/>
              <a:lumOff val="80000"/>
            </a:schemeClr>
          </a:solidFill>
          <a:ln w="28575">
            <a:solidFill>
              <a:srgbClr val="002060"/>
            </a:solidFill>
            <a:miter lim="800000"/>
            <a:headEnd/>
            <a:tailEnd/>
          </a:ln>
        </p:spPr>
        <p:txBody>
          <a:bodyPr wrap="none" anchor="ctr"/>
          <a:lstStyle/>
          <a:p>
            <a:pPr algn="ctr">
              <a:defRPr/>
            </a:pPr>
            <a:r>
              <a:rPr lang="ru-RU" sz="2400" b="1" dirty="0">
                <a:solidFill>
                  <a:srgbClr val="002060"/>
                </a:solidFill>
                <a:latin typeface="Calibri" pitchFamily="34" charset="0"/>
                <a:cs typeface="+mn-cs"/>
              </a:rPr>
              <a:t>Противоречия</a:t>
            </a:r>
          </a:p>
          <a:p>
            <a:pPr algn="ctr">
              <a:defRPr/>
            </a:pPr>
            <a:r>
              <a:rPr lang="ru-RU" sz="2400" b="1" dirty="0">
                <a:solidFill>
                  <a:srgbClr val="002060"/>
                </a:solidFill>
                <a:latin typeface="Calibri" pitchFamily="34" charset="0"/>
                <a:cs typeface="+mn-cs"/>
              </a:rPr>
              <a:t>В Средней Азии</a:t>
            </a:r>
            <a:endParaRPr lang="ru-RU" sz="2400" dirty="0">
              <a:solidFill>
                <a:srgbClr val="002060"/>
              </a:solidFill>
              <a:latin typeface="Calibri" pitchFamily="34" charset="0"/>
              <a:cs typeface="+mn-cs"/>
            </a:endParaRPr>
          </a:p>
        </p:txBody>
      </p:sp>
      <p:sp>
        <p:nvSpPr>
          <p:cNvPr id="47128" name="AutoShape 24"/>
          <p:cNvSpPr>
            <a:spLocks noChangeArrowheads="1"/>
          </p:cNvSpPr>
          <p:nvPr/>
        </p:nvSpPr>
        <p:spPr bwMode="auto">
          <a:xfrm>
            <a:off x="1835150" y="4076700"/>
            <a:ext cx="2103438" cy="1295400"/>
          </a:xfrm>
          <a:prstGeom prst="roundRect">
            <a:avLst>
              <a:gd name="adj" fmla="val 16667"/>
            </a:avLst>
          </a:prstGeom>
          <a:solidFill>
            <a:schemeClr val="accent1">
              <a:lumMod val="20000"/>
              <a:lumOff val="80000"/>
            </a:schemeClr>
          </a:solidFill>
          <a:ln w="57150" cmpd="thinThick">
            <a:solidFill>
              <a:srgbClr val="002060"/>
            </a:solidFill>
            <a:round/>
            <a:headEnd/>
            <a:tailEnd/>
          </a:ln>
        </p:spPr>
        <p:txBody>
          <a:bodyPr wrap="none" anchor="ctr"/>
          <a:lstStyle/>
          <a:p>
            <a:pPr algn="ctr">
              <a:defRPr/>
            </a:pPr>
            <a:r>
              <a:rPr lang="ru-RU" sz="2400" b="1" dirty="0">
                <a:solidFill>
                  <a:srgbClr val="002060"/>
                </a:solidFill>
                <a:latin typeface="Calibri" pitchFamily="34" charset="0"/>
                <a:cs typeface="+mn-cs"/>
              </a:rPr>
              <a:t>«Союз</a:t>
            </a:r>
          </a:p>
          <a:p>
            <a:pPr algn="ctr">
              <a:defRPr/>
            </a:pPr>
            <a:r>
              <a:rPr lang="ru-RU" sz="2400" b="1" dirty="0">
                <a:solidFill>
                  <a:srgbClr val="002060"/>
                </a:solidFill>
                <a:latin typeface="Calibri" pitchFamily="34" charset="0"/>
                <a:cs typeface="+mn-cs"/>
              </a:rPr>
              <a:t>Трех</a:t>
            </a:r>
          </a:p>
          <a:p>
            <a:pPr algn="ctr">
              <a:defRPr/>
            </a:pPr>
            <a:r>
              <a:rPr lang="ru-RU" sz="2400" b="1" dirty="0">
                <a:solidFill>
                  <a:srgbClr val="002060"/>
                </a:solidFill>
                <a:latin typeface="Calibri" pitchFamily="34" charset="0"/>
                <a:cs typeface="+mn-cs"/>
              </a:rPr>
              <a:t>Императоров»</a:t>
            </a:r>
            <a:endParaRPr lang="ru-RU" sz="2400" dirty="0">
              <a:solidFill>
                <a:srgbClr val="002060"/>
              </a:solidFill>
              <a:latin typeface="Calibri" pitchFamily="34" charset="0"/>
              <a:cs typeface="+mn-cs"/>
            </a:endParaRPr>
          </a:p>
        </p:txBody>
      </p:sp>
      <p:sp>
        <p:nvSpPr>
          <p:cNvPr id="29707" name="TextBox 20"/>
          <p:cNvSpPr txBox="1">
            <a:spLocks noChangeArrowheads="1"/>
          </p:cNvSpPr>
          <p:nvPr/>
        </p:nvSpPr>
        <p:spPr bwMode="auto">
          <a:xfrm>
            <a:off x="250825" y="2205038"/>
            <a:ext cx="8497888" cy="1200150"/>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Германия считала Россию единственной консервативной силой в Европе, которая может остановить растущее демократическое движение в Европе.</a:t>
            </a:r>
          </a:p>
        </p:txBody>
      </p:sp>
      <p:sp>
        <p:nvSpPr>
          <p:cNvPr id="22" name="Прямоугольник 21"/>
          <p:cNvSpPr/>
          <p:nvPr/>
        </p:nvSpPr>
        <p:spPr>
          <a:xfrm>
            <a:off x="7380312" y="4077072"/>
            <a:ext cx="1459760" cy="523220"/>
          </a:xfrm>
          <a:prstGeom prst="rect">
            <a:avLst/>
          </a:prstGeom>
          <a:solidFill>
            <a:schemeClr val="bg1"/>
          </a:solidFill>
          <a:ln w="38100">
            <a:solidFill>
              <a:srgbClr val="002060"/>
            </a:solidFill>
          </a:ln>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Англия</a:t>
            </a:r>
          </a:p>
        </p:txBody>
      </p:sp>
      <p:sp>
        <p:nvSpPr>
          <p:cNvPr id="23" name="Прямоугольник 22"/>
          <p:cNvSpPr/>
          <p:nvPr/>
        </p:nvSpPr>
        <p:spPr>
          <a:xfrm>
            <a:off x="7164288" y="5517232"/>
            <a:ext cx="1773242" cy="523220"/>
          </a:xfrm>
          <a:prstGeom prst="rect">
            <a:avLst/>
          </a:prstGeom>
          <a:solidFill>
            <a:schemeClr val="bg1"/>
          </a:solidFill>
          <a:ln w="38100">
            <a:solidFill>
              <a:srgbClr val="002060"/>
            </a:solidFill>
          </a:ln>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Балканы</a:t>
            </a:r>
          </a:p>
        </p:txBody>
      </p:sp>
      <p:sp>
        <p:nvSpPr>
          <p:cNvPr id="24" name="Стрелка вправо 23"/>
          <p:cNvSpPr/>
          <p:nvPr/>
        </p:nvSpPr>
        <p:spPr>
          <a:xfrm>
            <a:off x="5003800" y="5013325"/>
            <a:ext cx="2160588" cy="14398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002060"/>
              </a:solidFill>
              <a:latin typeface="Calibri" pitchFamily="34" charset="0"/>
            </a:endParaRPr>
          </a:p>
          <a:p>
            <a:pPr algn="ctr">
              <a:defRPr/>
            </a:pPr>
            <a:r>
              <a:rPr lang="ru-RU" sz="2400" b="1" dirty="0">
                <a:solidFill>
                  <a:srgbClr val="002060"/>
                </a:solidFill>
                <a:latin typeface="Calibri" pitchFamily="34" charset="0"/>
              </a:rPr>
              <a:t>Ослабление</a:t>
            </a:r>
          </a:p>
          <a:p>
            <a:pPr algn="ctr">
              <a:defRPr/>
            </a:pPr>
            <a:r>
              <a:rPr lang="ru-RU" sz="2400" b="1" dirty="0">
                <a:solidFill>
                  <a:srgbClr val="002060"/>
                </a:solidFill>
                <a:latin typeface="Calibri" pitchFamily="34" charset="0"/>
              </a:rPr>
              <a:t>влияния</a:t>
            </a:r>
            <a:endParaRPr lang="ru-RU" sz="2400" dirty="0">
              <a:solidFill>
                <a:srgbClr val="002060"/>
              </a:solidFill>
              <a:latin typeface="Calibri" pitchFamily="34" charset="0"/>
            </a:endParaRPr>
          </a:p>
          <a:p>
            <a:pPr algn="ctr" fontAlgn="auto">
              <a:spcBef>
                <a:spcPts val="0"/>
              </a:spcBef>
              <a:spcAft>
                <a:spcPts val="0"/>
              </a:spcAft>
              <a:defRPr/>
            </a:pPr>
            <a:endParaRPr lang="ru-RU" dirty="0">
              <a:solidFill>
                <a:srgbClr val="002060"/>
              </a:solidFill>
            </a:endParaRPr>
          </a:p>
        </p:txBody>
      </p:sp>
      <p:sp>
        <p:nvSpPr>
          <p:cNvPr id="25" name="Прямоугольник 24"/>
          <p:cNvSpPr/>
          <p:nvPr/>
        </p:nvSpPr>
        <p:spPr>
          <a:xfrm>
            <a:off x="3995936" y="3573016"/>
            <a:ext cx="463588" cy="35086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Р</a:t>
            </a:r>
          </a:p>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О</a:t>
            </a:r>
          </a:p>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С</a:t>
            </a:r>
          </a:p>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С</a:t>
            </a:r>
          </a:p>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И</a:t>
            </a:r>
          </a:p>
          <a:p>
            <a:pPr algn="ctr" fontAlgn="auto">
              <a:spcBef>
                <a:spcPts val="0"/>
              </a:spcBef>
              <a:spcAft>
                <a:spcPts val="0"/>
              </a:spcAft>
              <a:defRPr/>
            </a:pPr>
            <a:r>
              <a:rPr lang="ru-RU" sz="2800" b="1" dirty="0">
                <a:ln w="11430"/>
                <a:solidFill>
                  <a:srgbClr val="FF0000"/>
                </a:solidFill>
                <a:effectLst>
                  <a:outerShdw blurRad="50800" dist="39000" dir="5460000" algn="tl">
                    <a:srgbClr val="000000">
                      <a:alpha val="38000"/>
                    </a:srgbClr>
                  </a:outerShdw>
                </a:effectLst>
                <a:latin typeface="+mn-lt"/>
                <a:cs typeface="+mn-cs"/>
              </a:rPr>
              <a:t>Я</a:t>
            </a:r>
          </a:p>
          <a:p>
            <a:pPr algn="ctr" fontAlgn="auto">
              <a:spcBef>
                <a:spcPts val="0"/>
              </a:spcBef>
              <a:spcAft>
                <a:spcPts val="0"/>
              </a:spcAft>
              <a:defRPr/>
            </a:pP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Поиск союзников</a:t>
            </a:r>
          </a:p>
        </p:txBody>
      </p:sp>
      <p:sp>
        <p:nvSpPr>
          <p:cNvPr id="48134" name="AutoShape 6"/>
          <p:cNvSpPr>
            <a:spLocks noChangeArrowheads="1"/>
          </p:cNvSpPr>
          <p:nvPr/>
        </p:nvSpPr>
        <p:spPr bwMode="auto">
          <a:xfrm>
            <a:off x="2743200" y="914400"/>
            <a:ext cx="3657600" cy="1066800"/>
          </a:xfrm>
          <a:prstGeom prst="leftRightArrow">
            <a:avLst>
              <a:gd name="adj1" fmla="val 50000"/>
              <a:gd name="adj2" fmla="val 68571"/>
            </a:avLst>
          </a:prstGeom>
          <a:solidFill>
            <a:schemeClr val="accent1">
              <a:lumMod val="20000"/>
              <a:lumOff val="80000"/>
            </a:schemeClr>
          </a:solidFill>
          <a:ln w="38100" cmpd="dbl">
            <a:solidFill>
              <a:srgbClr val="002060"/>
            </a:solidFill>
            <a:miter lim="800000"/>
            <a:headEnd/>
            <a:tailEnd/>
          </a:ln>
        </p:spPr>
        <p:txBody>
          <a:bodyPr wrap="none" anchor="ctr"/>
          <a:lstStyle/>
          <a:p>
            <a:pPr algn="ctr">
              <a:defRPr/>
            </a:pPr>
            <a:r>
              <a:rPr lang="ru-RU" sz="2400" b="1" dirty="0">
                <a:solidFill>
                  <a:srgbClr val="002060"/>
                </a:solidFill>
                <a:latin typeface="Calibri" pitchFamily="34" charset="0"/>
                <a:cs typeface="+mn-cs"/>
              </a:rPr>
              <a:t>договор</a:t>
            </a:r>
            <a:endParaRPr lang="ru-RU" dirty="0">
              <a:solidFill>
                <a:srgbClr val="002060"/>
              </a:solidFill>
              <a:latin typeface="Calibri" pitchFamily="34" charset="0"/>
              <a:cs typeface="+mn-cs"/>
            </a:endParaRPr>
          </a:p>
        </p:txBody>
      </p:sp>
      <p:sp>
        <p:nvSpPr>
          <p:cNvPr id="48137" name="AutoShape 9"/>
          <p:cNvSpPr>
            <a:spLocks noChangeArrowheads="1"/>
          </p:cNvSpPr>
          <p:nvPr/>
        </p:nvSpPr>
        <p:spPr bwMode="auto">
          <a:xfrm rot="5380464">
            <a:off x="4280694" y="1135857"/>
            <a:ext cx="609600" cy="1751012"/>
          </a:xfrm>
          <a:prstGeom prst="homePlate">
            <a:avLst>
              <a:gd name="adj" fmla="val 25000"/>
            </a:avLst>
          </a:prstGeom>
          <a:solidFill>
            <a:schemeClr val="accent1">
              <a:lumMod val="20000"/>
              <a:lumOff val="80000"/>
            </a:schemeClr>
          </a:solidFill>
          <a:ln w="9525">
            <a:solidFill>
              <a:srgbClr val="663300"/>
            </a:solidFill>
            <a:miter lim="800000"/>
            <a:headEnd/>
            <a:tailEnd/>
          </a:ln>
        </p:spPr>
        <p:txBody>
          <a:bodyPr rot="10800000" vert="eaVert" wrap="none" anchor="ctr"/>
          <a:lstStyle/>
          <a:p>
            <a:pPr algn="ctr">
              <a:defRPr/>
            </a:pPr>
            <a:r>
              <a:rPr lang="ru-RU" sz="2400" b="1" dirty="0">
                <a:solidFill>
                  <a:srgbClr val="002060"/>
                </a:solidFill>
                <a:latin typeface="Calibri" pitchFamily="34" charset="0"/>
                <a:cs typeface="+mn-cs"/>
              </a:rPr>
              <a:t>Против </a:t>
            </a:r>
            <a:endParaRPr lang="ru-RU" sz="2400" dirty="0">
              <a:solidFill>
                <a:srgbClr val="002060"/>
              </a:solidFill>
              <a:latin typeface="Calibri" pitchFamily="34" charset="0"/>
              <a:cs typeface="+mn-cs"/>
            </a:endParaRPr>
          </a:p>
        </p:txBody>
      </p:sp>
      <p:sp>
        <p:nvSpPr>
          <p:cNvPr id="48149" name="AutoShape 21"/>
          <p:cNvSpPr>
            <a:spLocks noChangeArrowheads="1"/>
          </p:cNvSpPr>
          <p:nvPr/>
        </p:nvSpPr>
        <p:spPr bwMode="auto">
          <a:xfrm>
            <a:off x="5148263" y="2781300"/>
            <a:ext cx="838200" cy="2841625"/>
          </a:xfrm>
          <a:prstGeom prst="upDownArrow">
            <a:avLst>
              <a:gd name="adj1" fmla="val 50000"/>
              <a:gd name="adj2" fmla="val 58182"/>
            </a:avLst>
          </a:prstGeom>
          <a:solidFill>
            <a:schemeClr val="accent1">
              <a:lumMod val="20000"/>
              <a:lumOff val="80000"/>
            </a:schemeClr>
          </a:solidFill>
          <a:ln w="38100">
            <a:solidFill>
              <a:srgbClr val="002060"/>
            </a:solidFill>
            <a:miter lim="800000"/>
            <a:headEnd/>
            <a:tailEnd/>
          </a:ln>
        </p:spPr>
        <p:txBody>
          <a:bodyPr wrap="none" anchor="ctr"/>
          <a:lstStyle/>
          <a:p>
            <a:pPr algn="ctr">
              <a:defRPr/>
            </a:pPr>
            <a:endParaRPr lang="ru-RU">
              <a:latin typeface="Arial" pitchFamily="34" charset="0"/>
              <a:cs typeface="+mn-cs"/>
            </a:endParaRPr>
          </a:p>
        </p:txBody>
      </p:sp>
      <p:sp>
        <p:nvSpPr>
          <p:cNvPr id="22" name="Прямоугольник 21"/>
          <p:cNvSpPr/>
          <p:nvPr/>
        </p:nvSpPr>
        <p:spPr>
          <a:xfrm>
            <a:off x="683568" y="1052736"/>
            <a:ext cx="1894622"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Германия</a:t>
            </a:r>
          </a:p>
        </p:txBody>
      </p:sp>
      <p:sp>
        <p:nvSpPr>
          <p:cNvPr id="23" name="Прямоугольник 22"/>
          <p:cNvSpPr/>
          <p:nvPr/>
        </p:nvSpPr>
        <p:spPr>
          <a:xfrm>
            <a:off x="6633013" y="980728"/>
            <a:ext cx="1661032" cy="954107"/>
          </a:xfrm>
          <a:prstGeom prst="rect">
            <a:avLst/>
          </a:prstGeom>
          <a:noFill/>
        </p:spPr>
        <p:txBody>
          <a:bodyPr wrap="none">
            <a:spAutoFit/>
          </a:bodyPr>
          <a:lstStyle/>
          <a:p>
            <a:pPr algn="ctr" fontAlgn="auto">
              <a:spcBef>
                <a:spcPts val="0"/>
              </a:spcBef>
              <a:spcAft>
                <a:spcPts val="0"/>
              </a:spcAft>
              <a:defRPr/>
            </a:pP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Австро</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a:t>
            </a:r>
          </a:p>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Венгрия</a:t>
            </a:r>
          </a:p>
        </p:txBody>
      </p:sp>
      <p:sp>
        <p:nvSpPr>
          <p:cNvPr id="24" name="Прямоугольник 23"/>
          <p:cNvSpPr/>
          <p:nvPr/>
        </p:nvSpPr>
        <p:spPr>
          <a:xfrm>
            <a:off x="2771800" y="2348880"/>
            <a:ext cx="1779654"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Франция</a:t>
            </a:r>
          </a:p>
        </p:txBody>
      </p:sp>
      <p:sp>
        <p:nvSpPr>
          <p:cNvPr id="26" name="Прямоугольник 25"/>
          <p:cNvSpPr/>
          <p:nvPr/>
        </p:nvSpPr>
        <p:spPr>
          <a:xfrm>
            <a:off x="4860032" y="5661248"/>
            <a:ext cx="1459760" cy="523220"/>
          </a:xfrm>
          <a:prstGeom prst="rect">
            <a:avLst/>
          </a:prstGeom>
          <a:solidFill>
            <a:schemeClr val="bg1"/>
          </a:solidFill>
          <a:ln w="38100">
            <a:solidFill>
              <a:srgbClr val="002060"/>
            </a:solidFill>
          </a:ln>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Англия</a:t>
            </a:r>
          </a:p>
        </p:txBody>
      </p:sp>
      <p:sp>
        <p:nvSpPr>
          <p:cNvPr id="27" name="Прямоугольник 26"/>
          <p:cNvSpPr/>
          <p:nvPr/>
        </p:nvSpPr>
        <p:spPr>
          <a:xfrm>
            <a:off x="2915816" y="5661248"/>
            <a:ext cx="1478290" cy="523220"/>
          </a:xfrm>
          <a:prstGeom prst="rect">
            <a:avLst/>
          </a:prstGeom>
          <a:solidFill>
            <a:schemeClr val="bg1"/>
          </a:solidFill>
          <a:ln w="38100">
            <a:solidFill>
              <a:srgbClr val="002060"/>
            </a:solidFill>
          </a:ln>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Италия</a:t>
            </a:r>
          </a:p>
        </p:txBody>
      </p:sp>
      <p:sp>
        <p:nvSpPr>
          <p:cNvPr id="28" name="Прямоугольник 27"/>
          <p:cNvSpPr/>
          <p:nvPr/>
        </p:nvSpPr>
        <p:spPr>
          <a:xfrm>
            <a:off x="4860032" y="2348880"/>
            <a:ext cx="1461427"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solidFill>
                  <a:srgbClr val="FF0000"/>
                </a:solidFill>
                <a:latin typeface="+mn-lt"/>
                <a:cs typeface="+mn-cs"/>
              </a:rPr>
              <a:t>Россия</a:t>
            </a:r>
          </a:p>
        </p:txBody>
      </p:sp>
      <p:grpSp>
        <p:nvGrpSpPr>
          <p:cNvPr id="30731" name="Группа 34"/>
          <p:cNvGrpSpPr>
            <a:grpSpLocks/>
          </p:cNvGrpSpPr>
          <p:nvPr/>
        </p:nvGrpSpPr>
        <p:grpSpPr bwMode="auto">
          <a:xfrm>
            <a:off x="3276600" y="2781300"/>
            <a:ext cx="2468563" cy="3098800"/>
            <a:chOff x="2699792" y="2780928"/>
            <a:chExt cx="2469232" cy="3098671"/>
          </a:xfrm>
        </p:grpSpPr>
        <p:sp>
          <p:nvSpPr>
            <p:cNvPr id="30" name="AutoShape 21"/>
            <p:cNvSpPr>
              <a:spLocks noChangeArrowheads="1"/>
            </p:cNvSpPr>
            <p:nvPr/>
          </p:nvSpPr>
          <p:spPr bwMode="auto">
            <a:xfrm>
              <a:off x="2699792" y="2780928"/>
              <a:ext cx="838427" cy="2879605"/>
            </a:xfrm>
            <a:prstGeom prst="upDownArrow">
              <a:avLst>
                <a:gd name="adj1" fmla="val 50000"/>
                <a:gd name="adj2" fmla="val 58182"/>
              </a:avLst>
            </a:prstGeom>
            <a:solidFill>
              <a:schemeClr val="accent1">
                <a:lumMod val="20000"/>
                <a:lumOff val="80000"/>
              </a:schemeClr>
            </a:solidFill>
            <a:ln w="38100">
              <a:solidFill>
                <a:srgbClr val="002060"/>
              </a:solidFill>
              <a:miter lim="800000"/>
              <a:headEnd/>
              <a:tailEnd/>
            </a:ln>
          </p:spPr>
          <p:txBody>
            <a:bodyPr wrap="none" anchor="ctr"/>
            <a:lstStyle/>
            <a:p>
              <a:pPr algn="ctr">
                <a:defRPr/>
              </a:pPr>
              <a:endParaRPr lang="ru-RU">
                <a:latin typeface="Arial" pitchFamily="34" charset="0"/>
                <a:cs typeface="+mn-cs"/>
              </a:endParaRPr>
            </a:p>
          </p:txBody>
        </p:sp>
        <p:sp>
          <p:nvSpPr>
            <p:cNvPr id="30739" name="Text Box 22"/>
            <p:cNvSpPr txBox="1">
              <a:spLocks noChangeArrowheads="1"/>
            </p:cNvSpPr>
            <p:nvPr/>
          </p:nvSpPr>
          <p:spPr bwMode="auto">
            <a:xfrm>
              <a:off x="2915816" y="2924944"/>
              <a:ext cx="381000" cy="2954655"/>
            </a:xfrm>
            <a:prstGeom prst="rect">
              <a:avLst/>
            </a:prstGeom>
            <a:noFill/>
            <a:ln w="9525">
              <a:noFill/>
              <a:miter lim="800000"/>
              <a:headEnd/>
              <a:tailEnd/>
            </a:ln>
          </p:spPr>
          <p:txBody>
            <a:bodyPr>
              <a:spAutoFit/>
            </a:bodyPr>
            <a:lstStyle/>
            <a:p>
              <a:pPr algn="ctr"/>
              <a:r>
                <a:rPr lang="ru-RU" sz="1400" b="1">
                  <a:latin typeface="Calibri" pitchFamily="34" charset="0"/>
                </a:rPr>
                <a:t>П</a:t>
              </a:r>
            </a:p>
            <a:p>
              <a:pPr algn="ctr"/>
              <a:r>
                <a:rPr lang="ru-RU" sz="1400" b="1">
                  <a:latin typeface="Calibri" pitchFamily="34" charset="0"/>
                </a:rPr>
                <a:t>Р</a:t>
              </a:r>
            </a:p>
            <a:p>
              <a:pPr algn="ctr"/>
              <a:r>
                <a:rPr lang="ru-RU" sz="1400" b="1">
                  <a:latin typeface="Calibri" pitchFamily="34" charset="0"/>
                </a:rPr>
                <a:t>О</a:t>
              </a:r>
            </a:p>
            <a:p>
              <a:pPr algn="ctr"/>
              <a:r>
                <a:rPr lang="ru-RU" sz="1400" b="1">
                  <a:latin typeface="Calibri" pitchFamily="34" charset="0"/>
                </a:rPr>
                <a:t>Т</a:t>
              </a:r>
            </a:p>
            <a:p>
              <a:pPr algn="ctr"/>
              <a:r>
                <a:rPr lang="ru-RU" sz="1400" b="1">
                  <a:latin typeface="Calibri" pitchFamily="34" charset="0"/>
                </a:rPr>
                <a:t>И</a:t>
              </a:r>
            </a:p>
            <a:p>
              <a:pPr algn="ctr"/>
              <a:r>
                <a:rPr lang="ru-RU" sz="1400" b="1">
                  <a:latin typeface="Calibri" pitchFamily="34" charset="0"/>
                </a:rPr>
                <a:t>В</a:t>
              </a:r>
            </a:p>
            <a:p>
              <a:pPr algn="ctr"/>
              <a:r>
                <a:rPr lang="ru-RU" sz="1400" b="1">
                  <a:latin typeface="Calibri" pitchFamily="34" charset="0"/>
                </a:rPr>
                <a:t>О</a:t>
              </a:r>
            </a:p>
            <a:p>
              <a:pPr algn="ctr"/>
              <a:r>
                <a:rPr lang="ru-RU" sz="1400" b="1">
                  <a:latin typeface="Calibri" pitchFamily="34" charset="0"/>
                </a:rPr>
                <a:t>Р</a:t>
              </a:r>
            </a:p>
            <a:p>
              <a:pPr algn="ctr"/>
              <a:r>
                <a:rPr lang="ru-RU" sz="1400" b="1">
                  <a:latin typeface="Calibri" pitchFamily="34" charset="0"/>
                </a:rPr>
                <a:t>Е</a:t>
              </a:r>
            </a:p>
            <a:p>
              <a:pPr algn="ctr"/>
              <a:r>
                <a:rPr lang="ru-RU" sz="1400" b="1">
                  <a:latin typeface="Calibri" pitchFamily="34" charset="0"/>
                </a:rPr>
                <a:t>Ч</a:t>
              </a:r>
            </a:p>
            <a:p>
              <a:pPr algn="ctr"/>
              <a:r>
                <a:rPr lang="ru-RU" sz="1400" b="1">
                  <a:latin typeface="Calibri" pitchFamily="34" charset="0"/>
                </a:rPr>
                <a:t>И</a:t>
              </a:r>
            </a:p>
            <a:p>
              <a:pPr algn="ctr"/>
              <a:r>
                <a:rPr lang="ru-RU" sz="1400" b="1">
                  <a:latin typeface="Calibri" pitchFamily="34" charset="0"/>
                </a:rPr>
                <a:t>Я</a:t>
              </a:r>
            </a:p>
            <a:p>
              <a:endParaRPr lang="ru-RU">
                <a:latin typeface="Calibri" pitchFamily="34" charset="0"/>
              </a:endParaRPr>
            </a:p>
          </p:txBody>
        </p:sp>
        <p:sp>
          <p:nvSpPr>
            <p:cNvPr id="30740" name="Text Box 22"/>
            <p:cNvSpPr txBox="1">
              <a:spLocks noChangeArrowheads="1"/>
            </p:cNvSpPr>
            <p:nvPr/>
          </p:nvSpPr>
          <p:spPr bwMode="auto">
            <a:xfrm>
              <a:off x="4788024" y="2924944"/>
              <a:ext cx="381000" cy="2954655"/>
            </a:xfrm>
            <a:prstGeom prst="rect">
              <a:avLst/>
            </a:prstGeom>
            <a:noFill/>
            <a:ln w="9525">
              <a:noFill/>
              <a:miter lim="800000"/>
              <a:headEnd/>
              <a:tailEnd/>
            </a:ln>
          </p:spPr>
          <p:txBody>
            <a:bodyPr>
              <a:spAutoFit/>
            </a:bodyPr>
            <a:lstStyle/>
            <a:p>
              <a:pPr algn="ctr"/>
              <a:r>
                <a:rPr lang="ru-RU" sz="1400" b="1">
                  <a:latin typeface="Calibri" pitchFamily="34" charset="0"/>
                </a:rPr>
                <a:t>П</a:t>
              </a:r>
            </a:p>
            <a:p>
              <a:pPr algn="ctr"/>
              <a:r>
                <a:rPr lang="ru-RU" sz="1400" b="1">
                  <a:latin typeface="Calibri" pitchFamily="34" charset="0"/>
                </a:rPr>
                <a:t>Р</a:t>
              </a:r>
            </a:p>
            <a:p>
              <a:pPr algn="ctr"/>
              <a:r>
                <a:rPr lang="ru-RU" sz="1400" b="1">
                  <a:latin typeface="Calibri" pitchFamily="34" charset="0"/>
                </a:rPr>
                <a:t>О</a:t>
              </a:r>
            </a:p>
            <a:p>
              <a:pPr algn="ctr"/>
              <a:r>
                <a:rPr lang="ru-RU" sz="1400" b="1">
                  <a:latin typeface="Calibri" pitchFamily="34" charset="0"/>
                </a:rPr>
                <a:t>Т</a:t>
              </a:r>
            </a:p>
            <a:p>
              <a:pPr algn="ctr"/>
              <a:r>
                <a:rPr lang="ru-RU" sz="1400" b="1">
                  <a:latin typeface="Calibri" pitchFamily="34" charset="0"/>
                </a:rPr>
                <a:t>И</a:t>
              </a:r>
            </a:p>
            <a:p>
              <a:pPr algn="ctr"/>
              <a:r>
                <a:rPr lang="ru-RU" sz="1400" b="1">
                  <a:latin typeface="Calibri" pitchFamily="34" charset="0"/>
                </a:rPr>
                <a:t>В</a:t>
              </a:r>
            </a:p>
            <a:p>
              <a:pPr algn="ctr"/>
              <a:r>
                <a:rPr lang="ru-RU" sz="1400" b="1">
                  <a:latin typeface="Calibri" pitchFamily="34" charset="0"/>
                </a:rPr>
                <a:t>О</a:t>
              </a:r>
            </a:p>
            <a:p>
              <a:pPr algn="ctr"/>
              <a:r>
                <a:rPr lang="ru-RU" sz="1400" b="1">
                  <a:latin typeface="Calibri" pitchFamily="34" charset="0"/>
                </a:rPr>
                <a:t>Р</a:t>
              </a:r>
            </a:p>
            <a:p>
              <a:pPr algn="ctr"/>
              <a:r>
                <a:rPr lang="ru-RU" sz="1400" b="1">
                  <a:latin typeface="Calibri" pitchFamily="34" charset="0"/>
                </a:rPr>
                <a:t>Е</a:t>
              </a:r>
            </a:p>
            <a:p>
              <a:pPr algn="ctr"/>
              <a:r>
                <a:rPr lang="ru-RU" sz="1400" b="1">
                  <a:latin typeface="Calibri" pitchFamily="34" charset="0"/>
                </a:rPr>
                <a:t>Ч</a:t>
              </a:r>
            </a:p>
            <a:p>
              <a:pPr algn="ctr"/>
              <a:r>
                <a:rPr lang="ru-RU" sz="1400" b="1">
                  <a:latin typeface="Calibri" pitchFamily="34" charset="0"/>
                </a:rPr>
                <a:t>И</a:t>
              </a:r>
            </a:p>
            <a:p>
              <a:pPr algn="ctr"/>
              <a:r>
                <a:rPr lang="ru-RU" sz="1400" b="1">
                  <a:latin typeface="Calibri" pitchFamily="34" charset="0"/>
                </a:rPr>
                <a:t>Я</a:t>
              </a:r>
            </a:p>
            <a:p>
              <a:endParaRPr lang="ru-RU">
                <a:latin typeface="Calibri" pitchFamily="34" charset="0"/>
              </a:endParaRPr>
            </a:p>
          </p:txBody>
        </p:sp>
      </p:grpSp>
      <p:sp>
        <p:nvSpPr>
          <p:cNvPr id="32" name="Прямоугольник 31"/>
          <p:cNvSpPr/>
          <p:nvPr/>
        </p:nvSpPr>
        <p:spPr>
          <a:xfrm>
            <a:off x="899592" y="1556792"/>
            <a:ext cx="1478290"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Италия</a:t>
            </a:r>
          </a:p>
        </p:txBody>
      </p:sp>
      <p:sp>
        <p:nvSpPr>
          <p:cNvPr id="33" name="AutoShape 6"/>
          <p:cNvSpPr>
            <a:spLocks noChangeArrowheads="1"/>
          </p:cNvSpPr>
          <p:nvPr/>
        </p:nvSpPr>
        <p:spPr bwMode="auto">
          <a:xfrm>
            <a:off x="2700338" y="908050"/>
            <a:ext cx="3657600" cy="1066800"/>
          </a:xfrm>
          <a:prstGeom prst="leftRightArrow">
            <a:avLst>
              <a:gd name="adj1" fmla="val 50000"/>
              <a:gd name="adj2" fmla="val 68571"/>
            </a:avLst>
          </a:prstGeom>
          <a:solidFill>
            <a:schemeClr val="accent1">
              <a:lumMod val="20000"/>
              <a:lumOff val="80000"/>
            </a:schemeClr>
          </a:solidFill>
          <a:ln w="38100" cmpd="dbl">
            <a:solidFill>
              <a:srgbClr val="002060"/>
            </a:solidFill>
            <a:miter lim="800000"/>
            <a:headEnd/>
            <a:tailEnd/>
          </a:ln>
        </p:spPr>
        <p:txBody>
          <a:bodyPr wrap="none" anchor="ctr"/>
          <a:lstStyle/>
          <a:p>
            <a:pPr algn="ctr">
              <a:defRPr/>
            </a:pPr>
            <a:r>
              <a:rPr lang="ru-RU" sz="2400" b="1" dirty="0">
                <a:solidFill>
                  <a:srgbClr val="002060"/>
                </a:solidFill>
                <a:latin typeface="Calibri" pitchFamily="34" charset="0"/>
                <a:cs typeface="+mn-cs"/>
              </a:rPr>
              <a:t>Военная помощь</a:t>
            </a:r>
          </a:p>
        </p:txBody>
      </p:sp>
      <p:sp>
        <p:nvSpPr>
          <p:cNvPr id="37" name="TextBox 36"/>
          <p:cNvSpPr txBox="1">
            <a:spLocks noChangeArrowheads="1"/>
          </p:cNvSpPr>
          <p:nvPr/>
        </p:nvSpPr>
        <p:spPr bwMode="auto">
          <a:xfrm>
            <a:off x="6516688" y="1916113"/>
            <a:ext cx="2159000" cy="1201737"/>
          </a:xfrm>
          <a:prstGeom prst="rect">
            <a:avLst/>
          </a:prstGeom>
          <a:noFill/>
          <a:ln w="9525">
            <a:noFill/>
            <a:miter lim="800000"/>
            <a:headEnd/>
            <a:tailEnd/>
          </a:ln>
        </p:spPr>
        <p:txBody>
          <a:bodyPr>
            <a:spAutoFit/>
          </a:bodyPr>
          <a:lstStyle/>
          <a:p>
            <a:pPr algn="ctr"/>
            <a:r>
              <a:rPr lang="ru-RU" sz="2400" b="1">
                <a:solidFill>
                  <a:srgbClr val="002060"/>
                </a:solidFill>
                <a:latin typeface="Calibri" pitchFamily="34" charset="0"/>
              </a:rPr>
              <a:t>Укрепила позиции на Балканах</a:t>
            </a:r>
          </a:p>
        </p:txBody>
      </p:sp>
      <p:sp>
        <p:nvSpPr>
          <p:cNvPr id="38" name="TextBox 37"/>
          <p:cNvSpPr txBox="1">
            <a:spLocks noChangeArrowheads="1"/>
          </p:cNvSpPr>
          <p:nvPr/>
        </p:nvSpPr>
        <p:spPr bwMode="auto">
          <a:xfrm>
            <a:off x="468313" y="2060575"/>
            <a:ext cx="2159000" cy="1939925"/>
          </a:xfrm>
          <a:prstGeom prst="rect">
            <a:avLst/>
          </a:prstGeom>
          <a:noFill/>
          <a:ln w="9525">
            <a:noFill/>
            <a:miter lim="800000"/>
            <a:headEnd/>
            <a:tailEnd/>
          </a:ln>
        </p:spPr>
        <p:txBody>
          <a:bodyPr>
            <a:spAutoFit/>
          </a:bodyPr>
          <a:lstStyle/>
          <a:p>
            <a:pPr algn="ctr"/>
            <a:r>
              <a:rPr lang="ru-RU" sz="2400" b="1">
                <a:solidFill>
                  <a:srgbClr val="002060"/>
                </a:solidFill>
                <a:latin typeface="Calibri" pitchFamily="34" charset="0"/>
              </a:rPr>
              <a:t>Германия установила тесные отношения с Турцией</a:t>
            </a:r>
          </a:p>
        </p:txBody>
      </p:sp>
      <p:sp>
        <p:nvSpPr>
          <p:cNvPr id="20" name="Скругленный прямоугольник 19"/>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Что означало заключение военного договора между Германией, Италией, Австро-Венгрией?</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21" name="Скругленный прямоугольник 20"/>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Какая страна в сложившейся ситуации могла стать союзницей России?</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P spid="38" grpId="0"/>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Поиск союзников</a:t>
            </a:r>
          </a:p>
        </p:txBody>
      </p:sp>
      <p:sp>
        <p:nvSpPr>
          <p:cNvPr id="49161" name="WordArt 9"/>
          <p:cNvSpPr>
            <a:spLocks noChangeArrowheads="1" noChangeShapeType="1" noTextEdit="1"/>
          </p:cNvSpPr>
          <p:nvPr/>
        </p:nvSpPr>
        <p:spPr bwMode="auto">
          <a:xfrm>
            <a:off x="900113" y="4076700"/>
            <a:ext cx="1476375" cy="571500"/>
          </a:xfrm>
          <a:prstGeom prst="rect">
            <a:avLst/>
          </a:prstGeom>
        </p:spPr>
        <p:txBody>
          <a:bodyPr wrap="none" fromWordArt="1">
            <a:prstTxWarp prst="textPlain">
              <a:avLst>
                <a:gd name="adj" fmla="val 50000"/>
              </a:avLst>
            </a:prstTxWarp>
          </a:bodyPr>
          <a:lstStyle/>
          <a:p>
            <a:pPr algn="ctr"/>
            <a:r>
              <a:rPr lang="ru-RU" sz="3600" b="1" kern="10">
                <a:ln w="9525">
                  <a:solidFill>
                    <a:srgbClr val="663300"/>
                  </a:solidFill>
                  <a:round/>
                  <a:headEnd/>
                  <a:tailEnd/>
                </a:ln>
                <a:solidFill>
                  <a:srgbClr val="FF3300"/>
                </a:solidFill>
                <a:effectLst>
                  <a:outerShdw dist="35921" dir="2700000" algn="ctr" rotWithShape="0">
                    <a:srgbClr val="C0C0C0"/>
                  </a:outerShdw>
                </a:effectLst>
                <a:latin typeface="Impact"/>
              </a:rPr>
              <a:t>Россия</a:t>
            </a:r>
          </a:p>
        </p:txBody>
      </p:sp>
      <p:sp>
        <p:nvSpPr>
          <p:cNvPr id="59400" name="AutoShape 11"/>
          <p:cNvSpPr>
            <a:spLocks noChangeArrowheads="1"/>
          </p:cNvSpPr>
          <p:nvPr/>
        </p:nvSpPr>
        <p:spPr bwMode="auto">
          <a:xfrm>
            <a:off x="179388" y="1628775"/>
            <a:ext cx="3051175" cy="2232025"/>
          </a:xfrm>
          <a:prstGeom prst="upArrow">
            <a:avLst>
              <a:gd name="adj1" fmla="val 50000"/>
              <a:gd name="adj2" fmla="val 25000"/>
            </a:avLst>
          </a:prstGeom>
          <a:solidFill>
            <a:schemeClr val="accent1">
              <a:lumMod val="20000"/>
              <a:lumOff val="80000"/>
            </a:schemeClr>
          </a:solidFill>
          <a:ln w="38100">
            <a:solidFill>
              <a:srgbClr val="002060"/>
            </a:solidFill>
            <a:miter lim="800000"/>
            <a:headEnd/>
            <a:tailEnd/>
          </a:ln>
        </p:spPr>
        <p:txBody>
          <a:bodyPr wrap="none" anchor="ctr"/>
          <a:lstStyle/>
          <a:p>
            <a:pPr algn="ctr">
              <a:defRPr/>
            </a:pPr>
            <a:r>
              <a:rPr lang="ru-RU" sz="2400" b="1" dirty="0">
                <a:solidFill>
                  <a:srgbClr val="000000"/>
                </a:solidFill>
                <a:latin typeface="Calibri" pitchFamily="34" charset="0"/>
                <a:cs typeface="+mn-cs"/>
              </a:rPr>
              <a:t>Удержала</a:t>
            </a:r>
          </a:p>
          <a:p>
            <a:pPr algn="ctr">
              <a:defRPr/>
            </a:pPr>
            <a:r>
              <a:rPr lang="ru-RU" sz="2400" b="1" dirty="0">
                <a:solidFill>
                  <a:srgbClr val="000000"/>
                </a:solidFill>
                <a:latin typeface="Calibri" pitchFamily="34" charset="0"/>
                <a:cs typeface="+mn-cs"/>
              </a:rPr>
              <a:t>от </a:t>
            </a:r>
          </a:p>
          <a:p>
            <a:pPr algn="ctr">
              <a:defRPr/>
            </a:pPr>
            <a:r>
              <a:rPr lang="ru-RU" sz="2400" b="1" dirty="0">
                <a:solidFill>
                  <a:srgbClr val="000000"/>
                </a:solidFill>
                <a:latin typeface="Calibri" pitchFamily="34" charset="0"/>
                <a:cs typeface="+mn-cs"/>
              </a:rPr>
              <a:t>нападения</a:t>
            </a:r>
          </a:p>
          <a:p>
            <a:pPr algn="ctr">
              <a:defRPr/>
            </a:pPr>
            <a:r>
              <a:rPr lang="ru-RU" sz="2400" b="1" dirty="0">
                <a:solidFill>
                  <a:srgbClr val="000000"/>
                </a:solidFill>
                <a:latin typeface="Calibri" pitchFamily="34" charset="0"/>
                <a:cs typeface="+mn-cs"/>
              </a:rPr>
              <a:t>на</a:t>
            </a:r>
          </a:p>
          <a:p>
            <a:pPr algn="ctr">
              <a:defRPr/>
            </a:pPr>
            <a:r>
              <a:rPr lang="ru-RU" sz="2400" b="1" dirty="0">
                <a:solidFill>
                  <a:srgbClr val="000000"/>
                </a:solidFill>
                <a:latin typeface="Calibri" pitchFamily="34" charset="0"/>
                <a:cs typeface="+mn-cs"/>
              </a:rPr>
              <a:t>Францию</a:t>
            </a:r>
            <a:endParaRPr lang="ru-RU" sz="2400" dirty="0">
              <a:latin typeface="Calibri" pitchFamily="34" charset="0"/>
              <a:cs typeface="+mn-cs"/>
            </a:endParaRPr>
          </a:p>
        </p:txBody>
      </p:sp>
      <p:sp>
        <p:nvSpPr>
          <p:cNvPr id="31748" name="AutoShape 13" descr="http://vivl.ru/bismark/ofb.jpg"/>
          <p:cNvSpPr>
            <a:spLocks noChangeAspect="1" noChangeArrowheads="1"/>
          </p:cNvSpPr>
          <p:nvPr/>
        </p:nvSpPr>
        <p:spPr bwMode="auto">
          <a:xfrm>
            <a:off x="3314700" y="1617663"/>
            <a:ext cx="2514600" cy="3622675"/>
          </a:xfrm>
          <a:prstGeom prst="rect">
            <a:avLst/>
          </a:prstGeom>
          <a:noFill/>
          <a:ln w="9525">
            <a:noFill/>
            <a:miter lim="800000"/>
            <a:headEnd/>
            <a:tailEnd/>
          </a:ln>
        </p:spPr>
        <p:txBody>
          <a:bodyPr/>
          <a:lstStyle/>
          <a:p>
            <a:endParaRPr lang="ru-RU"/>
          </a:p>
        </p:txBody>
      </p:sp>
      <p:sp>
        <p:nvSpPr>
          <p:cNvPr id="31749" name="AutoShape 15" descr="http://vivl.ru/bismark/ofb.jpg"/>
          <p:cNvSpPr>
            <a:spLocks noChangeAspect="1" noChangeArrowheads="1"/>
          </p:cNvSpPr>
          <p:nvPr/>
        </p:nvSpPr>
        <p:spPr bwMode="auto">
          <a:xfrm>
            <a:off x="3314700" y="1617663"/>
            <a:ext cx="2514600" cy="3622675"/>
          </a:xfrm>
          <a:prstGeom prst="rect">
            <a:avLst/>
          </a:prstGeom>
          <a:noFill/>
          <a:ln w="9525">
            <a:noFill/>
            <a:miter lim="800000"/>
            <a:headEnd/>
            <a:tailEnd/>
          </a:ln>
        </p:spPr>
        <p:txBody>
          <a:bodyPr/>
          <a:lstStyle/>
          <a:p>
            <a:endParaRPr lang="ru-RU"/>
          </a:p>
        </p:txBody>
      </p:sp>
      <p:grpSp>
        <p:nvGrpSpPr>
          <p:cNvPr id="24" name="Группа 23"/>
          <p:cNvGrpSpPr>
            <a:grpSpLocks/>
          </p:cNvGrpSpPr>
          <p:nvPr/>
        </p:nvGrpSpPr>
        <p:grpSpPr bwMode="auto">
          <a:xfrm>
            <a:off x="2916238" y="2349500"/>
            <a:ext cx="6227762" cy="2549525"/>
            <a:chOff x="2915816" y="2348880"/>
            <a:chExt cx="6228184" cy="2549897"/>
          </a:xfrm>
        </p:grpSpPr>
        <p:sp>
          <p:nvSpPr>
            <p:cNvPr id="31762" name="TextBox 11"/>
            <p:cNvSpPr txBox="1">
              <a:spLocks noChangeArrowheads="1"/>
            </p:cNvSpPr>
            <p:nvPr/>
          </p:nvSpPr>
          <p:spPr bwMode="auto">
            <a:xfrm>
              <a:off x="2915816" y="2348880"/>
              <a:ext cx="3456384" cy="2308324"/>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-запретил предоставление России кредитов, </a:t>
              </a:r>
            </a:p>
            <a:p>
              <a:pPr algn="ctr"/>
              <a:r>
                <a:rPr lang="ru-RU" sz="2400" b="1">
                  <a:solidFill>
                    <a:srgbClr val="002060"/>
                  </a:solidFill>
                  <a:latin typeface="Calibri" pitchFamily="34" charset="0"/>
                </a:rPr>
                <a:t>-повысил пошлины на ввоз российских товаров в Германию</a:t>
              </a:r>
            </a:p>
          </p:txBody>
        </p:sp>
        <p:pic>
          <p:nvPicPr>
            <p:cNvPr id="31763" name="Picture 17" descr="http://vivl.ru/bismark/ofb.jpg"/>
            <p:cNvPicPr>
              <a:picLocks noChangeAspect="1" noChangeArrowheads="1"/>
            </p:cNvPicPr>
            <p:nvPr/>
          </p:nvPicPr>
          <p:blipFill>
            <a:blip r:embed="rId2"/>
            <a:srcRect l="4773" t="1974" r="8131" b="5949"/>
            <a:stretch>
              <a:fillRect/>
            </a:stretch>
          </p:blipFill>
          <p:spPr bwMode="auto">
            <a:xfrm>
              <a:off x="7020272" y="2420888"/>
              <a:ext cx="1440160" cy="2016224"/>
            </a:xfrm>
            <a:prstGeom prst="rect">
              <a:avLst/>
            </a:prstGeom>
            <a:noFill/>
            <a:ln w="38100" cmpd="thinThick">
              <a:solidFill>
                <a:srgbClr val="002060"/>
              </a:solidFill>
              <a:miter lim="800000"/>
              <a:headEnd/>
              <a:tailEnd/>
            </a:ln>
          </p:spPr>
        </p:pic>
        <p:sp>
          <p:nvSpPr>
            <p:cNvPr id="31764" name="Text Box 18"/>
            <p:cNvSpPr txBox="1">
              <a:spLocks noChangeArrowheads="1"/>
            </p:cNvSpPr>
            <p:nvPr/>
          </p:nvSpPr>
          <p:spPr bwMode="auto">
            <a:xfrm>
              <a:off x="6372200" y="4437112"/>
              <a:ext cx="2771800" cy="461665"/>
            </a:xfrm>
            <a:prstGeom prst="rect">
              <a:avLst/>
            </a:prstGeom>
            <a:noFill/>
            <a:ln w="9525">
              <a:noFill/>
              <a:miter lim="800000"/>
              <a:headEnd/>
              <a:tailEnd/>
            </a:ln>
          </p:spPr>
          <p:txBody>
            <a:bodyPr>
              <a:spAutoFit/>
            </a:bodyPr>
            <a:lstStyle/>
            <a:p>
              <a:pPr algn="ctr"/>
              <a:r>
                <a:rPr lang="ru-RU" sz="2400" b="1">
                  <a:solidFill>
                    <a:srgbClr val="002060"/>
                  </a:solidFill>
                  <a:latin typeface="Calibri" pitchFamily="34" charset="0"/>
                </a:rPr>
                <a:t>Отто фон Бисмарк</a:t>
              </a:r>
              <a:endParaRPr lang="ru-RU" sz="2400">
                <a:solidFill>
                  <a:srgbClr val="002060"/>
                </a:solidFill>
                <a:latin typeface="Calibri" pitchFamily="34" charset="0"/>
              </a:endParaRPr>
            </a:p>
          </p:txBody>
        </p:sp>
      </p:grpSp>
      <p:grpSp>
        <p:nvGrpSpPr>
          <p:cNvPr id="31751" name="Группа 22"/>
          <p:cNvGrpSpPr>
            <a:grpSpLocks/>
          </p:cNvGrpSpPr>
          <p:nvPr/>
        </p:nvGrpSpPr>
        <p:grpSpPr bwMode="auto">
          <a:xfrm>
            <a:off x="323850" y="908050"/>
            <a:ext cx="7827963" cy="1073150"/>
            <a:chOff x="323528" y="908720"/>
            <a:chExt cx="7828325" cy="1072480"/>
          </a:xfrm>
        </p:grpSpPr>
        <p:sp>
          <p:nvSpPr>
            <p:cNvPr id="31757" name="WordArt 4"/>
            <p:cNvSpPr>
              <a:spLocks noChangeArrowheads="1" noChangeShapeType="1" noTextEdit="1"/>
            </p:cNvSpPr>
            <p:nvPr/>
          </p:nvSpPr>
          <p:spPr bwMode="auto">
            <a:xfrm>
              <a:off x="3810000" y="914400"/>
              <a:ext cx="1100138" cy="533400"/>
            </a:xfrm>
            <a:prstGeom prst="rect">
              <a:avLst/>
            </a:prstGeom>
          </p:spPr>
          <p:txBody>
            <a:bodyPr wrap="none" fromWordArt="1">
              <a:prstTxWarp prst="textFadeUp">
                <a:avLst>
                  <a:gd name="adj" fmla="val 9991"/>
                </a:avLst>
              </a:prstTxWarp>
            </a:bodyPr>
            <a:lstStyle/>
            <a:p>
              <a:pPr algn="ctr"/>
              <a:r>
                <a:rPr lang="ru-RU" sz="3600" b="1" kern="10">
                  <a:ln w="12700">
                    <a:solidFill>
                      <a:srgbClr val="663300"/>
                    </a:solidFill>
                    <a:round/>
                    <a:headEnd/>
                    <a:tailEnd/>
                  </a:ln>
                  <a:gradFill rotWithShape="1">
                    <a:gsLst>
                      <a:gs pos="0">
                        <a:srgbClr val="520402"/>
                      </a:gs>
                      <a:gs pos="100000">
                        <a:srgbClr val="FFCC00"/>
                      </a:gs>
                    </a:gsLst>
                    <a:lin ang="5400000" scaled="1"/>
                  </a:gradFill>
                  <a:latin typeface="Arial"/>
                  <a:cs typeface="Arial"/>
                </a:rPr>
                <a:t>1887 г.</a:t>
              </a:r>
            </a:p>
          </p:txBody>
        </p:sp>
        <p:sp>
          <p:nvSpPr>
            <p:cNvPr id="31758" name="Freeform 7"/>
            <p:cNvSpPr>
              <a:spLocks/>
            </p:cNvSpPr>
            <p:nvPr/>
          </p:nvSpPr>
          <p:spPr bwMode="auto">
            <a:xfrm>
              <a:off x="1524000" y="1435100"/>
              <a:ext cx="6045200" cy="88900"/>
            </a:xfrm>
            <a:custGeom>
              <a:avLst/>
              <a:gdLst>
                <a:gd name="T0" fmla="*/ 0 w 3808"/>
                <a:gd name="T1" fmla="*/ 2147483647 h 56"/>
                <a:gd name="T2" fmla="*/ 2147483647 w 3808"/>
                <a:gd name="T3" fmla="*/ 2147483647 h 56"/>
                <a:gd name="T4" fmla="*/ 2147483647 w 3808"/>
                <a:gd name="T5" fmla="*/ 2147483647 h 56"/>
                <a:gd name="T6" fmla="*/ 0 60000 65536"/>
                <a:gd name="T7" fmla="*/ 0 60000 65536"/>
                <a:gd name="T8" fmla="*/ 0 60000 65536"/>
                <a:gd name="T9" fmla="*/ 0 w 3808"/>
                <a:gd name="T10" fmla="*/ 0 h 56"/>
                <a:gd name="T11" fmla="*/ 3808 w 3808"/>
                <a:gd name="T12" fmla="*/ 56 h 56"/>
              </a:gdLst>
              <a:ahLst/>
              <a:cxnLst>
                <a:cxn ang="T6">
                  <a:pos x="T0" y="T1"/>
                </a:cxn>
                <a:cxn ang="T7">
                  <a:pos x="T2" y="T3"/>
                </a:cxn>
                <a:cxn ang="T8">
                  <a:pos x="T4" y="T5"/>
                </a:cxn>
              </a:cxnLst>
              <a:rect l="T9" t="T10" r="T11" b="T12"/>
              <a:pathLst>
                <a:path w="3808" h="56">
                  <a:moveTo>
                    <a:pt x="0" y="56"/>
                  </a:moveTo>
                  <a:cubicBezTo>
                    <a:pt x="1312" y="36"/>
                    <a:pt x="2624" y="16"/>
                    <a:pt x="3216" y="8"/>
                  </a:cubicBezTo>
                  <a:cubicBezTo>
                    <a:pt x="3808" y="0"/>
                    <a:pt x="3680" y="4"/>
                    <a:pt x="3552" y="8"/>
                  </a:cubicBezTo>
                </a:path>
              </a:pathLst>
            </a:custGeom>
            <a:noFill/>
            <a:ln w="76200">
              <a:solidFill>
                <a:srgbClr val="FF0000"/>
              </a:solidFill>
              <a:round/>
              <a:headEnd/>
              <a:tailEnd/>
            </a:ln>
          </p:spPr>
          <p:txBody>
            <a:bodyPr/>
            <a:lstStyle/>
            <a:p>
              <a:endParaRPr lang="ru-RU"/>
            </a:p>
          </p:txBody>
        </p:sp>
        <p:sp>
          <p:nvSpPr>
            <p:cNvPr id="31759" name="Text Box 8"/>
            <p:cNvSpPr txBox="1">
              <a:spLocks noChangeArrowheads="1"/>
            </p:cNvSpPr>
            <p:nvPr/>
          </p:nvSpPr>
          <p:spPr bwMode="auto">
            <a:xfrm>
              <a:off x="3124200" y="1524000"/>
              <a:ext cx="2590800" cy="457200"/>
            </a:xfrm>
            <a:prstGeom prst="rect">
              <a:avLst/>
            </a:prstGeom>
            <a:noFill/>
            <a:ln w="9525">
              <a:noFill/>
              <a:miter lim="800000"/>
              <a:headEnd/>
              <a:tailEnd/>
            </a:ln>
          </p:spPr>
          <p:txBody>
            <a:bodyPr>
              <a:spAutoFit/>
            </a:bodyPr>
            <a:lstStyle/>
            <a:p>
              <a:pPr algn="ctr"/>
              <a:r>
                <a:rPr lang="ru-RU" sz="2400" b="1">
                  <a:solidFill>
                    <a:srgbClr val="002060"/>
                  </a:solidFill>
                  <a:latin typeface="Calibri" pitchFamily="34" charset="0"/>
                </a:rPr>
                <a:t>обострение</a:t>
              </a:r>
              <a:endParaRPr lang="ru-RU">
                <a:solidFill>
                  <a:srgbClr val="002060"/>
                </a:solidFill>
                <a:latin typeface="Calibri" pitchFamily="34" charset="0"/>
              </a:endParaRPr>
            </a:p>
          </p:txBody>
        </p:sp>
        <p:sp>
          <p:nvSpPr>
            <p:cNvPr id="19" name="Прямоугольник 18"/>
            <p:cNvSpPr/>
            <p:nvPr/>
          </p:nvSpPr>
          <p:spPr>
            <a:xfrm>
              <a:off x="323528" y="980728"/>
              <a:ext cx="1894622"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Германия</a:t>
              </a:r>
            </a:p>
          </p:txBody>
        </p:sp>
        <p:sp>
          <p:nvSpPr>
            <p:cNvPr id="20" name="Прямоугольник 19"/>
            <p:cNvSpPr/>
            <p:nvPr/>
          </p:nvSpPr>
          <p:spPr>
            <a:xfrm>
              <a:off x="6372200" y="908720"/>
              <a:ext cx="1779653" cy="523220"/>
            </a:xfrm>
            <a:prstGeom prst="rect">
              <a:avLst/>
            </a:prstGeom>
            <a:noFill/>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Франция</a:t>
              </a:r>
            </a:p>
          </p:txBody>
        </p:sp>
      </p:grpSp>
      <p:grpSp>
        <p:nvGrpSpPr>
          <p:cNvPr id="25" name="Группа 24"/>
          <p:cNvGrpSpPr>
            <a:grpSpLocks/>
          </p:cNvGrpSpPr>
          <p:nvPr/>
        </p:nvGrpSpPr>
        <p:grpSpPr bwMode="auto">
          <a:xfrm>
            <a:off x="2124075" y="4941888"/>
            <a:ext cx="5451475" cy="685800"/>
            <a:chOff x="755576" y="5257800"/>
            <a:chExt cx="5452061" cy="685800"/>
          </a:xfrm>
        </p:grpSpPr>
        <p:sp>
          <p:nvSpPr>
            <p:cNvPr id="59408" name="AutoShape 22"/>
            <p:cNvSpPr>
              <a:spLocks noChangeArrowheads="1"/>
            </p:cNvSpPr>
            <p:nvPr/>
          </p:nvSpPr>
          <p:spPr bwMode="auto">
            <a:xfrm>
              <a:off x="2209882" y="5257800"/>
              <a:ext cx="2210038" cy="685800"/>
            </a:xfrm>
            <a:prstGeom prst="leftRightArrow">
              <a:avLst>
                <a:gd name="adj1" fmla="val 50000"/>
                <a:gd name="adj2" fmla="val 64444"/>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ru-RU" sz="2400" b="1" dirty="0">
                  <a:solidFill>
                    <a:srgbClr val="002060"/>
                  </a:solidFill>
                  <a:latin typeface="Calibri" pitchFamily="34" charset="0"/>
                  <a:cs typeface="+mn-cs"/>
                </a:rPr>
                <a:t>сближение</a:t>
              </a:r>
              <a:endParaRPr lang="ru-RU" dirty="0">
                <a:solidFill>
                  <a:srgbClr val="002060"/>
                </a:solidFill>
                <a:latin typeface="Calibri" pitchFamily="34" charset="0"/>
                <a:cs typeface="+mn-cs"/>
              </a:endParaRPr>
            </a:p>
          </p:txBody>
        </p:sp>
        <p:sp>
          <p:nvSpPr>
            <p:cNvPr id="21" name="Прямоугольник 20"/>
            <p:cNvSpPr/>
            <p:nvPr/>
          </p:nvSpPr>
          <p:spPr>
            <a:xfrm>
              <a:off x="4427984" y="5301208"/>
              <a:ext cx="1779653" cy="523220"/>
            </a:xfrm>
            <a:prstGeom prst="rect">
              <a:avLst/>
            </a:prstGeom>
            <a:solidFill>
              <a:schemeClr val="bg1"/>
            </a:solidFill>
            <a:ln w="38100">
              <a:solidFill>
                <a:srgbClr val="002060"/>
              </a:solidFill>
            </a:ln>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Франция</a:t>
              </a:r>
            </a:p>
          </p:txBody>
        </p:sp>
        <p:sp>
          <p:nvSpPr>
            <p:cNvPr id="22" name="Прямоугольник 21"/>
            <p:cNvSpPr/>
            <p:nvPr/>
          </p:nvSpPr>
          <p:spPr>
            <a:xfrm>
              <a:off x="755576" y="5301208"/>
              <a:ext cx="1461427" cy="523220"/>
            </a:xfrm>
            <a:prstGeom prst="rect">
              <a:avLst/>
            </a:prstGeom>
            <a:solidFill>
              <a:schemeClr val="bg1"/>
            </a:solidFill>
            <a:ln w="38100">
              <a:solidFill>
                <a:srgbClr val="002060"/>
              </a:solidFill>
            </a:ln>
          </p:spPr>
          <p:txBody>
            <a:bodyPr wrap="none">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solidFill>
                    <a:srgbClr val="FF0000"/>
                  </a:solidFill>
                  <a:latin typeface="+mn-lt"/>
                  <a:cs typeface="+mn-cs"/>
                </a:rPr>
                <a:t>Россия</a:t>
              </a:r>
            </a:p>
          </p:txBody>
        </p:sp>
      </p:grpSp>
      <p:sp>
        <p:nvSpPr>
          <p:cNvPr id="26" name="TextBox 25"/>
          <p:cNvSpPr txBox="1">
            <a:spLocks noChangeArrowheads="1"/>
          </p:cNvSpPr>
          <p:nvPr/>
        </p:nvSpPr>
        <p:spPr bwMode="auto">
          <a:xfrm>
            <a:off x="323850" y="5657850"/>
            <a:ext cx="8640763" cy="1200150"/>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Предоставление России крупных кредитов, согласованы действия в случае возникновения военной угрозы для одной из сторон, подписана секретная военная конвенция.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fade">
                                      <p:cBhvr>
                                        <p:cTn id="7" dur="2000"/>
                                        <p:tgtEl>
                                          <p:spTgt spid="491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9400"/>
                                        </p:tgtEl>
                                        <p:attrNameLst>
                                          <p:attrName>style.visibility</p:attrName>
                                        </p:attrNameLst>
                                      </p:cBhvr>
                                      <p:to>
                                        <p:strVal val="visible"/>
                                      </p:to>
                                    </p:set>
                                    <p:animEffect transition="in" filter="fade">
                                      <p:cBhvr>
                                        <p:cTn id="11" dur="2000"/>
                                        <p:tgtEl>
                                          <p:spTgt spid="5940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P spid="59400"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8572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Общая характеристика внешней политики Александра </a:t>
            </a:r>
            <a:r>
              <a:rPr lang="en-US" sz="2400" b="1" dirty="0"/>
              <a:t>III</a:t>
            </a:r>
            <a:endParaRPr lang="ru-RU" sz="2400" b="1" dirty="0"/>
          </a:p>
        </p:txBody>
      </p:sp>
      <p:sp>
        <p:nvSpPr>
          <p:cNvPr id="18" name="TextBox 17"/>
          <p:cNvSpPr txBox="1"/>
          <p:nvPr/>
        </p:nvSpPr>
        <p:spPr>
          <a:xfrm>
            <a:off x="1071563" y="1285875"/>
            <a:ext cx="7072312" cy="461963"/>
          </a:xfrm>
          <a:prstGeom prst="rect">
            <a:avLst/>
          </a:prstGeom>
          <a:noFill/>
        </p:spPr>
        <p:txBody>
          <a:bodyPr>
            <a:spAutoFit/>
          </a:bodyPr>
          <a:lstStyle/>
          <a:p>
            <a:pPr fontAlgn="auto">
              <a:spcBef>
                <a:spcPts val="0"/>
              </a:spcBef>
              <a:spcAft>
                <a:spcPts val="0"/>
              </a:spcAft>
              <a:defRPr/>
            </a:pPr>
            <a:endParaRPr lang="ru-RU" sz="2400" b="1" dirty="0">
              <a:solidFill>
                <a:schemeClr val="accent1">
                  <a:lumMod val="50000"/>
                </a:schemeClr>
              </a:solidFill>
              <a:latin typeface="Arial" pitchFamily="34" charset="0"/>
              <a:cs typeface="+mn-cs"/>
            </a:endParaRPr>
          </a:p>
        </p:txBody>
      </p:sp>
      <p:sp>
        <p:nvSpPr>
          <p:cNvPr id="12" name="TextBox 11"/>
          <p:cNvSpPr txBox="1"/>
          <p:nvPr/>
        </p:nvSpPr>
        <p:spPr>
          <a:xfrm>
            <a:off x="3851275" y="1268413"/>
            <a:ext cx="4752975" cy="5262562"/>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Александр </a:t>
            </a:r>
            <a:r>
              <a:rPr lang="en-US" sz="2400" b="1" dirty="0">
                <a:solidFill>
                  <a:srgbClr val="002060"/>
                </a:solidFill>
                <a:latin typeface="Calibri" pitchFamily="34" charset="0"/>
                <a:cs typeface="+mn-cs"/>
              </a:rPr>
              <a:t>III</a:t>
            </a:r>
            <a:r>
              <a:rPr lang="ru-RU" sz="2400" b="1" dirty="0">
                <a:solidFill>
                  <a:srgbClr val="002060"/>
                </a:solidFill>
                <a:latin typeface="Calibri" pitchFamily="34" charset="0"/>
                <a:cs typeface="+mn-cs"/>
              </a:rPr>
              <a:t>, в отличие от своего отца, полностью полагавшегося на министра иностранных дел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Горчакова</a:t>
            </a:r>
            <a:r>
              <a:rPr lang="ru-RU" sz="2400" b="1" dirty="0">
                <a:solidFill>
                  <a:srgbClr val="002060"/>
                </a:solidFill>
                <a:latin typeface="Calibri" pitchFamily="34" charset="0"/>
                <a:cs typeface="+mn-cs"/>
              </a:rPr>
              <a:t>, прочно взял руководство внешней политикой в свои руки. Главой Министерства иностранных дел был назначен скромный и исполнительный чиновник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Н. К. </a:t>
            </a:r>
            <a:r>
              <a:rPr lang="ru-RU" sz="2400" b="1" i="1" u="sng" dirty="0" err="1">
                <a:solidFill>
                  <a:srgbClr val="FF0000"/>
                </a:solidFill>
                <a:effectLst>
                  <a:outerShdw blurRad="50800" dist="38100" algn="tr" rotWithShape="0">
                    <a:prstClr val="black">
                      <a:alpha val="40000"/>
                    </a:prstClr>
                  </a:outerShdw>
                </a:effectLst>
                <a:latin typeface="Calibri" pitchFamily="34" charset="0"/>
                <a:cs typeface="+mn-cs"/>
              </a:rPr>
              <a:t>Гирс</a:t>
            </a:r>
            <a:r>
              <a:rPr lang="ru-RU" sz="2400" b="1" dirty="0">
                <a:solidFill>
                  <a:srgbClr val="002060"/>
                </a:solidFill>
                <a:latin typeface="Calibri" pitchFamily="34" charset="0"/>
                <a:cs typeface="+mn-cs"/>
              </a:rPr>
              <a:t>, который, по существу, стал не столько министром, сколько исполнителем поручений императора по международным вопросам. </a:t>
            </a:r>
          </a:p>
        </p:txBody>
      </p:sp>
      <p:pic>
        <p:nvPicPr>
          <p:cNvPr id="14340" name="Picture 2" descr="http://history-x.ru/03/04/img/020.jpg"/>
          <p:cNvPicPr>
            <a:picLocks noChangeAspect="1" noChangeArrowheads="1"/>
          </p:cNvPicPr>
          <p:nvPr/>
        </p:nvPicPr>
        <p:blipFill>
          <a:blip r:embed="rId2"/>
          <a:srcRect/>
          <a:stretch>
            <a:fillRect/>
          </a:stretch>
        </p:blipFill>
        <p:spPr bwMode="auto">
          <a:xfrm>
            <a:off x="250825" y="1268413"/>
            <a:ext cx="3313113" cy="5292725"/>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90488" y="188913"/>
            <a:ext cx="8963025" cy="863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a:p>
          <a:p>
            <a:pPr algn="ctr" fontAlgn="auto">
              <a:spcBef>
                <a:spcPts val="0"/>
              </a:spcBef>
              <a:spcAft>
                <a:spcPts val="0"/>
              </a:spcAft>
              <a:defRPr/>
            </a:pPr>
            <a:r>
              <a:rPr lang="ru-RU" sz="2400" b="1" dirty="0"/>
              <a:t>Из проекта военной конвенции между Россией и Францией. 5 августа 1892 г.</a:t>
            </a:r>
            <a:endParaRPr lang="ru-RU" sz="2400" dirty="0"/>
          </a:p>
          <a:p>
            <a:pPr algn="ctr" fontAlgn="auto">
              <a:spcBef>
                <a:spcPts val="0"/>
              </a:spcBef>
              <a:spcAft>
                <a:spcPts val="0"/>
              </a:spcAft>
              <a:defRPr/>
            </a:pPr>
            <a:endParaRPr lang="ru-RU" sz="2400" b="1" dirty="0"/>
          </a:p>
        </p:txBody>
      </p:sp>
      <p:sp>
        <p:nvSpPr>
          <p:cNvPr id="12" name="TextBox 11"/>
          <p:cNvSpPr txBox="1">
            <a:spLocks noChangeArrowheads="1"/>
          </p:cNvSpPr>
          <p:nvPr/>
        </p:nvSpPr>
        <p:spPr bwMode="auto">
          <a:xfrm>
            <a:off x="0" y="188913"/>
            <a:ext cx="9144000" cy="6370637"/>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Одушевленные одинаковым стремлением к сохранению мира, Франция и Россия, имея единственной целью подготовиться к требованиям оборонительной войны, вызванной нападением войск Тройственного союза против одной из них, договорились о следующих положениях:</a:t>
            </a:r>
          </a:p>
          <a:p>
            <a:pPr algn="ctr"/>
            <a:r>
              <a:rPr lang="ru-RU" sz="2400" b="1">
                <a:solidFill>
                  <a:srgbClr val="002060"/>
                </a:solidFill>
                <a:latin typeface="Calibri" pitchFamily="34" charset="0"/>
              </a:rPr>
              <a:t>1.  Если Франция подвергнется нападению со стороны Германии или Италии, поддержанной Германией, Россия употребит все войска, какими она может располагать, для нападения на Германию. Если Россия подвергнется нападению Германии или Австрии, поддержанной Германией, Франция употребит все войска, какими может располагать, для нападения на Германию.</a:t>
            </a:r>
          </a:p>
          <a:p>
            <a:pPr algn="ctr"/>
            <a:r>
              <a:rPr lang="ru-RU" sz="2400" b="1">
                <a:solidFill>
                  <a:srgbClr val="002060"/>
                </a:solidFill>
                <a:latin typeface="Calibri" pitchFamily="34" charset="0"/>
              </a:rPr>
              <a:t>2.   В случае </a:t>
            </a:r>
            <a:r>
              <a:rPr lang="ru-RU" sz="2400" b="1" i="1">
                <a:solidFill>
                  <a:srgbClr val="002060"/>
                </a:solidFill>
                <a:latin typeface="Calibri" pitchFamily="34" charset="0"/>
              </a:rPr>
              <a:t>мобилизации </a:t>
            </a:r>
            <a:r>
              <a:rPr lang="ru-RU" sz="2400" b="1">
                <a:solidFill>
                  <a:srgbClr val="002060"/>
                </a:solidFill>
                <a:latin typeface="Calibri" pitchFamily="34" charset="0"/>
              </a:rPr>
              <a:t>войск Тройственного союза или одной из входящих в него держав Франция и Россия немедленно, по получении известия об этом,  не ожидая никакого предварительного соглашения, мобилизуют немедленно и одновременно все свои силы и выдвинут их как можно ближе к своим границам.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90488" y="188913"/>
            <a:ext cx="8963025" cy="863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a:p>
          <a:p>
            <a:pPr algn="ctr" fontAlgn="auto">
              <a:spcBef>
                <a:spcPts val="0"/>
              </a:spcBef>
              <a:spcAft>
                <a:spcPts val="0"/>
              </a:spcAft>
              <a:defRPr/>
            </a:pPr>
            <a:r>
              <a:rPr lang="ru-RU" sz="2400" b="1" dirty="0"/>
              <a:t>Из проекта военной конвенции между Россией и Фран­цией. 5 августа 1892 г.</a:t>
            </a:r>
            <a:endParaRPr lang="ru-RU" sz="2400" dirty="0"/>
          </a:p>
          <a:p>
            <a:pPr algn="ctr" fontAlgn="auto">
              <a:spcBef>
                <a:spcPts val="0"/>
              </a:spcBef>
              <a:spcAft>
                <a:spcPts val="0"/>
              </a:spcAft>
              <a:defRPr/>
            </a:pPr>
            <a:endParaRPr lang="ru-RU" sz="2400" b="1" dirty="0"/>
          </a:p>
        </p:txBody>
      </p:sp>
      <p:sp>
        <p:nvSpPr>
          <p:cNvPr id="33794" name="TextBox 11"/>
          <p:cNvSpPr txBox="1">
            <a:spLocks noChangeArrowheads="1"/>
          </p:cNvSpPr>
          <p:nvPr/>
        </p:nvSpPr>
        <p:spPr bwMode="auto">
          <a:xfrm>
            <a:off x="0" y="1268413"/>
            <a:ext cx="9144000" cy="3786187"/>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Действующие армии, которые должны быть употреблены против Германии, будут со стороны Франции равняться 1 300 000 человек, со стороны России — от 700 000 до 800000 человек. Эти войска будут полностью и со всей быстротой введены в дело так, чтобы Германии пришлось сражаться сразу и на востоке, и на западе...</a:t>
            </a:r>
          </a:p>
          <a:p>
            <a:pPr algn="ctr"/>
            <a:r>
              <a:rPr lang="ru-RU" sz="2400" b="1">
                <a:solidFill>
                  <a:srgbClr val="002060"/>
                </a:solidFill>
                <a:latin typeface="Calibri" pitchFamily="34" charset="0"/>
              </a:rPr>
              <a:t>5.  Ни Франция, ни Россия не заключат </a:t>
            </a:r>
            <a:r>
              <a:rPr lang="ru-RU" sz="2400" b="1" i="1">
                <a:solidFill>
                  <a:srgbClr val="002060"/>
                </a:solidFill>
                <a:latin typeface="Calibri" pitchFamily="34" charset="0"/>
              </a:rPr>
              <a:t>сепаратного мира.</a:t>
            </a:r>
            <a:endParaRPr lang="ru-RU" sz="2400" b="1">
              <a:solidFill>
                <a:srgbClr val="002060"/>
              </a:solidFill>
              <a:latin typeface="Calibri" pitchFamily="34" charset="0"/>
            </a:endParaRPr>
          </a:p>
          <a:p>
            <a:pPr algn="ctr"/>
            <a:r>
              <a:rPr lang="ru-RU" sz="2400" b="1">
                <a:solidFill>
                  <a:srgbClr val="002060"/>
                </a:solidFill>
                <a:latin typeface="Calibri" pitchFamily="34" charset="0"/>
              </a:rPr>
              <a:t>6.  Настоящая конвенция будет иметь силу в течение того же срока, что и Тройственный союз.</a:t>
            </a:r>
          </a:p>
          <a:p>
            <a:pPr algn="ctr"/>
            <a:r>
              <a:rPr lang="ru-RU" sz="2400" b="1">
                <a:solidFill>
                  <a:srgbClr val="002060"/>
                </a:solidFill>
                <a:latin typeface="Calibri" pitchFamily="34" charset="0"/>
              </a:rPr>
              <a:t>7.  Все перечисленные выше пункты будут сохраняться в строжайшем секрете.</a:t>
            </a:r>
          </a:p>
        </p:txBody>
      </p:sp>
      <p:sp>
        <p:nvSpPr>
          <p:cNvPr id="4" name="Скругленный прямоугольник 3"/>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В чем состояли основные положения русско-французского договора?</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5" name="Скругленный прямоугольник 4"/>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С какой целью он был заключен?</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6" name="TextBox 5"/>
          <p:cNvSpPr txBox="1">
            <a:spLocks noChangeArrowheads="1"/>
          </p:cNvSpPr>
          <p:nvPr/>
        </p:nvSpPr>
        <p:spPr bwMode="auto">
          <a:xfrm>
            <a:off x="250825" y="5661025"/>
            <a:ext cx="8569325" cy="954088"/>
          </a:xfrm>
          <a:prstGeom prst="rect">
            <a:avLst/>
          </a:prstGeom>
          <a:noFill/>
          <a:ln w="9525">
            <a:noFill/>
            <a:miter lim="800000"/>
            <a:headEnd/>
            <a:tailEnd/>
          </a:ln>
        </p:spPr>
        <p:txBody>
          <a:bodyPr>
            <a:spAutoFit/>
          </a:bodyPr>
          <a:lstStyle/>
          <a:p>
            <a:pPr algn="ctr"/>
            <a:r>
              <a:rPr lang="ru-RU" sz="2800" b="1" i="1" u="sng">
                <a:solidFill>
                  <a:schemeClr val="bg1"/>
                </a:solidFill>
                <a:latin typeface="Calibri" pitchFamily="34" charset="0"/>
              </a:rPr>
              <a:t>Таким образом, к концу </a:t>
            </a:r>
            <a:r>
              <a:rPr lang="en-US" sz="2800" b="1" i="1" u="sng">
                <a:solidFill>
                  <a:schemeClr val="bg1"/>
                </a:solidFill>
                <a:latin typeface="Calibri" pitchFamily="34" charset="0"/>
              </a:rPr>
              <a:t>XIX </a:t>
            </a:r>
            <a:r>
              <a:rPr lang="ru-RU" sz="2800" b="1" i="1" u="sng">
                <a:solidFill>
                  <a:schemeClr val="bg1"/>
                </a:solidFill>
                <a:latin typeface="Calibri" pitchFamily="34" charset="0"/>
              </a:rPr>
              <a:t>в. в Европе сложились два военных блока: Тройственный союз и Антанта.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Поиск союзников</a:t>
            </a:r>
          </a:p>
        </p:txBody>
      </p:sp>
      <p:sp>
        <p:nvSpPr>
          <p:cNvPr id="34818" name="TextBox 11"/>
          <p:cNvSpPr txBox="1">
            <a:spLocks noChangeArrowheads="1"/>
          </p:cNvSpPr>
          <p:nvPr/>
        </p:nvSpPr>
        <p:spPr bwMode="auto">
          <a:xfrm>
            <a:off x="611188" y="1268413"/>
            <a:ext cx="3889375" cy="4524375"/>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Русско-французский союз стал противовесом заключенному ранее Тройственному союзу Германии, Австро-Венгрии и Италии. Сближение России и Франции имело положительное значение. Оно позволило на длительный период утвердить в Европе мир и относительное согласие. </a:t>
            </a:r>
          </a:p>
        </p:txBody>
      </p:sp>
      <p:pic>
        <p:nvPicPr>
          <p:cNvPr id="34819" name="Picture 2" descr="http://www.vokrugsveta.ru/encyclopedia/images/7/79/Alliance.jpg"/>
          <p:cNvPicPr>
            <a:picLocks noChangeAspect="1" noChangeArrowheads="1"/>
          </p:cNvPicPr>
          <p:nvPr/>
        </p:nvPicPr>
        <p:blipFill>
          <a:blip r:embed="rId2"/>
          <a:srcRect/>
          <a:stretch>
            <a:fillRect/>
          </a:stretch>
        </p:blipFill>
        <p:spPr bwMode="auto">
          <a:xfrm>
            <a:off x="4859338" y="1052513"/>
            <a:ext cx="3673475" cy="5186362"/>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Азиатская политика</a:t>
            </a:r>
          </a:p>
        </p:txBody>
      </p:sp>
      <p:sp>
        <p:nvSpPr>
          <p:cNvPr id="35842" name="TextBox 11"/>
          <p:cNvSpPr txBox="1">
            <a:spLocks noChangeArrowheads="1"/>
          </p:cNvSpPr>
          <p:nvPr/>
        </p:nvSpPr>
        <p:spPr bwMode="auto">
          <a:xfrm>
            <a:off x="179388" y="4724400"/>
            <a:ext cx="8785225" cy="1939925"/>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Основными задачами России на азиатском направлении стали: </a:t>
            </a:r>
          </a:p>
          <a:p>
            <a:pPr algn="ctr"/>
            <a:r>
              <a:rPr lang="ru-RU" sz="2400" b="1">
                <a:solidFill>
                  <a:srgbClr val="002060"/>
                </a:solidFill>
                <a:latin typeface="Calibri" pitchFamily="34" charset="0"/>
              </a:rPr>
              <a:t>-окончание войны в Средней Азии  </a:t>
            </a:r>
          </a:p>
          <a:p>
            <a:pPr algn="ctr"/>
            <a:r>
              <a:rPr lang="ru-RU" sz="2400" b="1">
                <a:solidFill>
                  <a:srgbClr val="002060"/>
                </a:solidFill>
                <a:latin typeface="Calibri" pitchFamily="34" charset="0"/>
              </a:rPr>
              <a:t>-установление твердых границ с Афганистаном </a:t>
            </a:r>
          </a:p>
          <a:p>
            <a:pPr algn="ctr"/>
            <a:r>
              <a:rPr lang="ru-RU" sz="2400" b="1">
                <a:solidFill>
                  <a:srgbClr val="002060"/>
                </a:solidFill>
                <a:latin typeface="Calibri" pitchFamily="34" charset="0"/>
              </a:rPr>
              <a:t>-закрепление на вновь приобретенных землях Дальнего Востока.</a:t>
            </a:r>
          </a:p>
        </p:txBody>
      </p:sp>
      <p:pic>
        <p:nvPicPr>
          <p:cNvPr id="35843" name="Picture 2" descr="http://ukrmap.su/program2009/wh9/Maps/9.jpg"/>
          <p:cNvPicPr>
            <a:picLocks noChangeAspect="1" noChangeArrowheads="1"/>
          </p:cNvPicPr>
          <p:nvPr/>
        </p:nvPicPr>
        <p:blipFill>
          <a:blip r:embed="rId2"/>
          <a:srcRect l="1527" t="2049" r="2255" b="1660"/>
          <a:stretch>
            <a:fillRect/>
          </a:stretch>
        </p:blipFill>
        <p:spPr bwMode="auto">
          <a:xfrm>
            <a:off x="2124075" y="908050"/>
            <a:ext cx="4968875" cy="3706813"/>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80022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Азиатская политика</a:t>
            </a:r>
          </a:p>
        </p:txBody>
      </p:sp>
      <p:sp>
        <p:nvSpPr>
          <p:cNvPr id="12" name="TextBox 11"/>
          <p:cNvSpPr txBox="1"/>
          <p:nvPr/>
        </p:nvSpPr>
        <p:spPr>
          <a:xfrm>
            <a:off x="179388" y="4365625"/>
            <a:ext cx="8785225" cy="2308225"/>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В Средней Азии непокоренными оставались земли полукочевых туркменских племен. После взятия в январе 1881 г. </a:t>
            </a:r>
            <a:r>
              <a:rPr lang="ru-RU" sz="2400" b="1" i="1" u="sng" dirty="0">
                <a:solidFill>
                  <a:srgbClr val="FF0000"/>
                </a:solidFill>
                <a:effectLst>
                  <a:outerShdw blurRad="38100" dist="38100" dir="2700000" algn="tl">
                    <a:srgbClr val="000000">
                      <a:alpha val="43137"/>
                    </a:srgbClr>
                  </a:outerShdw>
                </a:effectLst>
                <a:latin typeface="Calibri" pitchFamily="34" charset="0"/>
                <a:cs typeface="+mn-cs"/>
              </a:rPr>
              <a:t>Геок-Тепе и Ашхабада </a:t>
            </a:r>
            <a:r>
              <a:rPr lang="ru-RU" sz="2400" b="1" dirty="0">
                <a:solidFill>
                  <a:srgbClr val="002060"/>
                </a:solidFill>
                <a:latin typeface="Calibri" pitchFamily="34" charset="0"/>
                <a:cs typeface="+mn-cs"/>
              </a:rPr>
              <a:t>в 1882 г. была образована Закаспийская область. Русские войска продолжили свое продвижение к афганской границе, которое закончилось в 1885 г. взятием </a:t>
            </a:r>
            <a:r>
              <a:rPr lang="ru-RU" sz="2400" b="1" i="1" u="sng" dirty="0" err="1">
                <a:solidFill>
                  <a:srgbClr val="FF0000"/>
                </a:solidFill>
                <a:effectLst>
                  <a:outerShdw blurRad="50800" dist="38100" algn="tr" rotWithShape="0">
                    <a:prstClr val="black">
                      <a:alpha val="40000"/>
                    </a:prstClr>
                  </a:outerShdw>
                </a:effectLst>
                <a:latin typeface="Calibri" pitchFamily="34" charset="0"/>
                <a:cs typeface="+mn-cs"/>
              </a:rPr>
              <a:t>Мервского</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 оазиса и города Кушки</a:t>
            </a:r>
            <a:r>
              <a:rPr lang="ru-RU" sz="2400" b="1" dirty="0">
                <a:solidFill>
                  <a:srgbClr val="002060"/>
                </a:solidFill>
                <a:effectLst>
                  <a:outerShdw blurRad="50800" dist="38100" algn="tr" rotWithShape="0">
                    <a:prstClr val="black">
                      <a:alpha val="40000"/>
                    </a:prstClr>
                  </a:outerShdw>
                </a:effectLst>
                <a:latin typeface="Calibri" pitchFamily="34" charset="0"/>
                <a:cs typeface="+mn-cs"/>
              </a:rPr>
              <a:t>.</a:t>
            </a:r>
            <a:endParaRPr lang="ru-RU" sz="2400" b="1" dirty="0">
              <a:solidFill>
                <a:srgbClr val="002060"/>
              </a:solidFill>
              <a:latin typeface="Calibri" pitchFamily="34" charset="0"/>
              <a:cs typeface="+mn-cs"/>
            </a:endParaRPr>
          </a:p>
        </p:txBody>
      </p:sp>
      <p:pic>
        <p:nvPicPr>
          <p:cNvPr id="36867" name="Picture 4" descr="http://lesson-history.narod.ru/map/midas19.gif"/>
          <p:cNvPicPr>
            <a:picLocks noChangeAspect="1" noChangeArrowheads="1"/>
          </p:cNvPicPr>
          <p:nvPr/>
        </p:nvPicPr>
        <p:blipFill>
          <a:blip r:embed="rId2"/>
          <a:srcRect l="1460" t="2174" r="754" b="2174"/>
          <a:stretch>
            <a:fillRect/>
          </a:stretch>
        </p:blipFill>
        <p:spPr bwMode="auto">
          <a:xfrm>
            <a:off x="2124075" y="981075"/>
            <a:ext cx="4895850" cy="3214688"/>
          </a:xfrm>
          <a:prstGeom prst="rect">
            <a:avLst/>
          </a:prstGeom>
          <a:noFill/>
          <a:ln w="38100">
            <a:solidFill>
              <a:srgbClr val="002060"/>
            </a:solidFill>
            <a:miter lim="800000"/>
            <a:headEnd/>
            <a:tailEnd/>
          </a:ln>
        </p:spPr>
      </p:pic>
      <p:sp>
        <p:nvSpPr>
          <p:cNvPr id="5" name="Овал 4"/>
          <p:cNvSpPr/>
          <p:nvPr/>
        </p:nvSpPr>
        <p:spPr>
          <a:xfrm flipH="1" flipV="1">
            <a:off x="3635375" y="3933825"/>
            <a:ext cx="215900" cy="215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Азиатская политика</a:t>
            </a:r>
          </a:p>
        </p:txBody>
      </p:sp>
      <p:sp>
        <p:nvSpPr>
          <p:cNvPr id="37890" name="TextBox 11"/>
          <p:cNvSpPr txBox="1">
            <a:spLocks noChangeArrowheads="1"/>
          </p:cNvSpPr>
          <p:nvPr/>
        </p:nvSpPr>
        <p:spPr bwMode="auto">
          <a:xfrm>
            <a:off x="250825" y="4365625"/>
            <a:ext cx="8642350" cy="2308225"/>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В 1885 г. было подписано соглашение о создании англо-русских военных комиссий для определения российско-афганской границы. Работа комиссий была завершена в 1895 г. установлением окончательных границ России с Афганистаном. На этом расширение границ Российской империи и включение в ее состав новых земель в </a:t>
            </a:r>
            <a:r>
              <a:rPr lang="ru-RU" sz="2400" b="1" u="sng">
                <a:solidFill>
                  <a:srgbClr val="002060"/>
                </a:solidFill>
                <a:latin typeface="Calibri" pitchFamily="34" charset="0"/>
              </a:rPr>
              <a:t>Средней Азии закончилось</a:t>
            </a:r>
            <a:r>
              <a:rPr lang="ru-RU" sz="2400" b="1">
                <a:solidFill>
                  <a:srgbClr val="002060"/>
                </a:solidFill>
                <a:latin typeface="Calibri" pitchFamily="34" charset="0"/>
              </a:rPr>
              <a:t>.</a:t>
            </a:r>
            <a:endParaRPr lang="ru-RU" sz="2400" b="1">
              <a:solidFill>
                <a:srgbClr val="FF0000"/>
              </a:solidFill>
              <a:latin typeface="Calibri" pitchFamily="34" charset="0"/>
            </a:endParaRPr>
          </a:p>
        </p:txBody>
      </p:sp>
      <p:pic>
        <p:nvPicPr>
          <p:cNvPr id="37891" name="Picture 4" descr="http://lesson-history.narod.ru/map/midas19.gif"/>
          <p:cNvPicPr>
            <a:picLocks noChangeAspect="1" noChangeArrowheads="1"/>
          </p:cNvPicPr>
          <p:nvPr/>
        </p:nvPicPr>
        <p:blipFill>
          <a:blip r:embed="rId2"/>
          <a:srcRect l="632" t="2097" r="1421" b="2315"/>
          <a:stretch>
            <a:fillRect/>
          </a:stretch>
        </p:blipFill>
        <p:spPr bwMode="auto">
          <a:xfrm>
            <a:off x="1979613" y="981075"/>
            <a:ext cx="5256212" cy="3198813"/>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Азиатская политика</a:t>
            </a:r>
          </a:p>
        </p:txBody>
      </p:sp>
      <p:sp>
        <p:nvSpPr>
          <p:cNvPr id="12" name="TextBox 11"/>
          <p:cNvSpPr txBox="1"/>
          <p:nvPr/>
        </p:nvSpPr>
        <p:spPr>
          <a:xfrm>
            <a:off x="250825" y="4179888"/>
            <a:ext cx="8642350" cy="2678112"/>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Александр </a:t>
            </a:r>
            <a:r>
              <a:rPr lang="en-US" sz="2400" b="1" dirty="0">
                <a:solidFill>
                  <a:srgbClr val="002060"/>
                </a:solidFill>
                <a:latin typeface="Calibri" pitchFamily="34" charset="0"/>
                <a:cs typeface="+mn-cs"/>
              </a:rPr>
              <a:t>III</a:t>
            </a:r>
            <a:r>
              <a:rPr lang="ru-RU" sz="2400" b="1" dirty="0">
                <a:solidFill>
                  <a:srgbClr val="002060"/>
                </a:solidFill>
                <a:latin typeface="Calibri" pitchFamily="34" charset="0"/>
                <a:cs typeface="+mn-cs"/>
              </a:rPr>
              <a:t> вынужден был обратить внимание на Дальний Восток. Оторванность этой территории от центра страны, отсутствие хороших дорог, слабость имевшихся там военных сил вынуждали Россию избегать международных осложнений в данном районе. Японские и американские промышленники, пользуясь незащищенностью морских границ, хищнически грабили природные богатства Дальнего Востока</a:t>
            </a:r>
            <a:r>
              <a:rPr lang="ru-RU" sz="2400" b="1" dirty="0">
                <a:solidFill>
                  <a:srgbClr val="002060"/>
                </a:solidFill>
                <a:effectLst>
                  <a:outerShdw blurRad="50800" dist="38100" algn="tr" rotWithShape="0">
                    <a:prstClr val="black">
                      <a:alpha val="40000"/>
                    </a:prstClr>
                  </a:outerShdw>
                </a:effectLst>
                <a:latin typeface="Calibri" pitchFamily="34" charset="0"/>
                <a:cs typeface="+mn-cs"/>
              </a:rPr>
              <a:t>.</a:t>
            </a:r>
            <a:endParaRPr lang="ru-RU" sz="2400" b="1" dirty="0">
              <a:solidFill>
                <a:srgbClr val="002060"/>
              </a:solidFill>
              <a:latin typeface="Calibri" pitchFamily="34" charset="0"/>
              <a:cs typeface="+mn-cs"/>
            </a:endParaRPr>
          </a:p>
        </p:txBody>
      </p:sp>
      <p:pic>
        <p:nvPicPr>
          <p:cNvPr id="38915" name="Picture 2" descr="http://upload.wikimedia.org/wikipedia/commons/thumb/2/2f/Ulchi_village.jpg/400px-Ulchi_village.jpg"/>
          <p:cNvPicPr>
            <a:picLocks noChangeAspect="1" noChangeArrowheads="1"/>
          </p:cNvPicPr>
          <p:nvPr/>
        </p:nvPicPr>
        <p:blipFill>
          <a:blip r:embed="rId2"/>
          <a:srcRect b="11229"/>
          <a:stretch>
            <a:fillRect/>
          </a:stretch>
        </p:blipFill>
        <p:spPr bwMode="auto">
          <a:xfrm>
            <a:off x="1979613" y="981075"/>
            <a:ext cx="5113337" cy="2995613"/>
          </a:xfrm>
          <a:prstGeom prst="rect">
            <a:avLst/>
          </a:prstGeom>
          <a:noFill/>
          <a:ln w="38100">
            <a:solidFill>
              <a:srgbClr val="002060"/>
            </a:solidFill>
            <a:miter lim="800000"/>
            <a:headEnd/>
            <a:tailEnd/>
          </a:ln>
        </p:spPr>
      </p:pic>
      <p:sp>
        <p:nvSpPr>
          <p:cNvPr id="5" name="Скругленный прямоугольник 4"/>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Какие страны были соседями России на Дальнем Востоке?</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Какие дальневосточные территории вошли в состав России в царствование Александра  </a:t>
            </a:r>
            <a:r>
              <a:rPr lang="en-US" sz="2400" b="1" i="1" u="sng" dirty="0">
                <a:solidFill>
                  <a:srgbClr val="FF0000"/>
                </a:solidFill>
                <a:effectLst>
                  <a:outerShdw blurRad="38100" dist="38100" dir="2700000" algn="tl">
                    <a:srgbClr val="000000">
                      <a:alpha val="43137"/>
                    </a:srgbClr>
                  </a:outerShdw>
                </a:effectLst>
                <a:latin typeface="Calibri" pitchFamily="34" charset="0"/>
              </a:rPr>
              <a:t>II</a:t>
            </a:r>
            <a:r>
              <a:rPr lang="ru-RU" sz="2400" b="1" i="1" u="sng" dirty="0">
                <a:solidFill>
                  <a:srgbClr val="FF0000"/>
                </a:solidFill>
                <a:effectLst>
                  <a:outerShdw blurRad="38100" dist="38100" dir="2700000" algn="tl">
                    <a:srgbClr val="000000">
                      <a:alpha val="43137"/>
                    </a:srgbClr>
                  </a:outerShdw>
                </a:effectLst>
                <a:latin typeface="Calibri" pitchFamily="34" charset="0"/>
              </a:rPr>
              <a:t>?</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1692275" y="188913"/>
            <a:ext cx="5543550"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Азиатская политика</a:t>
            </a:r>
          </a:p>
        </p:txBody>
      </p:sp>
      <p:sp>
        <p:nvSpPr>
          <p:cNvPr id="12" name="TextBox 11"/>
          <p:cNvSpPr txBox="1"/>
          <p:nvPr/>
        </p:nvSpPr>
        <p:spPr>
          <a:xfrm>
            <a:off x="179388" y="4076700"/>
            <a:ext cx="8785225" cy="2678113"/>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Столкновение интересов России и Японии было неминуемо. Быстро усиливавшаяся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Япония</a:t>
            </a:r>
            <a:r>
              <a:rPr lang="ru-RU" sz="2400" b="1" dirty="0">
                <a:solidFill>
                  <a:srgbClr val="002060"/>
                </a:solidFill>
                <a:latin typeface="Calibri" pitchFamily="34" charset="0"/>
                <a:cs typeface="+mn-cs"/>
              </a:rPr>
              <a:t>, разгромив в 1894 г.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Китай</a:t>
            </a:r>
            <a:r>
              <a:rPr lang="ru-RU" sz="2400" b="1" dirty="0">
                <a:solidFill>
                  <a:srgbClr val="002060"/>
                </a:solidFill>
                <a:latin typeface="Calibri" pitchFamily="34" charset="0"/>
                <a:cs typeface="+mn-cs"/>
              </a:rPr>
              <a:t>, стала ускоренно готовиться к войне с Россией. С помощью Германии была создана современная армия, во много раз превосходившая по численности русские войска на Дальнем Востоке. Англия и США помогали строить японский военно-морской флот. </a:t>
            </a:r>
          </a:p>
        </p:txBody>
      </p:sp>
      <p:pic>
        <p:nvPicPr>
          <p:cNvPr id="39939" name="Picture 2" descr="http://upload.wikimedia.org/wikipedia/commons/9/91/%D0%AF%D0%BF%D0%BE%D0%BD%D1%81%D0%BA%D0%B8%D0%B5_%D0%B2%D0%BE%D0%B9%D1%81%D0%BA%D0%B0_%D0%B2%D0%BE_%D0%92%D0%BB%D0%B0%D0%B4%D0%B8%D0%B2%D0%BE%D1%81%D1%82%D0%BE%D0%BA%D0%B5_%281918%29.PNG"/>
          <p:cNvPicPr>
            <a:picLocks noChangeAspect="1" noChangeArrowheads="1"/>
          </p:cNvPicPr>
          <p:nvPr/>
        </p:nvPicPr>
        <p:blipFill>
          <a:blip r:embed="rId2"/>
          <a:srcRect/>
          <a:stretch>
            <a:fillRect/>
          </a:stretch>
        </p:blipFill>
        <p:spPr bwMode="auto">
          <a:xfrm>
            <a:off x="2195513" y="908050"/>
            <a:ext cx="4429125" cy="2952750"/>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1"/>
          <p:cNvSpPr txBox="1">
            <a:spLocks noChangeArrowheads="1"/>
          </p:cNvSpPr>
          <p:nvPr/>
        </p:nvSpPr>
        <p:spPr bwMode="auto">
          <a:xfrm>
            <a:off x="4716463" y="1268413"/>
            <a:ext cx="3959225" cy="5262562"/>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Несмотря на крупные провалы российской дипломатии на Балканах Россия сохранила свою роль великой державы и до конца </a:t>
            </a:r>
            <a:r>
              <a:rPr lang="en-US" sz="2400" b="1">
                <a:solidFill>
                  <a:srgbClr val="002060"/>
                </a:solidFill>
                <a:latin typeface="Calibri" pitchFamily="34" charset="0"/>
              </a:rPr>
              <a:t>XIX</a:t>
            </a:r>
            <a:r>
              <a:rPr lang="ru-RU" sz="2400" b="1">
                <a:solidFill>
                  <a:srgbClr val="002060"/>
                </a:solidFill>
                <a:latin typeface="Calibri" pitchFamily="34" charset="0"/>
              </a:rPr>
              <a:t> столетия поддерживала мир на своих границах. Однако острые внешнеполитические противоречия Александру </a:t>
            </a:r>
            <a:r>
              <a:rPr lang="en-US" sz="2400" b="1">
                <a:solidFill>
                  <a:srgbClr val="002060"/>
                </a:solidFill>
                <a:latin typeface="Calibri" pitchFamily="34" charset="0"/>
              </a:rPr>
              <a:t>III</a:t>
            </a:r>
            <a:r>
              <a:rPr lang="ru-RU" sz="2400" b="1">
                <a:solidFill>
                  <a:srgbClr val="002060"/>
                </a:solidFill>
                <a:latin typeface="Calibri" pitchFamily="34" charset="0"/>
              </a:rPr>
              <a:t> удалось лишь временно погасить, но не устранить окончательно.</a:t>
            </a:r>
          </a:p>
        </p:txBody>
      </p:sp>
      <p:pic>
        <p:nvPicPr>
          <p:cNvPr id="40962" name="Picture 2" descr="http://history-gatchina.ru/article/img2/alex35.jpg"/>
          <p:cNvPicPr>
            <a:picLocks noChangeAspect="1" noChangeArrowheads="1"/>
          </p:cNvPicPr>
          <p:nvPr/>
        </p:nvPicPr>
        <p:blipFill>
          <a:blip r:embed="rId2"/>
          <a:srcRect/>
          <a:stretch>
            <a:fillRect/>
          </a:stretch>
        </p:blipFill>
        <p:spPr bwMode="auto">
          <a:xfrm>
            <a:off x="468313" y="1052513"/>
            <a:ext cx="3786187" cy="5616575"/>
          </a:xfrm>
          <a:prstGeom prst="rect">
            <a:avLst/>
          </a:prstGeom>
          <a:noFill/>
          <a:ln w="38100">
            <a:solidFill>
              <a:srgbClr val="002060"/>
            </a:solidFill>
            <a:miter lim="800000"/>
            <a:headEnd/>
            <a:tailEnd/>
          </a:ln>
        </p:spPr>
      </p:pic>
      <p:sp>
        <p:nvSpPr>
          <p:cNvPr id="5" name="Скругленный прямоугольник 4"/>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В чем проявились новые черты во внешней политике Александра </a:t>
            </a:r>
            <a:r>
              <a:rPr lang="en-US" sz="2400" b="1" i="1" u="sng" dirty="0">
                <a:solidFill>
                  <a:srgbClr val="FF0000"/>
                </a:solidFill>
                <a:effectLst>
                  <a:outerShdw blurRad="38100" dist="38100" dir="2700000" algn="tl">
                    <a:srgbClr val="000000">
                      <a:alpha val="43137"/>
                    </a:srgbClr>
                  </a:outerShdw>
                </a:effectLst>
                <a:latin typeface="Calibri" pitchFamily="34" charset="0"/>
              </a:rPr>
              <a:t>III</a:t>
            </a:r>
            <a:r>
              <a:rPr lang="ru-RU" sz="2400" b="1" i="1" u="sng" dirty="0">
                <a:solidFill>
                  <a:srgbClr val="FF0000"/>
                </a:solidFill>
                <a:effectLst>
                  <a:outerShdw blurRad="38100" dist="38100" dir="2700000" algn="tl">
                    <a:srgbClr val="000000">
                      <a:alpha val="43137"/>
                    </a:srgbClr>
                  </a:outerShdw>
                </a:effectLst>
                <a:latin typeface="Calibri" pitchFamily="34" charset="0"/>
              </a:rPr>
              <a:t>?</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На каких направлениях внешней политики Александр </a:t>
            </a:r>
            <a:r>
              <a:rPr lang="en-US" sz="2400" b="1" i="1" u="sng" dirty="0">
                <a:solidFill>
                  <a:srgbClr val="FF0000"/>
                </a:solidFill>
                <a:effectLst>
                  <a:outerShdw blurRad="38100" dist="38100" dir="2700000" algn="tl">
                    <a:srgbClr val="000000">
                      <a:alpha val="43137"/>
                    </a:srgbClr>
                  </a:outerShdw>
                </a:effectLst>
                <a:latin typeface="Calibri" pitchFamily="34" charset="0"/>
              </a:rPr>
              <a:t>III</a:t>
            </a:r>
            <a:r>
              <a:rPr lang="ru-RU" sz="2400" b="1" i="1" u="sng" dirty="0">
                <a:solidFill>
                  <a:srgbClr val="FF0000"/>
                </a:solidFill>
                <a:effectLst>
                  <a:outerShdw blurRad="38100" dist="38100" dir="2700000" algn="tl">
                    <a:srgbClr val="000000">
                      <a:alpha val="43137"/>
                    </a:srgbClr>
                  </a:outerShdw>
                </a:effectLst>
                <a:latin typeface="Calibri" pitchFamily="34" charset="0"/>
              </a:rPr>
              <a:t> придерживался традиционных подходов?</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Современники называли Александра </a:t>
            </a:r>
            <a:r>
              <a:rPr lang="en-US" sz="2400" b="1" i="1" u="sng" dirty="0">
                <a:solidFill>
                  <a:srgbClr val="FF0000"/>
                </a:solidFill>
                <a:effectLst>
                  <a:outerShdw blurRad="38100" dist="38100" dir="2700000" algn="tl">
                    <a:srgbClr val="000000">
                      <a:alpha val="43137"/>
                    </a:srgbClr>
                  </a:outerShdw>
                </a:effectLst>
                <a:latin typeface="Calibri" pitchFamily="34" charset="0"/>
              </a:rPr>
              <a:t>III</a:t>
            </a:r>
            <a:r>
              <a:rPr lang="ru-RU" sz="2400" b="1" i="1" u="sng" dirty="0">
                <a:solidFill>
                  <a:srgbClr val="FF0000"/>
                </a:solidFill>
                <a:effectLst>
                  <a:outerShdw blurRad="38100" dist="38100" dir="2700000" algn="tl">
                    <a:srgbClr val="000000">
                      <a:alpha val="43137"/>
                    </a:srgbClr>
                  </a:outerShdw>
                </a:effectLst>
                <a:latin typeface="Calibri" pitchFamily="34" charset="0"/>
              </a:rPr>
              <a:t> царем-миротворцем. Справедливо ли это?</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8572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Общая характеристика внешней политики Александра </a:t>
            </a:r>
            <a:r>
              <a:rPr lang="en-US" sz="2400" b="1" dirty="0"/>
              <a:t>III</a:t>
            </a:r>
            <a:endParaRPr lang="ru-RU" sz="2400" b="1" dirty="0"/>
          </a:p>
        </p:txBody>
      </p:sp>
      <p:sp>
        <p:nvSpPr>
          <p:cNvPr id="18" name="TextBox 17"/>
          <p:cNvSpPr txBox="1"/>
          <p:nvPr/>
        </p:nvSpPr>
        <p:spPr>
          <a:xfrm>
            <a:off x="1071563" y="1285875"/>
            <a:ext cx="7072312" cy="461963"/>
          </a:xfrm>
          <a:prstGeom prst="rect">
            <a:avLst/>
          </a:prstGeom>
          <a:noFill/>
        </p:spPr>
        <p:txBody>
          <a:bodyPr>
            <a:spAutoFit/>
          </a:bodyPr>
          <a:lstStyle/>
          <a:p>
            <a:pPr fontAlgn="auto">
              <a:spcBef>
                <a:spcPts val="0"/>
              </a:spcBef>
              <a:spcAft>
                <a:spcPts val="0"/>
              </a:spcAft>
              <a:defRPr/>
            </a:pPr>
            <a:endParaRPr lang="ru-RU" sz="2400" b="1" dirty="0">
              <a:solidFill>
                <a:schemeClr val="accent1">
                  <a:lumMod val="50000"/>
                </a:schemeClr>
              </a:solidFill>
              <a:latin typeface="Arial" pitchFamily="34" charset="0"/>
              <a:cs typeface="+mn-cs"/>
            </a:endParaRPr>
          </a:p>
        </p:txBody>
      </p:sp>
      <p:sp>
        <p:nvSpPr>
          <p:cNvPr id="15363" name="TextBox 11"/>
          <p:cNvSpPr txBox="1">
            <a:spLocks noChangeArrowheads="1"/>
          </p:cNvSpPr>
          <p:nvPr/>
        </p:nvSpPr>
        <p:spPr bwMode="auto">
          <a:xfrm>
            <a:off x="3419475" y="1225550"/>
            <a:ext cx="5400675" cy="5262563"/>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Вступив на престол, Александр </a:t>
            </a:r>
            <a:r>
              <a:rPr lang="en-US" sz="2400" b="1">
                <a:solidFill>
                  <a:srgbClr val="002060"/>
                </a:solidFill>
                <a:latin typeface="Calibri" pitchFamily="34" charset="0"/>
              </a:rPr>
              <a:t>III</a:t>
            </a:r>
            <a:r>
              <a:rPr lang="ru-RU" sz="2400" b="1">
                <a:solidFill>
                  <a:srgbClr val="002060"/>
                </a:solidFill>
                <a:latin typeface="Calibri" pitchFamily="34" charset="0"/>
              </a:rPr>
              <a:t> в депеше послам России объявил, что желает сохранить мир со всеми державами. На протяжении своего 13-летнего царствования он придерживался весьма осторожной внешней политики, считая, что «у России нет друзей», так как «нашей огромности боятся». Пожалуй, именно во внешней политике склонность Александра III к консерватизму, нелюбовь к переменам и тяга к стабильности сыграла вполне положительную роль. </a:t>
            </a:r>
          </a:p>
        </p:txBody>
      </p:sp>
      <p:sp>
        <p:nvSpPr>
          <p:cNvPr id="15364" name="AutoShape 2"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sp>
        <p:nvSpPr>
          <p:cNvPr id="15365" name="AutoShape 4"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pic>
        <p:nvPicPr>
          <p:cNvPr id="15366" name="Picture 6" descr="http://www.hram-ks.ru/images/Alexandr3.jpg"/>
          <p:cNvPicPr>
            <a:picLocks noChangeAspect="1" noChangeArrowheads="1"/>
          </p:cNvPicPr>
          <p:nvPr/>
        </p:nvPicPr>
        <p:blipFill>
          <a:blip r:embed="rId2"/>
          <a:srcRect/>
          <a:stretch>
            <a:fillRect/>
          </a:stretch>
        </p:blipFill>
        <p:spPr bwMode="auto">
          <a:xfrm>
            <a:off x="250825" y="1484313"/>
            <a:ext cx="2989263" cy="4511675"/>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8572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Общая характеристика внешней политики Александра </a:t>
            </a:r>
            <a:r>
              <a:rPr lang="en-US" sz="2400" b="1" dirty="0"/>
              <a:t>III</a:t>
            </a:r>
            <a:endParaRPr lang="ru-RU" sz="2400" b="1" dirty="0"/>
          </a:p>
        </p:txBody>
      </p:sp>
      <p:sp>
        <p:nvSpPr>
          <p:cNvPr id="18" name="TextBox 17"/>
          <p:cNvSpPr txBox="1"/>
          <p:nvPr/>
        </p:nvSpPr>
        <p:spPr>
          <a:xfrm>
            <a:off x="1071563" y="1285875"/>
            <a:ext cx="7072312" cy="461963"/>
          </a:xfrm>
          <a:prstGeom prst="rect">
            <a:avLst/>
          </a:prstGeom>
          <a:noFill/>
        </p:spPr>
        <p:txBody>
          <a:bodyPr>
            <a:spAutoFit/>
          </a:bodyPr>
          <a:lstStyle/>
          <a:p>
            <a:pPr fontAlgn="auto">
              <a:spcBef>
                <a:spcPts val="0"/>
              </a:spcBef>
              <a:spcAft>
                <a:spcPts val="0"/>
              </a:spcAft>
              <a:defRPr/>
            </a:pPr>
            <a:endParaRPr lang="ru-RU" sz="2400" b="1" dirty="0">
              <a:solidFill>
                <a:schemeClr val="accent1">
                  <a:lumMod val="50000"/>
                </a:schemeClr>
              </a:solidFill>
              <a:latin typeface="Arial" pitchFamily="34" charset="0"/>
              <a:cs typeface="+mn-cs"/>
            </a:endParaRPr>
          </a:p>
        </p:txBody>
      </p:sp>
      <p:sp>
        <p:nvSpPr>
          <p:cNvPr id="12" name="TextBox 11"/>
          <p:cNvSpPr txBox="1"/>
          <p:nvPr/>
        </p:nvSpPr>
        <p:spPr>
          <a:xfrm>
            <a:off x="3995738" y="1268413"/>
            <a:ext cx="4752975" cy="5262562"/>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Исключение делалось лишь для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Черногории</a:t>
            </a:r>
            <a:r>
              <a:rPr lang="ru-RU" sz="2400" b="1" dirty="0">
                <a:solidFill>
                  <a:srgbClr val="002060"/>
                </a:solidFill>
                <a:latin typeface="Calibri" pitchFamily="34" charset="0"/>
                <a:cs typeface="+mn-cs"/>
              </a:rPr>
              <a:t>. Настоящими же «союзниками» государства Александр </a:t>
            </a:r>
            <a:r>
              <a:rPr lang="en-US" sz="2400" b="1" dirty="0">
                <a:solidFill>
                  <a:srgbClr val="002060"/>
                </a:solidFill>
                <a:latin typeface="Calibri" pitchFamily="34" charset="0"/>
                <a:cs typeface="+mn-cs"/>
              </a:rPr>
              <a:t>III </a:t>
            </a:r>
            <a:r>
              <a:rPr lang="ru-RU" sz="2400" b="1" dirty="0">
                <a:solidFill>
                  <a:srgbClr val="002060"/>
                </a:solidFill>
                <a:latin typeface="Calibri" pitchFamily="34" charset="0"/>
                <a:cs typeface="+mn-cs"/>
              </a:rPr>
              <a:t>считал его </a:t>
            </a:r>
            <a:r>
              <a:rPr lang="ru-RU" sz="2400" b="1" u="sng" dirty="0">
                <a:solidFill>
                  <a:srgbClr val="002060"/>
                </a:solidFill>
                <a:effectLst>
                  <a:outerShdw blurRad="50800" dist="38100" algn="tr" rotWithShape="0">
                    <a:prstClr val="black">
                      <a:alpha val="40000"/>
                    </a:prstClr>
                  </a:outerShdw>
                </a:effectLst>
                <a:latin typeface="Calibri" pitchFamily="34" charset="0"/>
                <a:cs typeface="+mn-cs"/>
              </a:rPr>
              <a:t>армию и флот</a:t>
            </a:r>
            <a:r>
              <a:rPr lang="ru-RU" sz="2400" b="1" u="sng" dirty="0">
                <a:solidFill>
                  <a:srgbClr val="002060"/>
                </a:solidFill>
                <a:latin typeface="Calibri" pitchFamily="34" charset="0"/>
                <a:cs typeface="+mn-cs"/>
              </a:rPr>
              <a:t>.</a:t>
            </a:r>
            <a:r>
              <a:rPr lang="ru-RU" sz="2400" b="1" dirty="0">
                <a:solidFill>
                  <a:srgbClr val="002060"/>
                </a:solidFill>
                <a:latin typeface="Calibri" pitchFamily="34" charset="0"/>
                <a:cs typeface="+mn-cs"/>
              </a:rPr>
              <a:t> В то же время, в отличие от наступательной и целенаправленной внешней политики Александра </a:t>
            </a:r>
            <a:r>
              <a:rPr lang="en-US" sz="2400" b="1" dirty="0">
                <a:solidFill>
                  <a:srgbClr val="002060"/>
                </a:solidFill>
                <a:latin typeface="Calibri" pitchFamily="34" charset="0"/>
                <a:cs typeface="+mn-cs"/>
              </a:rPr>
              <a:t>II </a:t>
            </a:r>
            <a:r>
              <a:rPr lang="ru-RU" sz="2400" b="1" dirty="0">
                <a:solidFill>
                  <a:srgbClr val="002060"/>
                </a:solidFill>
                <a:latin typeface="Calibri" pitchFamily="34" charset="0"/>
                <a:cs typeface="+mn-cs"/>
              </a:rPr>
              <a:t>— Горчакова, политика Александра </a:t>
            </a:r>
            <a:r>
              <a:rPr lang="en-US" sz="2400" b="1" dirty="0">
                <a:solidFill>
                  <a:srgbClr val="002060"/>
                </a:solidFill>
                <a:latin typeface="Calibri" pitchFamily="34" charset="0"/>
                <a:cs typeface="+mn-cs"/>
              </a:rPr>
              <a:t>III </a:t>
            </a:r>
            <a:r>
              <a:rPr lang="ru-RU" sz="2400" b="1" dirty="0">
                <a:solidFill>
                  <a:srgbClr val="002060"/>
                </a:solidFill>
                <a:latin typeface="Calibri" pitchFamily="34" charset="0"/>
                <a:cs typeface="+mn-cs"/>
              </a:rPr>
              <a:t>была </a:t>
            </a:r>
            <a:r>
              <a:rPr lang="ru-RU" sz="2400" b="1" i="1" u="sng" dirty="0">
                <a:solidFill>
                  <a:srgbClr val="002060"/>
                </a:solidFill>
                <a:latin typeface="Calibri" pitchFamily="34" charset="0"/>
                <a:cs typeface="+mn-cs"/>
              </a:rPr>
              <a:t>выжидательной</a:t>
            </a:r>
            <a:r>
              <a:rPr lang="ru-RU" sz="2400" b="1" dirty="0">
                <a:solidFill>
                  <a:srgbClr val="002060"/>
                </a:solidFill>
                <a:latin typeface="Calibri" pitchFamily="34" charset="0"/>
                <a:cs typeface="+mn-cs"/>
              </a:rPr>
              <a:t>, ее направления и предпочтения часто менялись, находясь в зависимости от личных симпатий и настроений императора. </a:t>
            </a:r>
            <a:endParaRPr lang="ru-RU" sz="2400" dirty="0">
              <a:solidFill>
                <a:srgbClr val="002060"/>
              </a:solidFill>
              <a:latin typeface="Calibri" pitchFamily="34" charset="0"/>
              <a:cs typeface="+mn-cs"/>
            </a:endParaRPr>
          </a:p>
        </p:txBody>
      </p:sp>
      <p:pic>
        <p:nvPicPr>
          <p:cNvPr id="16388" name="Picture 2" descr="https://encrypted-tbn1.gstatic.com/images?q=tbn:ANd9GcTbhpCZW_7YfgGrc3Z7JdjTtniyxJGKGVasbfZpFxKyLfMiaPNb"/>
          <p:cNvPicPr>
            <a:picLocks noChangeAspect="1" noChangeArrowheads="1"/>
          </p:cNvPicPr>
          <p:nvPr/>
        </p:nvPicPr>
        <p:blipFill>
          <a:blip r:embed="rId2"/>
          <a:srcRect/>
          <a:stretch>
            <a:fillRect/>
          </a:stretch>
        </p:blipFill>
        <p:spPr bwMode="auto">
          <a:xfrm>
            <a:off x="250825" y="1268413"/>
            <a:ext cx="3457575" cy="5205412"/>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sp>
        <p:nvSpPr>
          <p:cNvPr id="17410" name="AutoShape 4"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sp>
        <p:nvSpPr>
          <p:cNvPr id="8" name="Скругленный прямоугольник 7"/>
          <p:cNvSpPr/>
          <p:nvPr/>
        </p:nvSpPr>
        <p:spPr>
          <a:xfrm>
            <a:off x="1763713" y="188913"/>
            <a:ext cx="5111750" cy="863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sz="2400" b="1" dirty="0">
                <a:latin typeface="Calibri" pitchFamily="34" charset="0"/>
              </a:rPr>
              <a:t>Основные задачи русской </a:t>
            </a:r>
          </a:p>
          <a:p>
            <a:pPr algn="ctr" fontAlgn="auto">
              <a:spcBef>
                <a:spcPts val="0"/>
              </a:spcBef>
              <a:spcAft>
                <a:spcPts val="0"/>
              </a:spcAft>
              <a:defRPr/>
            </a:pPr>
            <a:r>
              <a:rPr lang="ru-RU" sz="2400" b="1" dirty="0">
                <a:latin typeface="Calibri" pitchFamily="34" charset="0"/>
              </a:rPr>
              <a:t>внешней политики:</a:t>
            </a:r>
          </a:p>
        </p:txBody>
      </p:sp>
      <p:grpSp>
        <p:nvGrpSpPr>
          <p:cNvPr id="17412" name="Группа 15"/>
          <p:cNvGrpSpPr>
            <a:grpSpLocks/>
          </p:cNvGrpSpPr>
          <p:nvPr/>
        </p:nvGrpSpPr>
        <p:grpSpPr bwMode="auto">
          <a:xfrm>
            <a:off x="611188" y="1268413"/>
            <a:ext cx="7632700" cy="865187"/>
            <a:chOff x="755576" y="2132856"/>
            <a:chExt cx="7056784" cy="864096"/>
          </a:xfrm>
        </p:grpSpPr>
        <p:sp>
          <p:nvSpPr>
            <p:cNvPr id="10" name="Скругленный прямоугольник 9"/>
            <p:cNvSpPr/>
            <p:nvPr/>
          </p:nvSpPr>
          <p:spPr>
            <a:xfrm>
              <a:off x="755576" y="2132856"/>
              <a:ext cx="7056784"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Char char="v"/>
                <a:defRPr/>
              </a:pPr>
              <a:r>
                <a:rPr lang="ru-RU" sz="2400" b="1" dirty="0">
                  <a:solidFill>
                    <a:srgbClr val="002060"/>
                  </a:solidFill>
                  <a:latin typeface="Calibri" pitchFamily="34" charset="0"/>
                </a:rPr>
                <a:t>укрепление влияния на Балканах; </a:t>
              </a:r>
            </a:p>
          </p:txBody>
        </p:sp>
        <p:pic>
          <p:nvPicPr>
            <p:cNvPr id="45063" name="Picture 5" descr="1"/>
            <p:cNvPicPr>
              <a:picLocks noChangeAspect="1" noChangeArrowheads="1"/>
            </p:cNvPicPr>
            <p:nvPr/>
          </p:nvPicPr>
          <p:blipFill>
            <a:blip r:embed="rId2" cstate="print">
              <a:lum contrast="12000"/>
            </a:blip>
            <a:srcRect/>
            <a:stretch>
              <a:fillRect/>
            </a:stretch>
          </p:blipFill>
          <p:spPr bwMode="auto">
            <a:xfrm>
              <a:off x="6747185" y="2132856"/>
              <a:ext cx="1065175" cy="830165"/>
            </a:xfrm>
            <a:prstGeom prst="roundRect">
              <a:avLst/>
            </a:prstGeom>
            <a:noFill/>
            <a:ln w="57150" cmpd="thickThin">
              <a:solidFill>
                <a:schemeClr val="accent1"/>
              </a:solidFill>
              <a:miter lim="800000"/>
              <a:headEnd/>
              <a:tailEnd/>
            </a:ln>
          </p:spPr>
        </p:pic>
      </p:grpSp>
      <p:grpSp>
        <p:nvGrpSpPr>
          <p:cNvPr id="17413" name="Группа 18"/>
          <p:cNvGrpSpPr>
            <a:grpSpLocks/>
          </p:cNvGrpSpPr>
          <p:nvPr/>
        </p:nvGrpSpPr>
        <p:grpSpPr bwMode="auto">
          <a:xfrm>
            <a:off x="611188" y="2349500"/>
            <a:ext cx="7705725" cy="863600"/>
            <a:chOff x="755576" y="3068960"/>
            <a:chExt cx="7704856" cy="864096"/>
          </a:xfrm>
        </p:grpSpPr>
        <p:sp>
          <p:nvSpPr>
            <p:cNvPr id="11" name="Скругленный прямоугольник 10"/>
            <p:cNvSpPr/>
            <p:nvPr/>
          </p:nvSpPr>
          <p:spPr>
            <a:xfrm>
              <a:off x="755576" y="3068960"/>
              <a:ext cx="7057229"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a:solidFill>
                  <a:srgbClr val="002060"/>
                </a:solidFill>
                <a:latin typeface="Calibri" pitchFamily="34" charset="0"/>
              </a:endParaRPr>
            </a:p>
            <a:p>
              <a:pPr algn="ctr" fontAlgn="auto">
                <a:spcBef>
                  <a:spcPts val="0"/>
                </a:spcBef>
                <a:spcAft>
                  <a:spcPts val="0"/>
                </a:spcAft>
                <a:buFont typeface="Wingdings" pitchFamily="2" charset="2"/>
                <a:buChar char="v"/>
                <a:defRPr/>
              </a:pPr>
              <a:r>
                <a:rPr lang="ru-RU" sz="2400" b="1" dirty="0">
                  <a:solidFill>
                    <a:srgbClr val="002060"/>
                  </a:solidFill>
                  <a:latin typeface="Calibri" pitchFamily="34" charset="0"/>
                </a:rPr>
                <a:t>поддержание добрососедских и мирных отношений со всеми странами; </a:t>
              </a:r>
            </a:p>
            <a:p>
              <a:pPr algn="ctr" fontAlgn="auto">
                <a:spcBef>
                  <a:spcPts val="0"/>
                </a:spcBef>
                <a:spcAft>
                  <a:spcPts val="0"/>
                </a:spcAft>
                <a:defRPr/>
              </a:pPr>
              <a:endParaRPr lang="ru-RU" sz="2400" b="1" dirty="0">
                <a:solidFill>
                  <a:srgbClr val="002060"/>
                </a:solidFill>
                <a:latin typeface="Calibri" pitchFamily="34" charset="0"/>
              </a:endParaRPr>
            </a:p>
          </p:txBody>
        </p:sp>
        <p:pic>
          <p:nvPicPr>
            <p:cNvPr id="45066" name="Picture 10" descr="http://900igr.net/datai/istorija/Vneshnjaja-politika-Aleksandra-3/0004-002-Napravlenija-vneshnej-politiki-Aleksandra-III.jpg"/>
            <p:cNvPicPr>
              <a:picLocks noChangeAspect="1" noChangeArrowheads="1"/>
            </p:cNvPicPr>
            <p:nvPr/>
          </p:nvPicPr>
          <p:blipFill>
            <a:blip r:embed="rId3" cstate="print"/>
            <a:srcRect t="9895"/>
            <a:stretch>
              <a:fillRect/>
            </a:stretch>
          </p:blipFill>
          <p:spPr bwMode="auto">
            <a:xfrm>
              <a:off x="7308304" y="3068960"/>
              <a:ext cx="1152128" cy="864096"/>
            </a:xfrm>
            <a:prstGeom prst="roundRect">
              <a:avLst/>
            </a:prstGeom>
            <a:noFill/>
            <a:ln w="38100">
              <a:solidFill>
                <a:schemeClr val="accent1"/>
              </a:solidFill>
            </a:ln>
          </p:spPr>
        </p:pic>
      </p:grpSp>
      <p:grpSp>
        <p:nvGrpSpPr>
          <p:cNvPr id="17414" name="Группа 20"/>
          <p:cNvGrpSpPr>
            <a:grpSpLocks/>
          </p:cNvGrpSpPr>
          <p:nvPr/>
        </p:nvGrpSpPr>
        <p:grpSpPr bwMode="auto">
          <a:xfrm>
            <a:off x="611188" y="3429000"/>
            <a:ext cx="7705725" cy="863600"/>
            <a:chOff x="755576" y="4005064"/>
            <a:chExt cx="7704856" cy="864096"/>
          </a:xfrm>
        </p:grpSpPr>
        <p:sp>
          <p:nvSpPr>
            <p:cNvPr id="13" name="Скругленный прямоугольник 12"/>
            <p:cNvSpPr/>
            <p:nvPr/>
          </p:nvSpPr>
          <p:spPr>
            <a:xfrm>
              <a:off x="755576" y="4005064"/>
              <a:ext cx="7057229"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a:solidFill>
                  <a:srgbClr val="002060"/>
                </a:solidFill>
                <a:latin typeface="Calibri" pitchFamily="34" charset="0"/>
              </a:endParaRPr>
            </a:p>
            <a:p>
              <a:pPr algn="ctr" fontAlgn="auto">
                <a:spcBef>
                  <a:spcPts val="0"/>
                </a:spcBef>
                <a:spcAft>
                  <a:spcPts val="0"/>
                </a:spcAft>
                <a:buFont typeface="Wingdings" pitchFamily="2" charset="2"/>
                <a:buChar char="v"/>
                <a:defRPr/>
              </a:pPr>
              <a:r>
                <a:rPr lang="ru-RU" sz="2400" b="1" dirty="0">
                  <a:solidFill>
                    <a:srgbClr val="002060"/>
                  </a:solidFill>
                  <a:latin typeface="Calibri" pitchFamily="34" charset="0"/>
                </a:rPr>
                <a:t>поиск надежных союзников; </a:t>
              </a:r>
              <a:endParaRPr lang="ru-RU" sz="2400" dirty="0">
                <a:solidFill>
                  <a:srgbClr val="002060"/>
                </a:solidFill>
                <a:latin typeface="Calibri" pitchFamily="34" charset="0"/>
              </a:endParaRPr>
            </a:p>
            <a:p>
              <a:pPr algn="ctr" fontAlgn="auto">
                <a:spcBef>
                  <a:spcPts val="0"/>
                </a:spcBef>
                <a:spcAft>
                  <a:spcPts val="0"/>
                </a:spcAft>
                <a:defRPr/>
              </a:pPr>
              <a:endParaRPr lang="ru-RU" sz="2400" b="1" dirty="0">
                <a:solidFill>
                  <a:srgbClr val="002060"/>
                </a:solidFill>
                <a:latin typeface="Calibri" pitchFamily="34" charset="0"/>
              </a:endParaRPr>
            </a:p>
          </p:txBody>
        </p:sp>
        <p:pic>
          <p:nvPicPr>
            <p:cNvPr id="45068" name="Picture 12" descr="http://topwar.ru/uploads/posts/2012-02/1329773366_europe1805.gif"/>
            <p:cNvPicPr>
              <a:picLocks noChangeAspect="1" noChangeArrowheads="1"/>
            </p:cNvPicPr>
            <p:nvPr/>
          </p:nvPicPr>
          <p:blipFill>
            <a:blip r:embed="rId4" cstate="print"/>
            <a:srcRect t="1924"/>
            <a:stretch>
              <a:fillRect/>
            </a:stretch>
          </p:blipFill>
          <p:spPr bwMode="auto">
            <a:xfrm>
              <a:off x="7308304" y="4005064"/>
              <a:ext cx="1152128" cy="864096"/>
            </a:xfrm>
            <a:prstGeom prst="roundRect">
              <a:avLst/>
            </a:prstGeom>
            <a:noFill/>
            <a:ln w="38100">
              <a:solidFill>
                <a:schemeClr val="accent1"/>
              </a:solidFill>
            </a:ln>
          </p:spPr>
        </p:pic>
      </p:grpSp>
      <p:grpSp>
        <p:nvGrpSpPr>
          <p:cNvPr id="17415" name="Группа 22"/>
          <p:cNvGrpSpPr>
            <a:grpSpLocks/>
          </p:cNvGrpSpPr>
          <p:nvPr/>
        </p:nvGrpSpPr>
        <p:grpSpPr bwMode="auto">
          <a:xfrm>
            <a:off x="611188" y="4508500"/>
            <a:ext cx="7712075" cy="865188"/>
            <a:chOff x="755576" y="4869160"/>
            <a:chExt cx="7710984" cy="864096"/>
          </a:xfrm>
        </p:grpSpPr>
        <p:sp>
          <p:nvSpPr>
            <p:cNvPr id="14" name="Скругленный прямоугольник 13"/>
            <p:cNvSpPr/>
            <p:nvPr/>
          </p:nvSpPr>
          <p:spPr>
            <a:xfrm>
              <a:off x="755576" y="4869160"/>
              <a:ext cx="7057027"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b="1" dirty="0">
                <a:solidFill>
                  <a:srgbClr val="002060"/>
                </a:solidFill>
                <a:latin typeface="Calibri" pitchFamily="34" charset="0"/>
              </a:endParaRPr>
            </a:p>
            <a:p>
              <a:pPr algn="ctr" fontAlgn="auto">
                <a:spcBef>
                  <a:spcPts val="0"/>
                </a:spcBef>
                <a:spcAft>
                  <a:spcPts val="0"/>
                </a:spcAft>
                <a:buFont typeface="Wingdings" pitchFamily="2" charset="2"/>
                <a:buChar char="v"/>
                <a:defRPr/>
              </a:pPr>
              <a:r>
                <a:rPr lang="ru-RU" sz="2400" b="1" dirty="0">
                  <a:solidFill>
                    <a:srgbClr val="002060"/>
                  </a:solidFill>
                  <a:latin typeface="Calibri" pitchFamily="34" charset="0"/>
                </a:rPr>
                <a:t>установление мира и границ на юге </a:t>
              </a:r>
            </a:p>
            <a:p>
              <a:pPr algn="ctr" fontAlgn="auto">
                <a:spcBef>
                  <a:spcPts val="0"/>
                </a:spcBef>
                <a:spcAft>
                  <a:spcPts val="0"/>
                </a:spcAft>
                <a:defRPr/>
              </a:pPr>
              <a:r>
                <a:rPr lang="ru-RU" sz="2400" b="1" dirty="0">
                  <a:solidFill>
                    <a:srgbClr val="002060"/>
                  </a:solidFill>
                  <a:latin typeface="Calibri" pitchFamily="34" charset="0"/>
                </a:rPr>
                <a:t>Средней Азии; </a:t>
              </a:r>
            </a:p>
            <a:p>
              <a:pPr algn="ctr" fontAlgn="auto">
                <a:spcBef>
                  <a:spcPts val="0"/>
                </a:spcBef>
                <a:spcAft>
                  <a:spcPts val="0"/>
                </a:spcAft>
                <a:defRPr/>
              </a:pPr>
              <a:endParaRPr lang="ru-RU" sz="2400" b="1" dirty="0">
                <a:solidFill>
                  <a:srgbClr val="002060"/>
                </a:solidFill>
                <a:latin typeface="Calibri" pitchFamily="34" charset="0"/>
              </a:endParaRPr>
            </a:p>
          </p:txBody>
        </p:sp>
        <p:pic>
          <p:nvPicPr>
            <p:cNvPr id="45070" name="Picture 14" descr="http://www.distedu.ru/mirror/_hist/lesson-history.narod.ru/map/midas19.gif"/>
            <p:cNvPicPr>
              <a:picLocks noChangeAspect="1" noChangeArrowheads="1"/>
            </p:cNvPicPr>
            <p:nvPr/>
          </p:nvPicPr>
          <p:blipFill>
            <a:blip r:embed="rId5" cstate="print"/>
            <a:srcRect l="1527" t="2054" r="2256" b="1393"/>
            <a:stretch>
              <a:fillRect/>
            </a:stretch>
          </p:blipFill>
          <p:spPr bwMode="auto">
            <a:xfrm>
              <a:off x="7308304" y="4869160"/>
              <a:ext cx="1158256" cy="864096"/>
            </a:xfrm>
            <a:prstGeom prst="roundRect">
              <a:avLst/>
            </a:prstGeom>
            <a:noFill/>
            <a:ln w="38100">
              <a:solidFill>
                <a:schemeClr val="accent1"/>
              </a:solidFill>
            </a:ln>
          </p:spPr>
        </p:pic>
      </p:grpSp>
      <p:grpSp>
        <p:nvGrpSpPr>
          <p:cNvPr id="17416" name="Группа 24"/>
          <p:cNvGrpSpPr>
            <a:grpSpLocks/>
          </p:cNvGrpSpPr>
          <p:nvPr/>
        </p:nvGrpSpPr>
        <p:grpSpPr bwMode="auto">
          <a:xfrm>
            <a:off x="611188" y="5589588"/>
            <a:ext cx="7777162" cy="884237"/>
            <a:chOff x="755576" y="5805264"/>
            <a:chExt cx="7776864" cy="883949"/>
          </a:xfrm>
        </p:grpSpPr>
        <p:sp>
          <p:nvSpPr>
            <p:cNvPr id="15" name="Скругленный прямоугольник 14"/>
            <p:cNvSpPr/>
            <p:nvPr/>
          </p:nvSpPr>
          <p:spPr>
            <a:xfrm>
              <a:off x="755576" y="5805264"/>
              <a:ext cx="7056167" cy="8633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Char char="v"/>
                <a:defRPr/>
              </a:pPr>
              <a:r>
                <a:rPr lang="ru-RU" sz="2400" b="1" dirty="0">
                  <a:solidFill>
                    <a:srgbClr val="002060"/>
                  </a:solidFill>
                  <a:latin typeface="Calibri" pitchFamily="34" charset="0"/>
                </a:rPr>
                <a:t>закрепление России на новых территориях Дальнего Востока. </a:t>
              </a:r>
            </a:p>
          </p:txBody>
        </p:sp>
        <p:pic>
          <p:nvPicPr>
            <p:cNvPr id="45072" name="Picture 16" descr="http://istoki-tur.ru/wp-content/uploads/2013/08/XVIII-XIX-%D0%B2.jpg"/>
            <p:cNvPicPr>
              <a:picLocks noChangeAspect="1" noChangeArrowheads="1"/>
            </p:cNvPicPr>
            <p:nvPr/>
          </p:nvPicPr>
          <p:blipFill>
            <a:blip r:embed="rId6" cstate="print">
              <a:lum contrast="20000"/>
            </a:blip>
            <a:srcRect l="57954" t="3529" b="29412"/>
            <a:stretch>
              <a:fillRect/>
            </a:stretch>
          </p:blipFill>
          <p:spPr bwMode="auto">
            <a:xfrm>
              <a:off x="7380312" y="5805264"/>
              <a:ext cx="1152128" cy="883949"/>
            </a:xfrm>
            <a:prstGeom prst="roundRect">
              <a:avLst/>
            </a:prstGeom>
            <a:noFill/>
            <a:ln w="38100">
              <a:solidFill>
                <a:schemeClr val="accent1"/>
              </a:solid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8" name="TextBox 17"/>
          <p:cNvSpPr txBox="1"/>
          <p:nvPr/>
        </p:nvSpPr>
        <p:spPr>
          <a:xfrm>
            <a:off x="1071563" y="1285875"/>
            <a:ext cx="7072312" cy="461963"/>
          </a:xfrm>
          <a:prstGeom prst="rect">
            <a:avLst/>
          </a:prstGeom>
          <a:noFill/>
        </p:spPr>
        <p:txBody>
          <a:bodyPr>
            <a:spAutoFit/>
          </a:bodyPr>
          <a:lstStyle/>
          <a:p>
            <a:pPr fontAlgn="auto">
              <a:spcBef>
                <a:spcPts val="0"/>
              </a:spcBef>
              <a:spcAft>
                <a:spcPts val="0"/>
              </a:spcAft>
              <a:defRPr/>
            </a:pPr>
            <a:endParaRPr lang="ru-RU" sz="2400" b="1" dirty="0">
              <a:solidFill>
                <a:schemeClr val="accent1">
                  <a:lumMod val="50000"/>
                </a:schemeClr>
              </a:solidFill>
              <a:latin typeface="Arial" pitchFamily="34" charset="0"/>
              <a:cs typeface="+mn-cs"/>
            </a:endParaRPr>
          </a:p>
        </p:txBody>
      </p:sp>
      <p:sp>
        <p:nvSpPr>
          <p:cNvPr id="12" name="TextBox 11"/>
          <p:cNvSpPr txBox="1">
            <a:spLocks noChangeArrowheads="1"/>
          </p:cNvSpPr>
          <p:nvPr/>
        </p:nvSpPr>
        <p:spPr bwMode="auto">
          <a:xfrm>
            <a:off x="250825" y="4724400"/>
            <a:ext cx="8642350" cy="1939925"/>
          </a:xfrm>
          <a:prstGeom prst="rect">
            <a:avLst/>
          </a:prstGeom>
          <a:solidFill>
            <a:schemeClr val="bg1"/>
          </a:solidFill>
          <a:ln w="38100">
            <a:solidFill>
              <a:schemeClr val="accent1"/>
            </a:solidFill>
            <a:miter lim="800000"/>
            <a:headEnd/>
            <a:tailEnd/>
          </a:ln>
        </p:spPr>
        <p:txBody>
          <a:bodyPr>
            <a:spAutoFit/>
          </a:bodyPr>
          <a:lstStyle/>
          <a:p>
            <a:pPr algn="ctr"/>
            <a:r>
              <a:rPr lang="ru-RU" sz="2400" b="1">
                <a:solidFill>
                  <a:srgbClr val="002060"/>
                </a:solidFill>
                <a:latin typeface="Calibri" pitchFamily="34" charset="0"/>
              </a:rPr>
              <a:t>После Берлинского конгресса расстановка сил на Балканах резко изменилась. Усилилась роль Германии. С присоединением Боснии и Герцеговины упрочила свое положение Австро-Венгрия. Правители Румынии и Сербии попали под ее влияние.</a:t>
            </a:r>
          </a:p>
        </p:txBody>
      </p:sp>
      <p:sp>
        <p:nvSpPr>
          <p:cNvPr id="18436" name="AutoShape 2"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sp>
        <p:nvSpPr>
          <p:cNvPr id="18437" name="AutoShape 4"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sp>
        <p:nvSpPr>
          <p:cNvPr id="7" name="Скругленный прямоугольник 6"/>
          <p:cNvSpPr/>
          <p:nvPr/>
        </p:nvSpPr>
        <p:spPr>
          <a:xfrm>
            <a:off x="250825" y="188913"/>
            <a:ext cx="8569325" cy="719137"/>
          </a:xfrm>
          <a:prstGeom prst="roundRect">
            <a:avLst/>
          </a:prstGeom>
          <a:solidFill>
            <a:schemeClr val="bg1"/>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r>
              <a:rPr lang="ru-RU" sz="2400" b="1" i="1" u="sng" dirty="0">
                <a:solidFill>
                  <a:srgbClr val="FF0000"/>
                </a:solidFill>
                <a:effectLst>
                  <a:outerShdw blurRad="38100" dist="38100" dir="2700000" algn="tl">
                    <a:srgbClr val="000000">
                      <a:alpha val="43137"/>
                    </a:srgbClr>
                  </a:outerShdw>
                </a:effectLst>
                <a:latin typeface="Calibri" pitchFamily="34" charset="0"/>
              </a:rPr>
              <a:t>Вспомните решения Берлинского конгресса?</a:t>
            </a:r>
            <a:endParaRPr lang="ru-RU" sz="2400" b="1" i="1" dirty="0">
              <a:solidFill>
                <a:srgbClr val="FF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ru-RU" sz="2400" b="1" i="1" u="sng" dirty="0">
              <a:solidFill>
                <a:srgbClr val="FF0000"/>
              </a:solidFill>
              <a:effectLst>
                <a:outerShdw blurRad="38100" dist="38100" dir="2700000" algn="tl">
                  <a:srgbClr val="000000">
                    <a:alpha val="43137"/>
                  </a:srgbClr>
                </a:outerShdw>
              </a:effectLst>
            </a:endParaRPr>
          </a:p>
        </p:txBody>
      </p:sp>
      <p:pic>
        <p:nvPicPr>
          <p:cNvPr id="18439" name="Picture 2" descr="http://upload.wikimedia.org/wikipedia/commons/8/8b/Berliner_kongress.jpg"/>
          <p:cNvPicPr>
            <a:picLocks noChangeAspect="1" noChangeArrowheads="1"/>
          </p:cNvPicPr>
          <p:nvPr/>
        </p:nvPicPr>
        <p:blipFill>
          <a:blip r:embed="rId2"/>
          <a:srcRect/>
          <a:stretch>
            <a:fillRect/>
          </a:stretch>
        </p:blipFill>
        <p:spPr bwMode="auto">
          <a:xfrm>
            <a:off x="1258888" y="1052513"/>
            <a:ext cx="6816725" cy="3455987"/>
          </a:xfrm>
          <a:prstGeom prst="rect">
            <a:avLst/>
          </a:prstGeom>
          <a:noFill/>
          <a:ln w="38100">
            <a:solidFill>
              <a:srgbClr val="00206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2" name="TextBox 11"/>
          <p:cNvSpPr txBox="1"/>
          <p:nvPr/>
        </p:nvSpPr>
        <p:spPr>
          <a:xfrm>
            <a:off x="3563938" y="855663"/>
            <a:ext cx="5400675" cy="5632450"/>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Россия рассчитывала на благожелательное отношение к ней правительств новых независимых государств, особенно Болгарии. Освобождая Болгарию, Россия надеялась на то, что в непосредственной близости к черноморским проливам получит в лице благодарной страны прочного союзника. В Петербурге разработали для Болгарии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конституцию</a:t>
            </a:r>
            <a:r>
              <a:rPr lang="ru-RU" sz="2400" b="1" u="sng" dirty="0">
                <a:solidFill>
                  <a:srgbClr val="002060"/>
                </a:solidFill>
                <a:effectLst>
                  <a:outerShdw blurRad="50800" dist="38100" algn="tr" rotWithShape="0">
                    <a:prstClr val="black">
                      <a:alpha val="40000"/>
                    </a:prstClr>
                  </a:outerShdw>
                </a:effectLst>
                <a:latin typeface="Calibri" pitchFamily="34" charset="0"/>
                <a:cs typeface="+mn-cs"/>
              </a:rPr>
              <a:t>.</a:t>
            </a:r>
            <a:r>
              <a:rPr lang="ru-RU" sz="2400" b="1" dirty="0">
                <a:solidFill>
                  <a:srgbClr val="002060"/>
                </a:solidFill>
                <a:latin typeface="Calibri" pitchFamily="34" charset="0"/>
                <a:cs typeface="+mn-cs"/>
              </a:rPr>
              <a:t> Главой Болгарии был избран участник русско-турецкой войны немецкий принц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Александр </a:t>
            </a:r>
            <a:r>
              <a:rPr lang="ru-RU" sz="2400" b="1" i="1" u="sng" dirty="0" err="1">
                <a:solidFill>
                  <a:srgbClr val="FF0000"/>
                </a:solidFill>
                <a:effectLst>
                  <a:outerShdw blurRad="50800" dist="38100" algn="tr" rotWithShape="0">
                    <a:prstClr val="black">
                      <a:alpha val="40000"/>
                    </a:prstClr>
                  </a:outerShdw>
                </a:effectLst>
                <a:latin typeface="Calibri" pitchFamily="34" charset="0"/>
                <a:cs typeface="+mn-cs"/>
              </a:rPr>
              <a:t>Баттенберг</a:t>
            </a:r>
            <a:r>
              <a:rPr lang="ru-RU" sz="2400" b="1" dirty="0">
                <a:solidFill>
                  <a:srgbClr val="002060"/>
                </a:solidFill>
                <a:latin typeface="Calibri" pitchFamily="34" charset="0"/>
                <a:cs typeface="+mn-cs"/>
              </a:rPr>
              <a:t>, пользовавшийся поддержкой России. </a:t>
            </a:r>
          </a:p>
        </p:txBody>
      </p:sp>
      <p:sp>
        <p:nvSpPr>
          <p:cNvPr id="19459" name="AutoShape 2"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pic>
        <p:nvPicPr>
          <p:cNvPr id="19460" name="Picture 3" descr="http://s43.radikal.ru/i100/0812/8a/d41a995e1e82.jpg"/>
          <p:cNvPicPr>
            <a:picLocks noChangeAspect="1" noChangeArrowheads="1"/>
          </p:cNvPicPr>
          <p:nvPr/>
        </p:nvPicPr>
        <p:blipFill>
          <a:blip r:embed="rId2"/>
          <a:srcRect/>
          <a:stretch>
            <a:fillRect/>
          </a:stretch>
        </p:blipFill>
        <p:spPr bwMode="auto">
          <a:xfrm>
            <a:off x="323850" y="908050"/>
            <a:ext cx="3024188" cy="5673725"/>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2" name="TextBox 11"/>
          <p:cNvSpPr txBox="1"/>
          <p:nvPr/>
        </p:nvSpPr>
        <p:spPr>
          <a:xfrm>
            <a:off x="4572000" y="1225550"/>
            <a:ext cx="4248150" cy="4524375"/>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Он назначил на важные министерские посты русских военных, а во главе правительства поставил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Л. Н. Соболева</a:t>
            </a:r>
            <a:r>
              <a:rPr lang="ru-RU" sz="2400" b="1" dirty="0">
                <a:solidFill>
                  <a:srgbClr val="002060"/>
                </a:solidFill>
                <a:latin typeface="Calibri" pitchFamily="34" charset="0"/>
                <a:cs typeface="+mn-cs"/>
              </a:rPr>
              <a:t>. В Болгарию были направлены русские генералы и офицеры, в короткие сроки создавшие из болгарского народного ополчения современную армию, сильнейшую на Балканах. </a:t>
            </a:r>
            <a:endParaRPr lang="ru-RU" sz="2400" b="1" dirty="0">
              <a:solidFill>
                <a:srgbClr val="FF0000"/>
              </a:solidFill>
              <a:latin typeface="Calibri" pitchFamily="34" charset="0"/>
              <a:cs typeface="+mn-cs"/>
            </a:endParaRPr>
          </a:p>
        </p:txBody>
      </p:sp>
      <p:sp>
        <p:nvSpPr>
          <p:cNvPr id="20483" name="AutoShape 2"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pic>
        <p:nvPicPr>
          <p:cNvPr id="20484" name="Picture 2" descr="http://upload.wikimedia.org/wikipedia/ru/b/be/%D0%93%D0%B5%D0%BD.-%D0%BB%D0%B5%D0%B9%D1%82.%D0%9B.%D0%9D.%D0%A1%D0%BE%D0%B1%D0%BE%D0%BB%D0%B5%D0%B2.jpg"/>
          <p:cNvPicPr>
            <a:picLocks noChangeAspect="1" noChangeArrowheads="1"/>
          </p:cNvPicPr>
          <p:nvPr/>
        </p:nvPicPr>
        <p:blipFill>
          <a:blip r:embed="rId2"/>
          <a:srcRect l="6383" t="6876" r="4256" b="18256"/>
          <a:stretch>
            <a:fillRect/>
          </a:stretch>
        </p:blipFill>
        <p:spPr bwMode="auto">
          <a:xfrm>
            <a:off x="323850" y="1052513"/>
            <a:ext cx="4032250" cy="5227637"/>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p:cNvSpPr/>
          <p:nvPr/>
        </p:nvSpPr>
        <p:spPr>
          <a:xfrm>
            <a:off x="250825" y="142875"/>
            <a:ext cx="8497888" cy="6223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t>Ослабление российского влияния на Балканах</a:t>
            </a:r>
          </a:p>
        </p:txBody>
      </p:sp>
      <p:sp>
        <p:nvSpPr>
          <p:cNvPr id="12" name="TextBox 11"/>
          <p:cNvSpPr txBox="1"/>
          <p:nvPr/>
        </p:nvSpPr>
        <p:spPr>
          <a:xfrm>
            <a:off x="4500563" y="1225550"/>
            <a:ext cx="4319587" cy="4894263"/>
          </a:xfrm>
          <a:prstGeom prst="rect">
            <a:avLst/>
          </a:prstGeom>
          <a:solidFill>
            <a:schemeClr val="bg1"/>
          </a:solidFill>
          <a:ln w="38100">
            <a:solidFill>
              <a:schemeClr val="accent1"/>
            </a:solidFill>
          </a:ln>
        </p:spPr>
        <p:txBody>
          <a:bodyPr>
            <a:spAutoFit/>
          </a:bodyPr>
          <a:lstStyle/>
          <a:p>
            <a:pPr algn="ctr" fontAlgn="auto">
              <a:spcBef>
                <a:spcPts val="0"/>
              </a:spcBef>
              <a:spcAft>
                <a:spcPts val="0"/>
              </a:spcAft>
              <a:defRPr/>
            </a:pPr>
            <a:r>
              <a:rPr lang="ru-RU" sz="2400" b="1" dirty="0">
                <a:solidFill>
                  <a:srgbClr val="002060"/>
                </a:solidFill>
                <a:latin typeface="Calibri" pitchFamily="34" charset="0"/>
                <a:cs typeface="+mn-cs"/>
              </a:rPr>
              <a:t>Но в мае </a:t>
            </a:r>
            <a:r>
              <a:rPr lang="ru-RU" sz="2400" b="1" u="sng" dirty="0">
                <a:solidFill>
                  <a:srgbClr val="002060"/>
                </a:solidFill>
                <a:effectLst>
                  <a:outerShdw blurRad="50800" dist="38100" algn="tr" rotWithShape="0">
                    <a:prstClr val="black">
                      <a:alpha val="40000"/>
                    </a:prstClr>
                  </a:outerShdw>
                </a:effectLst>
                <a:latin typeface="Calibri" pitchFamily="34" charset="0"/>
                <a:cs typeface="+mn-cs"/>
              </a:rPr>
              <a:t>1881 г</a:t>
            </a:r>
            <a:r>
              <a:rPr lang="ru-RU" sz="2400" b="1" dirty="0">
                <a:solidFill>
                  <a:srgbClr val="002060"/>
                </a:solidFill>
                <a:latin typeface="Calibri" pitchFamily="34" charset="0"/>
                <a:cs typeface="+mn-cs"/>
              </a:rPr>
              <a:t>. князь </a:t>
            </a:r>
            <a:r>
              <a:rPr lang="ru-RU" sz="2400" b="1" i="1" u="sng" dirty="0">
                <a:solidFill>
                  <a:srgbClr val="FF0000"/>
                </a:solidFill>
                <a:effectLst>
                  <a:outerShdw blurRad="50800" dist="38100" algn="tr" rotWithShape="0">
                    <a:prstClr val="black">
                      <a:alpha val="40000"/>
                    </a:prstClr>
                  </a:outerShdw>
                </a:effectLst>
                <a:latin typeface="Calibri" pitchFamily="34" charset="0"/>
                <a:cs typeface="+mn-cs"/>
              </a:rPr>
              <a:t>Александр</a:t>
            </a:r>
            <a:r>
              <a:rPr lang="ru-RU" sz="2400" b="1" dirty="0">
                <a:solidFill>
                  <a:srgbClr val="002060"/>
                </a:solidFill>
                <a:effectLst>
                  <a:outerShdw blurRad="50800" dist="38100" algn="tr" rotWithShape="0">
                    <a:prstClr val="black">
                      <a:alpha val="40000"/>
                    </a:prstClr>
                  </a:outerShdw>
                </a:effectLst>
                <a:latin typeface="Calibri" pitchFamily="34" charset="0"/>
                <a:cs typeface="+mn-cs"/>
              </a:rPr>
              <a:t> </a:t>
            </a:r>
            <a:r>
              <a:rPr lang="ru-RU" sz="2400" b="1" dirty="0">
                <a:solidFill>
                  <a:srgbClr val="002060"/>
                </a:solidFill>
                <a:latin typeface="Calibri" pitchFamily="34" charset="0"/>
                <a:cs typeface="+mn-cs"/>
              </a:rPr>
              <a:t>совершил государственный переворот, отменил конституцию, установив фактически самодержавное правление. Опасаясь, что Болгария может полностью попасть под влияние Австро-Венгрии и Германии, </a:t>
            </a:r>
            <a:r>
              <a:rPr lang="ru-RU" sz="2400" b="1" i="1" u="sng" dirty="0">
                <a:solidFill>
                  <a:srgbClr val="FF0000"/>
                </a:solidFill>
                <a:effectLst>
                  <a:outerShdw blurRad="38100" dist="38100" dir="2700000" algn="tl">
                    <a:srgbClr val="000000">
                      <a:alpha val="43137"/>
                    </a:srgbClr>
                  </a:outerShdw>
                </a:effectLst>
                <a:latin typeface="Calibri" pitchFamily="34" charset="0"/>
                <a:cs typeface="+mn-cs"/>
              </a:rPr>
              <a:t>Александр </a:t>
            </a:r>
            <a:r>
              <a:rPr lang="en-US" sz="2400" b="1" i="1" u="sng" dirty="0">
                <a:solidFill>
                  <a:srgbClr val="FF0000"/>
                </a:solidFill>
                <a:effectLst>
                  <a:outerShdw blurRad="38100" dist="38100" dir="2700000" algn="tl">
                    <a:srgbClr val="000000">
                      <a:alpha val="43137"/>
                    </a:srgbClr>
                  </a:outerShdw>
                </a:effectLst>
                <a:latin typeface="Calibri" pitchFamily="34" charset="0"/>
                <a:cs typeface="+mn-cs"/>
              </a:rPr>
              <a:t>III</a:t>
            </a:r>
            <a:r>
              <a:rPr lang="ru-RU" sz="2400" b="1" i="1" u="sng" dirty="0">
                <a:solidFill>
                  <a:srgbClr val="FF0000"/>
                </a:solidFill>
                <a:effectLst>
                  <a:outerShdw blurRad="38100" dist="38100" dir="2700000" algn="tl">
                    <a:srgbClr val="000000">
                      <a:alpha val="43137"/>
                    </a:srgbClr>
                  </a:outerShdw>
                </a:effectLst>
                <a:latin typeface="Calibri" pitchFamily="34" charset="0"/>
                <a:cs typeface="+mn-cs"/>
              </a:rPr>
              <a:t> </a:t>
            </a:r>
            <a:r>
              <a:rPr lang="ru-RU" sz="2400" b="1" dirty="0">
                <a:solidFill>
                  <a:srgbClr val="002060"/>
                </a:solidFill>
                <a:latin typeface="Calibri" pitchFamily="34" charset="0"/>
                <a:cs typeface="+mn-cs"/>
              </a:rPr>
              <a:t>был вынужден оказать давление на </a:t>
            </a:r>
            <a:r>
              <a:rPr lang="ru-RU" sz="2400" b="1" dirty="0" err="1">
                <a:solidFill>
                  <a:srgbClr val="002060"/>
                </a:solidFill>
                <a:latin typeface="Calibri" pitchFamily="34" charset="0"/>
                <a:cs typeface="+mn-cs"/>
              </a:rPr>
              <a:t>Баттенберга</a:t>
            </a:r>
            <a:r>
              <a:rPr lang="ru-RU" sz="2400" b="1" dirty="0">
                <a:solidFill>
                  <a:srgbClr val="002060"/>
                </a:solidFill>
                <a:latin typeface="Calibri" pitchFamily="34" charset="0"/>
                <a:cs typeface="+mn-cs"/>
              </a:rPr>
              <a:t> и заставить его восстановить конституцию. </a:t>
            </a:r>
            <a:endParaRPr lang="ru-RU" sz="2400" b="1" dirty="0">
              <a:solidFill>
                <a:srgbClr val="FF0000"/>
              </a:solidFill>
              <a:latin typeface="Calibri" pitchFamily="34" charset="0"/>
              <a:cs typeface="+mn-cs"/>
            </a:endParaRPr>
          </a:p>
        </p:txBody>
      </p:sp>
      <p:sp>
        <p:nvSpPr>
          <p:cNvPr id="21507" name="AutoShape 2" descr="data:image/jpeg;base64,/9j/4AAQSkZJRgABAQAAAQABAAD/2wCEAAkGBxQTEhUUEhQVFRUXGBcYGBgYFxcUGBcXFBcXFxQUFxcYHCggGBwlHBQUITEhJSksLi4uFx8zODMsNygtLiwBCgoKDg0OGhAQGiwkHSQsLCwsLCwsLCwsLDQsLCwsLCwsLCwsLCwsLCwsLCw0LCwsLCwsLCwsLCwsLCwsLCwsLP/AABEIAQwAvAMBIgACEQEDEQH/xAAcAAABBQEBAQAAAAAAAAAAAAADAQIEBQYABwj/xABAEAACAQIEAwUFBQUIAgMAAAABAgADEQQSITEFQVEGImFxkRMygaHRFEJiscEjM1KS8AdTcqKy0uHxFoJDk8L/xAAaAQADAQEBAQAAAAAAAAAAAAABAgMABAUG/8QALhEAAgIBAwIDBwQDAAAAAAAAAAECEQMSITEEQVGBsRMiMmFx0fCRocHhBRQz/9oADAMBAAIRAxEAPwCHi+O1ANHYeRI+fxMhVOMO3/yO2uxY9d7XkPFuG8j02/rSQnUbC9ufnynE25dy6SRMq8VqFrl2J84N+KVDoXb+ZvrANQWCajry+M1monNxKoSO+2nO5B9bxDxB9e+4NuTN9dZGp0ouWBsNBGxTk3zNfrczkrnmSetyT+caKcUpF1UNR3tCY4sTrczgs4JBqDQ+lWK6jQiJXqZ9yCdd/GDIjQIyb8QOIN6IA5f1yjFqke7ceRI/KEIjTSh1A0jzjXJuXf4MR+UYMW1/eb+ZvrGmnEyeEGpm0hBi3/ib+Y/WcMVU5VHH/sw/WNyCKF6fWbWwqI/7W/8AG1+pYmMbiFT+9qfzsP1jloGM+zg32mUzUIOI1OVSp/O9/W8Wnj3B/eMb9WO/rFWiMtgBeJ9mGmljNrNpJlHjNa/72pY/jb6ySeO1/wC/qf8A2N9ZULTI20neyMNvswV8iQW+MaT0nP4QYMcmPAnMYhFowtyijIJ7SPQQF7wiNFY6DjeFtBXhaZ6yQ4lpxSOtFAmswF1gwkklI3JrNZgWWPUx5SNAms1DHWMCyQBGMJrMCemLQd4dz0gCvWZMND7RFNzYWjC8Zm1mMGuBEBgnqR1J4aBY4xVMRzecHjIA6oRBZolWNUy7OYV2jRFYRBFY6HAQ6J6QMkUZNlEEKx9OPUW8YxVvJlAqiPWnzMVEhUS0SwDAsYy+Em08OW90Xj2wLdL+VzBYLK5hB2kqtTy6HTz0/ODy85rGARpMMywVRYTAisDUEPacYUwkUrBkw9QQJEohWNiqJzRAYyEY8GOF4yPQwmGNz0jbRbmI5sbSzIIcgnDeDzxuYxGMiWFhKDWkemSYWnJSLRJZePQdIGjpJCtzkmOHpyTRG1+ZAEjobiHS3tsODoGqhT/7I4HztFSt0Kza9muBe0X2lQWQ+4u1wPvN59JeYjhgUdxVHwlxh6YVQBsAB6Tq20toSQt7mA43whmB0BE85xTPQrZT7p0HTfae18V90zyftpQ0Y817w+B/5kIOslPdMd8BKiSLVEmo11B6gH1EiV5kZEYxGitFy6R0EissQiGZYO3KOBgyIEiHIgjKIRiAxxMHeLGoARhY+I/SBY3MV/lBMI7IodeOUQaiFWKx0EQxyvYxhhaQk2VRLp1LwwgKPSSF5SLHJFPWW/C8E1TvrY+yIc33sNTl01IAJlMTymv7EHWootdlHjpezfIxFyY3yVQACenLWQ6vGaWYoSQ3iLX8usfTAZRfUWGnwkBOC0fa+0yU1ucxAQAs9soJPkJ0STa2JpEXjXGqFNbVG1OyjVj8OQ8Z512txK1A4QEd3nY38rS67fJlx4bKCr08hDC4ZTcMLfGUnE8CFuTYZrAACwANh9JzOlJeP9lUjrEKL72HK0i1TJeKaQS0ZCoAWj0N4x41ZRBHVRBXj6h8YIx0hRCdYBxJEjsY6FYxo68Yd4t46FFqCCvJFUi8ERCSEQxwMbaOVYo6HAw9IyOusk0VHPaJIpElUxtJCQC9PSFRrCQkUJBYS34HjTSqK41sduoOhHoZTUR4aSaq5Rvbpy9JN7G+h6Zw/FjLY8iRv6QPEeJU0uSdbEA5rZdNTfymaHEAqBidLA/K8j0MUhvUdFe+ouL25i14vtnSRtNPcz/aniZq1FqM5I1AXoAdGB6nxkXinFVqeyym+qg9dCN5Yccxxy3NJQLnXKpy352mMardwTtmHhzlcUde/gac64NbX2kNhCNU0EFmgSAAYRhfSEcwLiVSMMZowtEYwZaVSFCEwRnBo1mjJAZxnERl5xaOkKwmIbXwjEnVDeIjfKaSJoeVjgpno1Ls5RN7U1ADEalvhfWGTs/RFtKWvPf9Zwz6uMXVP9vuVUDzhKZkqnR5TfDhFAf3XLl1v/XxgcVTw1FfaMUsNbBdSf4R52kn1ep0ou/L7jqNGe4fwl6hAVSfIGaHC9jn3qMFvyHeP0ltS7UYVKVMowPtBdKaD9odNVy8iNb3md7V9rsXTRWp0kpozZAzHO6sQSO6NB7j9fdhUtSrfU+3HqNTW/Y0icEw9AXLA2+85sB462EouNdqsJTBs5q91lCICabEjYn3T5Cea47iFWt++qu/PU6ek2nY3iFHEUfsOJQG4tTcDXTUa27rLybmND4nJ0lVOfHdK9l473/Asc64j+/9A+G48V8Mp2Zbqy+Nr5vLWVlXGPTXKNv08JC49wurga2W+huUcaB1v+Y0uOXpKfFcWdhqBt/3OhdMpO4/CxHmbb1clxVxTVPea46Soxb2J8I7iGEr0AvtaTpmAILKygnXugnQmwvpyMrizOQNSToAOZPK06ceKvoTlkssMLxQjctbpeX3Dq3tL3dR0HMi3hMg1IqSGBBGhB0IPiOUeBsYZYU+ARy1ybutw57XWzDw/rWVFfTeUtHilWn7tRvIm4+clDixqnvhQ3UaX8xJeymn8iqyRfckFoK8GzxC0ZI1hM0YWgi8beMkCw2fWIYEtFzx0hWw7nWKjb+U6qmU2jVOhgkhUex0j+zqean1A+sMuEp8lG1+vTrIeDe6VP8ADTPP+FNZOw/LxQH/AEzw38cvq/VnQuPzwANSp3IyDTwHj4eEwPbDiQeoEUBVTSw1ux3O3LQes1naPiYw6lhbMwAQeNzc+QBnl2JqksSdbkknqSdZ6PSYt9TIZZdiZwbFZcVRb8aD+Zgp/ObrtzSvhnA0Apir8adUZ/VarHflPMxXCsrH7pVv5SG/Sevcfpe0phP7xa9L+ejUsfVBI9f7mbHP823Hwbwkjx5pZcD43UwrM9LLdlKG4v3WIOnQ3UaysBuAeoBmgPsqfDNbGrialx1C0KhA+HdO38U9DLJJJNXbS/PoRinyuxd8F4qnEKJwmLP7VbtSfYmw3H4xc6feW/jKDh3D8PQxbU+IqfZBHBK57ltPZOmXXWx8NwZQ0qjKQykgqQQRyI1BB6zeMU4phvuriqY15A359cjW+B+fO1/rytfA+fk/H6D/ABqu4vGnoGnh2xq1/YGiwwoJNgQq+zLZDn1UD3unSedYLEPTZHU2dbEHQ2I8DpLDinEMRUApV6lRhTOiOdEKgroORAuJW5Z2RW1Em97DYnEtUcu+rMbnl8uUSLXwroQKiMhIBAZSpIOxseUaTCqrYDBVNxEJ1nOdYzcxjIsqdW4ilpGTSPzybW5VS2Hl4geDLRuaZI1hc0XNAFo5YyQLJtV94itLOnwKq4uABfqSbedgZBxOFNNyjWuLbG41F5NTjJ0mNpa3Z6xwliUbxp0zy/gX6SfgjoP8B+RX6Sp7OPejTvfWgvLfunSC4lxtcNTLEZm7yqt7anUE+AnkqF5JJc2V1UjLduMb7TEFQdKahfibFv0HwmVr7aecPia5Zix1JJJ8zqZHd/Ce5jgoRUTjbbdkWq11PiD+U9lqYjNQSpyR6FQ+KlxnH8pPrPG6nyM9R4IwqYemhOtbDVF+Ip0COfR2+c83/JRtRfgzp6d8mJw/CmqYw4YaEVaiE/wrTZszfyrf0l9xvh9FqdWsjApRT7NQo3JZSDY1Tfe1yedyLyVh3WmlbiJIz1KKJofdre5iF3/ipIfI+cj4XBChgRXqACqVd1Ggs+JUhc1tSVo5TbTWoekSWWUmpeFLzfP282FQSVGa4lxs1aFCiKaItEAXUasbWLHTc84DguPNCvTqAlQrDMQCbodHBUb6cuoEgkTrz0ljjpcezOdyd2b7tNwZcSrVqSotUAtZTfMij77HQnKAQ1gNhzvPPTYjwI+Rl/2f4vldKWIJbDk2yn3VJPdZhzUHkdBe8jdpeGChWIT92xJTnYc0J6i/oRIYbxy9nJ/T7DzqS1Ih8T4lVxD567l2AC3NtgLAaSLOnAE6AEnoASfQToSS4Ju2Bc6zkGsWvTKe+Ct9swK38r7zqcYwepsIgMdUU6RopmBhTEJiRSIkwwkIixl4RIUA2faLtHYCnRPeO7WtkB5AH735TKqfzvrqfMnmZYcUwyKSdSTfUknU6kytpHrtObFCMY+6XyqSlUj1XsnUHscMetMqf/R2WYztdjc9dlX3UJXzYe8flb4S34bjzS4dTce8pqqvm1Vrem/wmLxFbLuT+sXBgrLKb8v0Vksk9khjQZaDNRjsLQJqNO0lQ+sbzY8F4qUw9KoN8NVwxca60q9NqLAddR62mHzTXdgmtVrVahAw601WoW2zBkakB1IZc3l5zk6uKcLfb8rzK4m7o0vHsM6ulBKCVaFaozEtmsrOSzMWU3UjvnxGnhIfaYNVfDYJSA796p0UsMzXtyRFt5ASsrcUx9F6y98rUuUyr7RGLsD7Wm6g3BAOgPPUSbwEHDPUrYgk4o0qlV1PvUqNNc126PUb2fd5KDsTaefDFKEU3Trit7fj5d/I6HJNujO4XBUGoVnqVStZGAp07e+Laknz0tKi87MTvvufM7xs9eKauzkYpM0mDrjE4Vkqe/SC5XJGi7Jcn+U+BEzJhcJiMjhxuPy5iLlx6ltyuAxdMn4mrhyuHVUKsoArtuXObvuoO2mw8p6j2Z4bh6FMtQUg13GUsSWyDRbE62sGa3jPJ+KAZrr7rAGajgfatz9nQIoGHolNSTnsmUNtobDx3kpXptDr4qZ6MTnaxUGmmhZwDrzVb78r8p53227IpRH2ihYUiRdP4CxsCn4L205X6bbmrXVQtNzcU09pV1sCTyJ8WLH4TC9qO0dTEUicuWi1wmxzFDZjptbkPGCEmmFxMdUe04VolMA7m3TS8ext/V51EaBP1iRzGNAmoZMbDU9oKFp7QoxaurVWsivVPRKbHeWlPss+S9XuOSMqAhiq8y9hYHwB5S7xfHq5uqOlNfwLr/m0lRUxLAk5mZyPeLE2HM9BPPnlyPaOx0qKu2Li19ng2p5gxWsw87HXT0mYFO5LNvy8JbDXCaG+Ws1/EW3/AFlWx0Jnbi4o5J8kaswB6+HL4xoQk8h8IRKWtzvHnSUARHS8nV+KsaKUAAqLrYXGZjoXbqYEmEXD5hmNgOp69B1MScYumxot8IXA4+tTFqVeqgP3UqOg9FNpPwDEYfGsxJYpSS97kmrWBa5P4aZ9ZV+z6a/KW9PHuuBen3ShrBSLa5imbNm5WC7byeSKS2XLXqaL33Kunw+q1NqqoxpqQrOB3QSL2v8AEesjkSfT4tVWi1APak7ZiviQAT6ACQRKK+4GMIjQIQwZhYCfQwDtSarl7ikLmINi1r5QeoFjbpLv+zvh/tMS1xey7eZuf9I9ZSYPiDALSaoVolwzADMBcZWfLpc5eV5uf7LqYFWu+wKd0E6gZiLn+X5zlztqLT7/AHKwVtFTxvEF8ZVRqmQEhTroQNRp8fnC43DKcOtNO9atT21vmVw3yUekh9oRQerXDPkqrVNjZirjTQ6d0jX+tZ2GrGlgHqZrscQEUi+hFF81rgaj2og0fC/oNr2aMoW/r4xytpBmcDOwiPU8oqmNMckAUPteHSnpAwtMm0KCa58p9pYkGmVuNdQy3vf9JlMVjGa+pyk7bc9Lia/B0r/ar395LeeQazFZje/OcPT03L5V6F8jdIv+BgHDuDsKgJ8mUAyqxqGm7Id1Jt4jkfS0tOzx/ZVB+JD+f0kztDw0VHJGjaWProfCMsujLT4ZJxtGYQHc/wDUWXWG7L1St2cKD4E6dZ2K7NOjgB1cXBYWKm2hI58pd9RjXcVY5PsVCUebGw5Ae83l4eJj3fNbYAaADYDoImOpOrkVBYnUcxYbW8BtBq8eLT3NN17q4HLHmqcns793Nnt+PLlzedtI0RQI/JMYmGJPdtsTuBtrz3PhANPQeyXY9WpricWrMj39hQXRq+37RmHuUtd+enUBqvtR2Mr0y1WmilDqadPN+z20UMSWG/O/hFbVjJMyECxj845RLCExaU8FSp0PaVFepUaxCk5KSqTYZirBy+xtYLrvNHwuogwOIqPTKI706LGm5za3a4D5hbu2O3x5UvErfZ0JJzMFOpuDlsAoGyix+U0eGwbNwoIFv+1ztZlNhZgtwDce8RrOCUtcbl4+h0yioSpeBlai4fMSlaqu1w9JWLHnYq9vUQ3FOK+1p06NKmVpUc2UbsWc3eo9t2PhtKf75vvciWnC01036GdD91XySW5SmIJpO0WEy+xLKA1TMxHPILAEnprKipRXVcpDht76FeWnzvHjkUlYNJChlEc1O0XLGuzJCAQqQcKsZGN3hE/fnqyf6LTB1hZmHifzm/wXu1T+JfyEwmPFqr/4j+c83pX78/L0OjKtkWHBG7tUfhU+h/5mhxbd8X90qL25WIF/mJneAbuOqH5EGaZqYOTn3D/+TrB1H/RE48Gp4RWCUizZSFBN7jKbDQee0rMPxf7N7cOAxdbm5uSKgBB66ajzBHKZeu2Qb21vb472kn7SxTObPlvlzgPbUEgX5anSc+SD2fYrGt0UHHbu68rjOP8AC23raVC1LaHWWPFcQxZ6jG7uTc/menhKWepgVQSObJyWCNfaWnAEomun2pgKC3ep+JVFxSXqzNlXyJmeSpaERsx1NpeydH0VwfFe1QV2sGcAgaWSmPcprbkB6kmOxddeflPM/wCz/tGQ/wBkZiVKn2bE8wNadulrkeU1D1SVqc2Rwb7CwsR531FvGc8pOPJaKTMv244Ero2IpJlZCfaWHvKN2I6je/MXmBKie416qZrEfs6yaHlmtdb+YJHwE8Y4xhlp16iJfIHOW+lh0+G3kI2OXYWa7k3jtvZUgDf6ZdfmBKp2IBsTr87dZacbwrWpm3cHdv8AiN2tbylRWi9Olo/X1KZ3c2DWTMLxSonun42BOniZDQbxo0lnFPkinRMqYt3fO7FmO5Oug2EnjFtdjZWOVQrMoJUBco87ePTnKdDNLw6j7VTb7tJB8FbvH/NIZkopWikNykrVCzFmNyTcmwH5RkLiAMzBfdzG3iATb5RkrHgzGxzGJaOanHQDf8NUinUV7ghtefIGYjiq2rN4n85tuHqUR1Ygtc7bbCVf2ZXFmRbXNzbXfSzDUTyMORQnJs6pR1Kio7O/vGH4D+k0OJBKJZgCFtr0I1lKmANJ1ZblSDr08D6SS47t9dAfXKTbbwtK5WpSUkSUXQ77BcXLDnff+uUs6GFH2cgb96/S2+5mUbir8pq+zbe2w5vuc4+n5SPVRyRgpSe1oOOrMVxWoScvIX/za/SQAsseKp3zaRaKT1cfwo558sH7KcKMlERCkpQlncMxZoVkqhQxQ3AN7agjl5y5Ha+r+1IJDVCL7aAaAD1MpSsYaIiygnyMpNGibj71auGQOSlNqfLLfKRqfgJC4uRXxbslyGcaW15D9JUezINxLTs3Tz4uip1zPYi5W+hJuRqNouiuBtV8kzjWHd6vcRmAXNZQWsOZNttZnnGs03aHGmjiW+zF6OVVBs2bUXOhIuR3ud+cpDjib5wr3y3JFm7pvZW+7fY9RExQlCKi+wcklKTkiHXW1tQbgHTkT906biw9YK0e8aDLImKFmr7GsGYoRurqdd1cD01A9ZlhC4fENTYMjFWGxEnmx+0g0NGWlk7ieDalVZW6kg9QdjIhE0FfjC4xctcLTrj3agFkf8Lj7hPXa/TaUmKoshs4Knof61i426qXI7+QEQua1tIG8kU1uJUBsuD4arVFUi1gLkkgG/IC+8r/ALWVbI4BAPxFuY9JL4XRqFHZELKNyNLX5Hw2lSwNSpYAksbADU36WnlRSlKV8HpNbsuxSSwFtAGNhsQe8TbzldUYZNxqP0cfSTcWfZ0woPeK2Yj7ptooYc7fnGYBAUGm4BNt9SYkdlqITRnKPDKj/dsOp0+W83HYXAlL02sSQWHqNPlEwtC5yne3dPUc/wDqWOE7jq+2UgHybn5fWJ1HUPJFxoVY63MJ2qwns6tQW0V2ty7rG6/I2+Ep6a6T0/t7wtagFSkQxZDmtqbrry57zzVVtpPR6LJrhXdHNmVMCYsIROC32BP9dZ3URBWiEQzUyNwYKaqMIDNf/Z1gialWvdbU1y2ZSblwb6ggqQF5dZkLy87N8cFBKyEG1TKQRrYrca/A/KAJF7RuWrvcKDoDl220PiSLG8p+sl42tmYt1N/0kSA1giJwEeZyzBFAixQI4CEFg7Qz4hmUKxJA2vyHQeEbaIVmo1jTLbhlK6m4J15eQlWJpOBYXMjG494/6V+sWS2GsusLUWkCqh3UkEqxstrDS687jfyjamIYsHWykjRUGQINVyeBtufGGbC2BDezA0tnf3fe1Gp3yH/uRq1Wl1DnSwUZE0APPU7kfCeJdvg9EG1O6n+EE89L21A6nSFwtIhFPICzeGuh+cqKPGiaoudBcC23hb0EtcPXKEa919uWp3B85ecHBKyLlqLvApmAGx5HoZaYykGoOSLPTViw/wAIv6aAyjwZsR0v/wA2+E0p1AdfeAsRyZeYM4nDexlLaiDwHHU/ZE1LFR3XsDpm0RhbXfT4zzDGUgtR1XUBiAeoBOU+lpva+GLB1onIy3FQBQVdL51a5OltR5ATz7iNw5HMm3T5Tu6D3ZSIZt0guCw+fU+6CR5kfpJtVeUkYPCCmgX+tYyuk+iwqKgmcGS1NxfYgVReQKyfAyxxDADxlfUMnlaY0AKveOAgKgsYoM5iwSoNIK8LUGk6mhi2agQWLlhysbaMgDVWPyxBHLCgDSJxhLRCs1GBAazadk8PmpOb2tUI5fwIf1mPVZ6F2Lq5aDDX94Ty/hSB8BRl6T3oux97NYHW9iL/AJyThqAyBgQdOZ9dPWDSkBSfzH6x+Gpj2Y+P5zzpx5rx/g74y9CiIAqabX0+G00eGrBwEbfcctv+zKIIL38ZoMXhVCU2GhFj8d5TNDU0jnT5LvglUE5XuDexPW+zj9ZfLdQwvYhWPoCQRMsy6K40YFbEeI1B85tMPTDKb8gV+BXac+PG06fDDKVqzLVa9QXamAcy3/ai9FgRazG+um19LzDcRoNnUnnrcbXmp4lSIqeyV3VFFwoawGbUyLV4eo+85v1IP6SvT4pR8DNpjGqaDpYayPWaWtHhi5Dq219x4eHjFXhSFTct6jp5T2OnenEkzm6lqWVyRlcSZEK3mmq8JQm129R9JExHCkU6FvUfSGfIidIzrrpEprLfGYFR1+X0jKWDU9ZCUN6HUlRX2uZY0aYt85YYfg1MndvUfSXGH4BS/F6j6SU8cmWxTijOYqkGHQysdbbz0EcApfi/y/SEbstRbQl/Vf8AbNjxzjtRsk4S3PN4onoH/g1DfPW580/2Tv8AwWh/eVvWn/snSsUmc2tGBEeBLDjvDlo4hqSFioC6sRfvKCb2AHOQAvetyvJvZ0Ot9x+HpZjp1nonZ3ClaXu7m/T7qjb4Skw2ApgrZeX6TX8MHdPn+ghStWxdW5//2Q=="/>
          <p:cNvSpPr>
            <a:spLocks noChangeAspect="1" noChangeArrowheads="1"/>
          </p:cNvSpPr>
          <p:nvPr/>
        </p:nvSpPr>
        <p:spPr bwMode="auto">
          <a:xfrm>
            <a:off x="155575" y="-1766888"/>
            <a:ext cx="2590800" cy="3695701"/>
          </a:xfrm>
          <a:prstGeom prst="rect">
            <a:avLst/>
          </a:prstGeom>
          <a:noFill/>
          <a:ln w="9525">
            <a:noFill/>
            <a:miter lim="800000"/>
            <a:headEnd/>
            <a:tailEnd/>
          </a:ln>
        </p:spPr>
        <p:txBody>
          <a:bodyPr/>
          <a:lstStyle/>
          <a:p>
            <a:endParaRPr lang="ru-RU"/>
          </a:p>
        </p:txBody>
      </p:sp>
      <p:sp>
        <p:nvSpPr>
          <p:cNvPr id="21508" name="AutoShape 2" descr="data:image/jpeg;base64,/9j/4AAQSkZJRgABAQAAAQABAAD/2wCEAAkGBhQSERQUEhQUFRUUGBwXFxgXFBQXFxcXFxgXFBkXFxcXHCYfGBkjGRQUHy8gIycpLCwsFR4xNTAqNSYrLCkBCQoKDgwOGA8PGCkcHBwsLCwpLCkpKSkpLSwpKSksLCkpLCkpKSwpKSksLCkpKSksKSkpKSksKSkpLCkpKSwsKf/AABEIAQAAxQMBIgACEQEDEQH/xAAcAAABBQEBAQAAAAAAAAAAAAABAAIEBQYDBwj/xAA+EAABAwEGBAMECgAFBQEAAAABAAIRAwQFEiExQQZRYXETIoEykaHBBxQjQlJisdHh8BUzcrLxJIKSosJD/8QAGQEAAwEBAQAAAAAAAAAAAAAAAAECAwQF/8QAIhEBAQACAwEBAAIDAQAAAAAAAAECEQMhMRJBIjIEUYET/9oADAMBAAIRAxEAPwD2ElApAJLxHWaSjKQQa1CjgE0pyBQRBFAIoBFAtRQKABCATXPTS9Mz3BApviJviZpA6EpQxJryhRxTXN5p7SiQgOL2pNYurmpuFMBhTSE+Eg1AMLMkg1Oe1Ipg0s/spJ+FJAS3BCUkFLMkpSSRTJJKEYSIIRCSSYNcVDt9406LC+o9rGjcmPQcypFesGtLnGA0ST0Gq8X4lvl1sruLnwxvsNGjWzAnqfetePj+xctNheH0ggz4OmYxEa9gqC8eOq7WlzamRyBwA/HT4LKNeSQ0ZYSddeecLjeIeTyHIYY9519F2Y8eLG51Yn6QrbMis71ayP8Ab81aWX6WawgVQw83NEHvByUC6OAa9qgmKdOPaOc9tzkrqt9EDWgRWd6tbCWV4/KJ9pdm+kiqyHPDKtM54m+U9uU+i2txX/StbPEpOnOC3dp6rEs+j7BRdTbWd5s/MAWg55gbKnuSjXuq1sfVANB5wOe0y2DoT+Egwc+qyuOGU/j6uZZT17IAnBcmOnMb77LoCuVuLigEXJJEEQhKQCBTGgRlBEoM5JAJI2ElNSJQlSzJEJIgIMUkkCUEUppKUpj3IhyMV9KHEPhWfwGnz1va6U9/ecvQrzO534hhwz/cunvlWXG97eLaqwccmuwN5Q3LIeip7iJ8doGk7r0ePH5wc+V3W94U4OFQeI8lvLCcyOs6aK9p8AWVrg8tLyDPmcSJ6jfdW9zUw2mBpl3UxztVy5cmVvreYzSKw4cuS51q6dVKhO3lKA9z1CvGztexzXiQ4Rn1y/vZdMSj2u0wDKqDZcGXu6XWWqZNITTcdXUwYg8y0xnyhawFed3RaQLbSdI8xLD/ANzT8wF6I09lPJNU8LuHlAJEpLJZAowkkgGuTS5OiEkAsSSZCSAkwnYUYRSRsISlDEmhyBo8lMJSQQNASmuKMIEIU+feL6RZba7XGYqOjsTiHwITOF5FqpZTJ/pVz9KVmi8HmPaYx3/rh/8AlVfCr8NppnmV6cu8P+OTX8nt1ldDU6pXAEk5KPSOQUS9LQQwkCctlwybdO1DxDxs6mSKVF7yN4gfudlmHfSTWJzpMA31lXdShWqsccBc8AkA4m0hGgJEGo8/+PVYuz3PWqVW4qeDEcxAECd2krqwxx12xytby7r6NZmPDhHVZa/uMC8llIHlJ+QXoFku1oYGgZRp6Lyu8LpNKtWaQJaSWz94bAAa5Tn0Rx/NtGW5EzhG9Hi2UcebfEHTM5SI7r29ruS8E4cqEWujIgeIyf8AyC96YFn/AJE7i+Lx0lOC5kp4K5Wx7kyckkJ9UAQ9KUChCAcCkgXIICYSmkoFyaXJJkOlNlJBB6OJQKCI3QAKCJTC/OJzQGN4tsFjq2lgrtqPqlkBtPFkwE+ZwG0kjX0WcvbhNlneytQksBGJpJluevbPNb29aGGoKoAJwOb7vMPiD71RXTZnGmTWeXvqCST93FsOgXRjlZGeUlXNjqS0dVINAHVUd0Wvy4fw5e7dWRtUKbDldLRZgRCrqF0Ma7FGfNd3WxQ7VeICclF0s6RWY4usDfEZUc0Frsj8vmp1s4koUA3xHeZ2jWgucfQKv4n4lo/V2ggkv9mWkab56Zq8ZdpyssZ6nYabKrHMGWIH3FexAaLwb/EyYC94o+y3sB8Ec8s0OL9ElIFKUQVzNjygkgUgRCUoF0IpgYQSKSAkEJBqegknZoCa4J8pSgzYShFAoBpTBqnkpsoNwttDE0jfUKoFACYAB0P/ABsr15VHfF3B5xS4AjC6CR2OXqFeKawP+KGhaarXHLEY7aqe7iMRkf7/AErK8UWfwbU5oJiARJJMRuTqciq1lrM6ru+JZK5rXolO8sRwzJPy6rjXvKkw/auaIziQT7h+izlN1OpTMmHDMGSCDHNZlzXF0an9UTj2Ppob140c5/2LGsjLEWguInnsFQWm2PqvxvcXHrt0CfVu97RLhA6kKOGLWSTxO7XejUgg8j+ma97uu8m1qYe0y06cjoD6TIXgNGjLgOZA95he/XdZm06bKbYAY0ADsFzf5P424v1JLl0aVyeEWFcem6U1ErmE5IAQi0c0CUgUwfASRSQDy5IuShAhIixJYk1BBn40CmQigFOSEwkgUAC5RbayWH3+7NdyUgJMe9OCvJ/pFu+XNrDSMJ/UH9ViiV7hftx4muES123JeQX1dRo1C2DGxjVehw57mnNyY6VvjFdLNXLTI3XJwQYFuydbRaC4yTK5hyDgkGoCy4foeJaqLQdXjrocXyXudNy8Y4KqBltpkxqQO5BHzXr7ai4/8j1vx+JMp9NRxUUik5c1bO4KeCmNKcCpMUMKWJHEgDKCSSA7koFIpQkAhBEphKALig5MLs0yraA0S4gDmSAEaDriTXvhUtbi6zBwYKrXOMwGmZPKfZHvUC33zXqMik0MdMw4glzdwDoD6K5hU/UX9qtbaYxOIA6qJYr+pucYxRzj+lUdI4xm5xeM3NcMxPOP0So1MImNc9c45lXMYX02DaoIkEEHcFUl/wDDVG1MIcIOoc2AZ/QrF3pxNUstb7N0BwktObZHMbT05K5uz6RKTwBWBpnmJcz9wq/88se4n6l6rE8RcE1bN5h9pT/EBBH+puyzoC9xfaGVmy1zXtPIgjPssLe/AEFz6ThEF2EzOWcArow5fzJnlh+xiHtRAXY0lJui53Wip4bXNaYnzTnGwjUrfbPQXE8C0UydA4E+i9lpukA7fusXcXAIpvx13B0ey1sgdydfRbQLk5cplenRxyyduze6lUVFadFIplc1aJbUolMbonKTPSjdApFBjKSEooJI2QJRJTHFIBiUarawJGp5Kuvy8KjSGURLj7ROgB/RV9AV6hwtwtO7oMNHODqeQ36K5j1srXS8H2mo6KNWnSb/AKcT/STCyd7cJ1XmX2k1Hcn4wJ5AyQFvxdADMOJz3Rq4jM9hAHoqgOJlh2zaenI9QtMc9eIuO/Xk1oolhLXCCDmOSn3PxM+h5TLqf4T93mW8itNfN106tUEsBfH48OhnE8Dbr1UayXTScT9lTbz+zLhluC58/BdX3LO2PzZ4vrHetOs0PDg6PvDyvH5Tz7FC0Wn7RtPUFpOIZEwYzjuq5tEMwtbTbDznhaGCPxHIklSLRbabCJAL2iAAQXZ5ZDXb4LHXfTTaj4hsTHWihiHldIOfbQhPtPBW9Kpr914P+5uvuQtNvq03irUo/ZtkAOInzZSN2n+VWXDfz6b3EyaRJMDPDOmZ2Ws+tdVHWzK9y2mzecHDH3m1AP2U6wceVGsLaoFTKAfZPYxkVJve9G12Pwl8MALgQGzn+Ig/Dms7ZKDarCwHC4GROh7+iqdz+ULueOtpqNNJrhuNOqqC8zOnZWDbmqluTHkzAGCpnI1BwxHqhaLsfTZL2kZ8oI6GVcsTqpN18Z2ijAx42j7r88ujvaHvW7uPjKjaYaPJU/C7f/Sd+2vReUOCTXEGRlCnLjmRzOx7qyopdFwWD4S4xFSKVcgVNGvOWPv+b9VtaT1x54XH10Y5SrFieFGpuXVtRZLdQkVzxbynApGeHJJiSAkkrlUqQJ5LpCg3lWDRBSJV2+3+G0viXOmBzP7Kdc1Asp+b23+Z3c7eggeig2SzeLVBOjdfkPfHuV45qvK/iZ/sHPVLeNCH4xqM8twdfiFc1GKBbG/pCWPp1jHVg+u8lzvIPK05Rzgb91WvvujmRUqidYpgye5Um8Wu+uD/AEmY30/4T6Ngp5Dw6TXHMAjG8jm4OOQ9V1zqMFbSvmi97GnxjJiXOaB0yByCvLXTDbO8U48hDxhAEwZ9ckx9MNGUAakhrW9dQJhcad6jCZDRIiPxe9Fu/Di0tVmbXpFp0eNtRyhZ5tx1bA81aZbWpx5mxPlP42/Mck+la7TUP/TiGDKSAGDtIk+ibZ71rPtrGlwaWeRxDJxc5B207Im4W4barnpWxniWYlpGb6O7eoG4/vRcLhuBjqmFzyCcmuABGIZwQcue4V5fHCj2O+sWIlrxmWDrrhH6tUKz122seT7G1DOB5W1CNxyd8U5ludUWf7aS76FWz03NdVFWM2CCCAOe/LJU5sZtgLsbqRdILXg+Un2iNMRjSdFlXUn0q+N7nghwxmXY4mXA5z8laX/xNZbSzIVWvbmx2ARPIjFp11CPizwfSrvThCqyu+nTaXgAOB8olp7nWQ4R0VTUuuo0w5pBOklo92fwVlcvENRtZmOo4tGQxOLgJ2zzhXt+3s2nBESfMGxl1B6TBBWu8pdI1KxdazPYYc1zT1BH6q8uTjCtQIBcXs/C+THY6hWItdO1UnNPlwjFJ+72dosnWEOI3BjLeE/7dWDzuPZLg4jp2lvkMOGrD7Q69R1Vy1y8Mu60PYfEpOh7DOWRjnH3hzC9U4U4lFrp7CozJ7f/AKH5T/C5eTi+e43wz31WkaUQVxa9PJXO0dEk0JIPacSqm8GY8hqrJ+i40qEZxmlKRllswY2I7rtKaExwKQF7lAtbd9RHxUpx1VVeFpg4B37DRXjO05MXedHHVqPfhAa2JOxOkc/WUfrLMIm00ts48/rlp6K5vSw06gLXidQDJyIEz8fgsHZrFUeDhAwghuJzmtE6DUrrw1YwvS2tV5UYI8apUM7BwBG/IekK14fpU3YXsbAJIlwEnLp2Wd/wOJx1WCDHlBdPWTAj1WmuimKTABigGQXCJ1221Rl50JvayutkGo3k8x2dn6aqystgYHOdhGJ2c76AfJVraobUe8RheB8JEhQ7XxS0B2Ay4CYmIjmeSy+bfF701jIWc4n4W8X7agcFZucD75G/R3Xdd+GuIDaKWJzcJGROxI1gaq1fULug+Kmbwp+x5260OtzCyoALRTGWUeIBqD+YLM1LMQc+x2g7/Nb7izh8gfWqEh7DLw3cfiEbjfmFRW6m200jaKQAe3/OYM/+8dDErqwy63PGVjLVGf35qTVt3iMDXe03eciB02PVc6gkxudfkFztNHCYWyAFpcBAcY5Tl7tFaf4s+lTwYWw4aENgA7iMwT1VKWpEI1KN6Xl6WOm1tOrRqCXAY2Ew9jjyG4KN3W82WrTrUnhwI8w0P5mOHuIPZQrRfVSo1oeGOwtwjyAEDuM1wbV8uHLWeqnXXZ7e5WC2tq02vYZa4SP27z+imysD9G95mKlncfZ87ex1A+B9St4CuDPH5unTjdw/DkEkJRULTzomSnvKYSFAcSgSnlcXORAY9yyXEN6YbRTYdXEDTaQM1qjuvPb+rY7zpDZpby7lb8U7Z5+NFbqJDXOHXrtE5dF55YrQxn+ZnmchiAPeBPxC3182qKT9oB76FeZNDJ82W+/Xl1W/FOmWfVaFt9Ma0YcLT+Vmk9TqfVc7PeTnPLnS46NymRt0n3KBSvCiyDgc8xn92DtDjLohTLsvjFVptLGMBMYsy/nmf4V3HX4na+p2SrU8MvPhseYyOJ+hPZs9yp1t4So+DhYMJkEuiXHODJ9UbRaAKOJsfZuB9xz+Csbwp47PUA1LDBGsxIz7wsLb00kgXJcoosDQZjnz3Vo9u4VDwpf/ANZpQ7Ko0ebKA4fiHc69VdyQoynfa545PcsBft3vsFoFeiPsnnNuwnVh5A6jl6L0IslQ7bZg9rqbwC1wgjvuqwuis281vewNAFejnRq6bmm7dh5ZzCprQSYWk8H6nWfZ60us9bfpo145OaQJ7Kqvi7HUHljs92uAyc06OC68b+MclXEnJMcjVyyQC0S6UQA4SJjYHVd6rS4F8CAYMKMCtRc1opspvBBLHOgkjYtiM4zBU5XRwzgS0EW2n+YFvpH8L11pXkXCdn/62lGz9ema9ehcnP8A2b8fghySMBFc7VLlAppSlTogcuL9F0cVxciQGO3XnFd4N5ydjzHKPmvR3DVeTXlULbVUqDZxI20yXTwz1lyVqL9tA8Ko1uZ9kzG+gzWDvqxeH4YxAuIMgCMJnILQXHQdacb6pBDepzMZTmqriqzCmWRtvv8Avst8P43TPLvtysV0AwJLyT7LRt6TPotFZrpFNslrGCZk5ujlIz9CFXXNfJDYGEdBv3AVnWtLqrIE5+gPMDf4Iy2JpZMw4XN9oPGescuyj2ji3w3CmwYyBGFoz/kqrsFYOe2lJa08vNAGWRMj4K9uKxU2OqANBex5GIgF0bDprsosk9VKzN48SVWVKbmhtMskeGJyOkPjXst3cV8NtNJr29nD8LhqP5WB4lsjGWw4wfDeATG05Ej1Eo2SvUu20DPFRqbjR7PxD8wn+ynljLJpMtlemgQuVZk6a7J9G0Ne0OaQQcwRuDuuNptEZDVc7ZVX5cjbTScw+22Sw8nRlnyOhWNsjHWik6y1Mq9GTRxa5e1TPy/heiWbmZWV48uwgttVLJ7CMZGsD2Xemi1wv4jKfrz2qwgkGQQYIOoI1lBoV9f1AVqbbWwe0cNUAey/n2OXwVBC65dsTgFpeHw3wKrnNxYYIy21Oeyh8K3eH1gXAkNOwME7AwtFYbL4dapjBbTqBwbhAIzymBvr6qM7+KkduCLHjripERJHTKAPivQwFQcJXcGU59PdqtAQuLky3W+E1CISTgks1O5K5lO5IQlABXIroXFMKYR61SGuPQ/ovMrdZpL9JP8AfevR7yf9m7qI96xFts634umebrwk2KVQR96J+KzvGlUOe07j+VsbqpBtEDdzid+2ayHFlOc/zRoOS2x/szviuo345rQGsaInMyZnpsuVS9q9Xy4nmBENGg39nNS7quppEuBc4+yBMe5uZPb3FaendDogNZSaYBEDb8rf1JBV2yfiZLVZw3Y3Ug7xWgTmJPmjPOBpputRQbhrFw0qNBPcHn6/BVlmpt8TC3FUcBOKYDR2B/WVMvG0+G2CMROQAEknQCNSssr9VcnSv4sslOoWOc/CGAiAAS45EAfFQbotdO1UvqtRwn/8nZkscNBJGc8h25J9uuCsLNUr1XO8RrZa2RDG/e6SWzposbQJaZG2eRWmOMs9K3vbd8LXo6z1DZK3l80NnZxOgP4XagrYClvzWFruFtoBzT/1NEZgHN7RuOu/futBwhfn1inhcftGZHryd8j1WWeP6rG/i4MjTVRTZS4lrswciNoKsGNz0zUhlnhZb0008zFjNjtLqNXOz1xGeYwnIHu0qkvS5HUK7qRzAza7ZzTof7yXq/EVxNtFEsMYhJad2u29OawD7XipijVafFoOyMZloMFhP6Lowz2yyx06cM1XUsTA1pLyIcdWHSQc+a0Vgu9zsXiOxPaY79vRcbksUuaRuZ05LV2ewAOLtZM6Qs88u1TF0u2lhZGilymlO3XPWp8pISkkHUHuhiSTXIASmFOOqBQEG8GSFn7RZVqazMlXVrHJ09VeOSbGcfVc0tEBw0A6kx7pz9FD4uu52AkifM3SYEwPktKbB525aEJ972E1GgAH2gfdotZnqxPyyV30XUmkMp5gQ4nM9oGbdzAlWNKo4gAMdMb+UTzjX4KZTsT2YoDRJkyATPol9SrVMsRA5NGEep96q5FMXNthwuJfUbTc6Mm4Q48pdm7/AGq3o2FrWODRmc5OZPUuOZ9VX2fhogyS1uWuZce/VX9Bu0zl+yzyu/FSI9ayipTc06PaW+8R+68spUqTaLmvMvY4tiGg6xI56ar1yjShsax/K80v25T9ZqkbvJHrmtOK+ypzjP2G2PpVW1W6tOnMaFvY6LSWpvgVaVss/wDlVD5hGhPtNI2nP1C52Xh3dyv7isIaHUn506vPY8xy29wWmWURI1dje1zGvaQQRIPQqQ1UdytfRcaL/ZHsn+81eFy5b63niNb6+Fs/0cysczh/FV8VzXFjnSZykanRa8WXGZdoNB+6lOYIg6JzLRWbQLPdwY4Fum37KxY3JNYyMk+VN7URQclKUogOCSZPoknotugKBKdGSa5qzMS5NJSLUA1AKUHNTiECCgOXg5rp4YRAKMFPYRzRAMgBODV0wIAI2DMA5T/fcnhp2gf3kiU4HonsGNZhGZ6klZ+3WIVHF0ZE5K/fTxaoCyiIVS6KzalpXdlGy7OsOghWwopeHkjY0h1bNjaJ9pu6kUsxn/z3XXw0MKRi5yAKDggG9EA5LEkJSAQCRGyTgmwUA81ISQhJAf/Z"/>
          <p:cNvSpPr>
            <a:spLocks noChangeAspect="1" noChangeArrowheads="1"/>
          </p:cNvSpPr>
          <p:nvPr/>
        </p:nvSpPr>
        <p:spPr bwMode="auto">
          <a:xfrm>
            <a:off x="155575" y="-1790700"/>
            <a:ext cx="2886075" cy="3743325"/>
          </a:xfrm>
          <a:prstGeom prst="rect">
            <a:avLst/>
          </a:prstGeom>
          <a:noFill/>
          <a:ln w="9525">
            <a:noFill/>
            <a:miter lim="800000"/>
            <a:headEnd/>
            <a:tailEnd/>
          </a:ln>
        </p:spPr>
        <p:txBody>
          <a:bodyPr/>
          <a:lstStyle/>
          <a:p>
            <a:endParaRPr lang="ru-RU"/>
          </a:p>
        </p:txBody>
      </p:sp>
      <p:sp>
        <p:nvSpPr>
          <p:cNvPr id="21509" name="AutoShape 4" descr="data:image/jpeg;base64,/9j/4AAQSkZJRgABAQAAAQABAAD/2wCEAAkGBhQSERQUEhQUFRUUGBwXFxgXFBQXFxcXFxgXFBkXFxcXHCYfGBkjGRQUHy8gIycpLCwsFR4xNTAqNSYrLCkBCQoKDgwOGA8PGCkcHBwsLCwpLCkpKSkpLSwpKSksLCkpLCkpKSwpKSksLCkpKSksKSkpKSksKSkpLCkpKSwsKf/AABEIAQAAxQMBIgACEQEDEQH/xAAcAAABBQEBAQAAAAAAAAAAAAABAAIEBQYDBwj/xAA+EAABAwEGBAMECgAFBQEAAAABAAIRAwQFEiExQQZRYXETIoEykaHBBxQjQlJisdHh8BUzcrLxJIKSosJD/8QAGQEAAwEBAQAAAAAAAAAAAAAAAAECAwQF/8QAIhEBAQACAwEBAAIDAQAAAAAAAAECEQMhMRJBIjIEUYET/9oADAMBAAIRAxEAPwD2ElApAJLxHWaSjKQQa1CjgE0pyBQRBFAIoBFAtRQKABCATXPTS9Mz3BApviJviZpA6EpQxJryhRxTXN5p7SiQgOL2pNYurmpuFMBhTSE+Eg1AMLMkg1Oe1Ipg0s/spJ+FJAS3BCUkFLMkpSSRTJJKEYSIIRCSSYNcVDt9406LC+o9rGjcmPQcypFesGtLnGA0ST0Gq8X4lvl1sruLnwxvsNGjWzAnqfetePj+xctNheH0ggz4OmYxEa9gqC8eOq7WlzamRyBwA/HT4LKNeSQ0ZYSddeecLjeIeTyHIYY9519F2Y8eLG51Yn6QrbMis71ayP8Ab81aWX6WawgVQw83NEHvByUC6OAa9qgmKdOPaOc9tzkrqt9EDWgRWd6tbCWV4/KJ9pdm+kiqyHPDKtM54m+U9uU+i2txX/StbPEpOnOC3dp6rEs+j7BRdTbWd5s/MAWg55gbKnuSjXuq1sfVANB5wOe0y2DoT+Egwc+qyuOGU/j6uZZT17IAnBcmOnMb77LoCuVuLigEXJJEEQhKQCBTGgRlBEoM5JAJI2ElNSJQlSzJEJIgIMUkkCUEUppKUpj3IhyMV9KHEPhWfwGnz1va6U9/ecvQrzO534hhwz/cunvlWXG97eLaqwccmuwN5Q3LIeip7iJ8doGk7r0ePH5wc+V3W94U4OFQeI8lvLCcyOs6aK9p8AWVrg8tLyDPmcSJ6jfdW9zUw2mBpl3UxztVy5cmVvreYzSKw4cuS51q6dVKhO3lKA9z1CvGztexzXiQ4Rn1y/vZdMSj2u0wDKqDZcGXu6XWWqZNITTcdXUwYg8y0xnyhawFed3RaQLbSdI8xLD/ANzT8wF6I09lPJNU8LuHlAJEpLJZAowkkgGuTS5OiEkAsSSZCSAkwnYUYRSRsISlDEmhyBo8lMJSQQNASmuKMIEIU+feL6RZba7XGYqOjsTiHwITOF5FqpZTJ/pVz9KVmi8HmPaYx3/rh/8AlVfCr8NppnmV6cu8P+OTX8nt1ldDU6pXAEk5KPSOQUS9LQQwkCctlwybdO1DxDxs6mSKVF7yN4gfudlmHfSTWJzpMA31lXdShWqsccBc8AkA4m0hGgJEGo8/+PVYuz3PWqVW4qeDEcxAECd2krqwxx12xytby7r6NZmPDhHVZa/uMC8llIHlJ+QXoFku1oYGgZRp6Lyu8LpNKtWaQJaSWz94bAAa5Tn0Rx/NtGW5EzhG9Hi2UcebfEHTM5SI7r29ruS8E4cqEWujIgeIyf8AyC96YFn/AJE7i+Lx0lOC5kp4K5Wx7kyckkJ9UAQ9KUChCAcCkgXIICYSmkoFyaXJJkOlNlJBB6OJQKCI3QAKCJTC/OJzQGN4tsFjq2lgrtqPqlkBtPFkwE+ZwG0kjX0WcvbhNlneytQksBGJpJluevbPNb29aGGoKoAJwOb7vMPiD71RXTZnGmTWeXvqCST93FsOgXRjlZGeUlXNjqS0dVINAHVUd0Wvy4fw5e7dWRtUKbDldLRZgRCrqF0Ma7FGfNd3WxQ7VeICclF0s6RWY4usDfEZUc0Frsj8vmp1s4koUA3xHeZ2jWgucfQKv4n4lo/V2ggkv9mWkab56Zq8ZdpyssZ6nYabKrHMGWIH3FexAaLwb/EyYC94o+y3sB8Ec8s0OL9ElIFKUQVzNjygkgUgRCUoF0IpgYQSKSAkEJBqegknZoCa4J8pSgzYShFAoBpTBqnkpsoNwttDE0jfUKoFACYAB0P/ABsr15VHfF3B5xS4AjC6CR2OXqFeKawP+KGhaarXHLEY7aqe7iMRkf7/AErK8UWfwbU5oJiARJJMRuTqciq1lrM6ru+JZK5rXolO8sRwzJPy6rjXvKkw/auaIziQT7h+izlN1OpTMmHDMGSCDHNZlzXF0an9UTj2Ppob140c5/2LGsjLEWguInnsFQWm2PqvxvcXHrt0CfVu97RLhA6kKOGLWSTxO7XejUgg8j+ma97uu8m1qYe0y06cjoD6TIXgNGjLgOZA95he/XdZm06bKbYAY0ADsFzf5P424v1JLl0aVyeEWFcem6U1ErmE5IAQi0c0CUgUwfASRSQDy5IuShAhIixJYk1BBn40CmQigFOSEwkgUAC5RbayWH3+7NdyUgJMe9OCvJ/pFu+XNrDSMJ/UH9ViiV7hftx4muES123JeQX1dRo1C2DGxjVehw57mnNyY6VvjFdLNXLTI3XJwQYFuydbRaC4yTK5hyDgkGoCy4foeJaqLQdXjrocXyXudNy8Y4KqBltpkxqQO5BHzXr7ai4/8j1vx+JMp9NRxUUik5c1bO4KeCmNKcCpMUMKWJHEgDKCSSA7koFIpQkAhBEphKALig5MLs0yraA0S4gDmSAEaDriTXvhUtbi6zBwYKrXOMwGmZPKfZHvUC33zXqMik0MdMw4glzdwDoD6K5hU/UX9qtbaYxOIA6qJYr+pucYxRzj+lUdI4xm5xeM3NcMxPOP0So1MImNc9c45lXMYX02DaoIkEEHcFUl/wDDVG1MIcIOoc2AZ/QrF3pxNUstb7N0BwktObZHMbT05K5uz6RKTwBWBpnmJcz9wq/88se4n6l6rE8RcE1bN5h9pT/EBBH+puyzoC9xfaGVmy1zXtPIgjPssLe/AEFz6ThEF2EzOWcArow5fzJnlh+xiHtRAXY0lJui53Wip4bXNaYnzTnGwjUrfbPQXE8C0UydA4E+i9lpukA7fusXcXAIpvx13B0ey1sgdydfRbQLk5cplenRxyyduze6lUVFadFIplc1aJbUolMbonKTPSjdApFBjKSEooJI2QJRJTHFIBiUarawJGp5Kuvy8KjSGURLj7ROgB/RV9AV6hwtwtO7oMNHODqeQ36K5j1srXS8H2mo6KNWnSb/AKcT/STCyd7cJ1XmX2k1Hcn4wJ5AyQFvxdADMOJz3Rq4jM9hAHoqgOJlh2zaenI9QtMc9eIuO/Xk1oolhLXCCDmOSn3PxM+h5TLqf4T93mW8itNfN106tUEsBfH48OhnE8Dbr1UayXTScT9lTbz+zLhluC58/BdX3LO2PzZ4vrHetOs0PDg6PvDyvH5Tz7FC0Wn7RtPUFpOIZEwYzjuq5tEMwtbTbDznhaGCPxHIklSLRbabCJAL2iAAQXZ5ZDXb4LHXfTTaj4hsTHWihiHldIOfbQhPtPBW9Kpr914P+5uvuQtNvq03irUo/ZtkAOInzZSN2n+VWXDfz6b3EyaRJMDPDOmZ2Ws+tdVHWzK9y2mzecHDH3m1AP2U6wceVGsLaoFTKAfZPYxkVJve9G12Pwl8MALgQGzn+Ig/Dms7ZKDarCwHC4GROh7+iqdz+ULueOtpqNNJrhuNOqqC8zOnZWDbmqluTHkzAGCpnI1BwxHqhaLsfTZL2kZ8oI6GVcsTqpN18Z2ijAx42j7r88ujvaHvW7uPjKjaYaPJU/C7f/Sd+2vReUOCTXEGRlCnLjmRzOx7qyopdFwWD4S4xFSKVcgVNGvOWPv+b9VtaT1x54XH10Y5SrFieFGpuXVtRZLdQkVzxbynApGeHJJiSAkkrlUqQJ5LpCg3lWDRBSJV2+3+G0viXOmBzP7Kdc1Asp+b23+Z3c7eggeig2SzeLVBOjdfkPfHuV45qvK/iZ/sHPVLeNCH4xqM8twdfiFc1GKBbG/pCWPp1jHVg+u8lzvIPK05Rzgb91WvvujmRUqidYpgye5Um8Wu+uD/AEmY30/4T6Ngp5Dw6TXHMAjG8jm4OOQ9V1zqMFbSvmi97GnxjJiXOaB0yByCvLXTDbO8U48hDxhAEwZ9ckx9MNGUAakhrW9dQJhcad6jCZDRIiPxe9Fu/Di0tVmbXpFp0eNtRyhZ5tx1bA81aZbWpx5mxPlP42/Mck+la7TUP/TiGDKSAGDtIk+ibZ71rPtrGlwaWeRxDJxc5B207Im4W4barnpWxniWYlpGb6O7eoG4/vRcLhuBjqmFzyCcmuABGIZwQcue4V5fHCj2O+sWIlrxmWDrrhH6tUKz122seT7G1DOB5W1CNxyd8U5ludUWf7aS76FWz03NdVFWM2CCCAOe/LJU5sZtgLsbqRdILXg+Un2iNMRjSdFlXUn0q+N7nghwxmXY4mXA5z8laX/xNZbSzIVWvbmx2ARPIjFp11CPizwfSrvThCqyu+nTaXgAOB8olp7nWQ4R0VTUuuo0w5pBOklo92fwVlcvENRtZmOo4tGQxOLgJ2zzhXt+3s2nBESfMGxl1B6TBBWu8pdI1KxdazPYYc1zT1BH6q8uTjCtQIBcXs/C+THY6hWItdO1UnNPlwjFJ+72dosnWEOI3BjLeE/7dWDzuPZLg4jp2lvkMOGrD7Q69R1Vy1y8Mu60PYfEpOh7DOWRjnH3hzC9U4U4lFrp7CozJ7f/AKH5T/C5eTi+e43wz31WkaUQVxa9PJXO0dEk0JIPacSqm8GY8hqrJ+i40qEZxmlKRllswY2I7rtKaExwKQF7lAtbd9RHxUpx1VVeFpg4B37DRXjO05MXedHHVqPfhAa2JOxOkc/WUfrLMIm00ts48/rlp6K5vSw06gLXidQDJyIEz8fgsHZrFUeDhAwghuJzmtE6DUrrw1YwvS2tV5UYI8apUM7BwBG/IekK14fpU3YXsbAJIlwEnLp2Wd/wOJx1WCDHlBdPWTAj1WmuimKTABigGQXCJ1221Rl50JvayutkGo3k8x2dn6aqystgYHOdhGJ2c76AfJVraobUe8RheB8JEhQ7XxS0B2Ay4CYmIjmeSy+bfF701jIWc4n4W8X7agcFZucD75G/R3Xdd+GuIDaKWJzcJGROxI1gaq1fULug+Kmbwp+x5260OtzCyoALRTGWUeIBqD+YLM1LMQc+x2g7/Nb7izh8gfWqEh7DLw3cfiEbjfmFRW6m200jaKQAe3/OYM/+8dDErqwy63PGVjLVGf35qTVt3iMDXe03eciB02PVc6gkxudfkFztNHCYWyAFpcBAcY5Tl7tFaf4s+lTwYWw4aENgA7iMwT1VKWpEI1KN6Xl6WOm1tOrRqCXAY2Ew9jjyG4KN3W82WrTrUnhwI8w0P5mOHuIPZQrRfVSo1oeGOwtwjyAEDuM1wbV8uHLWeqnXXZ7e5WC2tq02vYZa4SP27z+imysD9G95mKlncfZ87ex1A+B9St4CuDPH5unTjdw/DkEkJRULTzomSnvKYSFAcSgSnlcXORAY9yyXEN6YbRTYdXEDTaQM1qjuvPb+rY7zpDZpby7lb8U7Z5+NFbqJDXOHXrtE5dF55YrQxn+ZnmchiAPeBPxC3182qKT9oB76FeZNDJ82W+/Xl1W/FOmWfVaFt9Ma0YcLT+Vmk9TqfVc7PeTnPLnS46NymRt0n3KBSvCiyDgc8xn92DtDjLohTLsvjFVptLGMBMYsy/nmf4V3HX4na+p2SrU8MvPhseYyOJ+hPZs9yp1t4So+DhYMJkEuiXHODJ9UbRaAKOJsfZuB9xz+Csbwp47PUA1LDBGsxIz7wsLb00kgXJcoosDQZjnz3Vo9u4VDwpf/ANZpQ7Ko0ebKA4fiHc69VdyQoynfa545PcsBft3vsFoFeiPsnnNuwnVh5A6jl6L0IslQ7bZg9rqbwC1wgjvuqwuis281vewNAFejnRq6bmm7dh5ZzCprQSYWk8H6nWfZ60us9bfpo145OaQJ7Kqvi7HUHljs92uAyc06OC68b+MclXEnJMcjVyyQC0S6UQA4SJjYHVd6rS4F8CAYMKMCtRc1opspvBBLHOgkjYtiM4zBU5XRwzgS0EW2n+YFvpH8L11pXkXCdn/62lGz9ema9ehcnP8A2b8fghySMBFc7VLlAppSlTogcuL9F0cVxciQGO3XnFd4N5ydjzHKPmvR3DVeTXlULbVUqDZxI20yXTwz1lyVqL9tA8Ko1uZ9kzG+gzWDvqxeH4YxAuIMgCMJnILQXHQdacb6pBDepzMZTmqriqzCmWRtvv8Avst8P43TPLvtysV0AwJLyT7LRt6TPotFZrpFNslrGCZk5ujlIz9CFXXNfJDYGEdBv3AVnWtLqrIE5+gPMDf4Iy2JpZMw4XN9oPGescuyj2ji3w3CmwYyBGFoz/kqrsFYOe2lJa08vNAGWRMj4K9uKxU2OqANBex5GIgF0bDprsosk9VKzN48SVWVKbmhtMskeGJyOkPjXst3cV8NtNJr29nD8LhqP5WB4lsjGWw4wfDeATG05Ej1Eo2SvUu20DPFRqbjR7PxD8wn+ynljLJpMtlemgQuVZk6a7J9G0Ne0OaQQcwRuDuuNptEZDVc7ZVX5cjbTScw+22Sw8nRlnyOhWNsjHWik6y1Mq9GTRxa5e1TPy/heiWbmZWV48uwgttVLJ7CMZGsD2Xemi1wv4jKfrz2qwgkGQQYIOoI1lBoV9f1AVqbbWwe0cNUAey/n2OXwVBC65dsTgFpeHw3wKrnNxYYIy21Oeyh8K3eH1gXAkNOwME7AwtFYbL4dapjBbTqBwbhAIzymBvr6qM7+KkduCLHjripERJHTKAPivQwFQcJXcGU59PdqtAQuLky3W+E1CISTgks1O5K5lO5IQlABXIroXFMKYR61SGuPQ/ovMrdZpL9JP8AfevR7yf9m7qI96xFts634umebrwk2KVQR96J+KzvGlUOe07j+VsbqpBtEDdzid+2ayHFlOc/zRoOS2x/szviuo345rQGsaInMyZnpsuVS9q9Xy4nmBENGg39nNS7quppEuBc4+yBMe5uZPb3FaendDogNZSaYBEDb8rf1JBV2yfiZLVZw3Y3Ug7xWgTmJPmjPOBpputRQbhrFw0qNBPcHn6/BVlmpt8TC3FUcBOKYDR2B/WVMvG0+G2CMROQAEknQCNSssr9VcnSv4sslOoWOc/CGAiAAS45EAfFQbotdO1UvqtRwn/8nZkscNBJGc8h25J9uuCsLNUr1XO8RrZa2RDG/e6SWzposbQJaZG2eRWmOMs9K3vbd8LXo6z1DZK3l80NnZxOgP4XagrYClvzWFruFtoBzT/1NEZgHN7RuOu/futBwhfn1inhcftGZHryd8j1WWeP6rG/i4MjTVRTZS4lrswciNoKsGNz0zUhlnhZb0008zFjNjtLqNXOz1xGeYwnIHu0qkvS5HUK7qRzAza7ZzTof7yXq/EVxNtFEsMYhJad2u29OawD7XipijVafFoOyMZloMFhP6Lowz2yyx06cM1XUsTA1pLyIcdWHSQc+a0Vgu9zsXiOxPaY79vRcbksUuaRuZ05LV2ewAOLtZM6Qs88u1TF0u2lhZGilymlO3XPWp8pISkkHUHuhiSTXIASmFOOqBQEG8GSFn7RZVqazMlXVrHJ09VeOSbGcfVc0tEBw0A6kx7pz9FD4uu52AkifM3SYEwPktKbB525aEJ972E1GgAH2gfdotZnqxPyyV30XUmkMp5gQ4nM9oGbdzAlWNKo4gAMdMb+UTzjX4KZTsT2YoDRJkyATPol9SrVMsRA5NGEep96q5FMXNthwuJfUbTc6Mm4Q48pdm7/AGq3o2FrWODRmc5OZPUuOZ9VX2fhogyS1uWuZce/VX9Bu0zl+yzyu/FSI9ayipTc06PaW+8R+68spUqTaLmvMvY4tiGg6xI56ar1yjShsax/K80v25T9ZqkbvJHrmtOK+ypzjP2G2PpVW1W6tOnMaFvY6LSWpvgVaVss/wDlVD5hGhPtNI2nP1C52Xh3dyv7isIaHUn506vPY8xy29wWmWURI1dje1zGvaQQRIPQqQ1UdytfRcaL/ZHsn+81eFy5b63niNb6+Fs/0cysczh/FV8VzXFjnSZykanRa8WXGZdoNB+6lOYIg6JzLRWbQLPdwY4Fum37KxY3JNYyMk+VN7URQclKUogOCSZPoknotugKBKdGSa5qzMS5NJSLUA1AKUHNTiECCgOXg5rp4YRAKMFPYRzRAMgBODV0wIAI2DMA5T/fcnhp2gf3kiU4HonsGNZhGZ6klZ+3WIVHF0ZE5K/fTxaoCyiIVS6KzalpXdlGy7OsOghWwopeHkjY0h1bNjaJ9pu6kUsxn/z3XXw0MKRi5yAKDggG9EA5LEkJSAQCRGyTgmwUA81ISQhJAf/Z"/>
          <p:cNvSpPr>
            <a:spLocks noChangeAspect="1" noChangeArrowheads="1"/>
          </p:cNvSpPr>
          <p:nvPr/>
        </p:nvSpPr>
        <p:spPr bwMode="auto">
          <a:xfrm>
            <a:off x="155575" y="-1790700"/>
            <a:ext cx="2886075" cy="3743325"/>
          </a:xfrm>
          <a:prstGeom prst="rect">
            <a:avLst/>
          </a:prstGeom>
          <a:noFill/>
          <a:ln w="9525">
            <a:noFill/>
            <a:miter lim="800000"/>
            <a:headEnd/>
            <a:tailEnd/>
          </a:ln>
        </p:spPr>
        <p:txBody>
          <a:bodyPr/>
          <a:lstStyle/>
          <a:p>
            <a:endParaRPr lang="ru-RU"/>
          </a:p>
        </p:txBody>
      </p:sp>
      <p:sp>
        <p:nvSpPr>
          <p:cNvPr id="21510" name="AutoShape 6" descr="data:image/jpeg;base64,/9j/4AAQSkZJRgABAQAAAQABAAD/2wCEAAkGBhQSERQUEhQUFRUUGBwXFxgXFBQXFxcXFxgXFBkXFxcXHCYfGBkjGRQUHy8gIycpLCwsFR4xNTAqNSYrLCkBCQoKDgwOGA8PGCkcHBwsLCwpLCkpKSkpLSwpKSksLCkpLCkpKSwpKSksLCkpKSksKSkpKSksKSkpLCkpKSwsKf/AABEIAQAAxQMBIgACEQEDEQH/xAAcAAABBQEBAQAAAAAAAAAAAAABAAIEBQYDBwj/xAA+EAABAwEGBAMECgAFBQEAAAABAAIRAwQFEiExQQZRYXETIoEykaHBBxQjQlJisdHh8BUzcrLxJIKSosJD/8QAGQEAAwEBAQAAAAAAAAAAAAAAAAECAwQF/8QAIhEBAQACAwEBAAIDAQAAAAAAAAECEQMhMRJBIjIEUYET/9oADAMBAAIRAxEAPwD2ElApAJLxHWaSjKQQa1CjgE0pyBQRBFAIoBFAtRQKABCATXPTS9Mz3BApviJviZpA6EpQxJryhRxTXN5p7SiQgOL2pNYurmpuFMBhTSE+Eg1AMLMkg1Oe1Ipg0s/spJ+FJAS3BCUkFLMkpSSRTJJKEYSIIRCSSYNcVDt9406LC+o9rGjcmPQcypFesGtLnGA0ST0Gq8X4lvl1sruLnwxvsNGjWzAnqfetePj+xctNheH0ggz4OmYxEa9gqC8eOq7WlzamRyBwA/HT4LKNeSQ0ZYSddeecLjeIeTyHIYY9519F2Y8eLG51Yn6QrbMis71ayP8Ab81aWX6WawgVQw83NEHvByUC6OAa9qgmKdOPaOc9tzkrqt9EDWgRWd6tbCWV4/KJ9pdm+kiqyHPDKtM54m+U9uU+i2txX/StbPEpOnOC3dp6rEs+j7BRdTbWd5s/MAWg55gbKnuSjXuq1sfVANB5wOe0y2DoT+Egwc+qyuOGU/j6uZZT17IAnBcmOnMb77LoCuVuLigEXJJEEQhKQCBTGgRlBEoM5JAJI2ElNSJQlSzJEJIgIMUkkCUEUppKUpj3IhyMV9KHEPhWfwGnz1va6U9/ecvQrzO534hhwz/cunvlWXG97eLaqwccmuwN5Q3LIeip7iJ8doGk7r0ePH5wc+V3W94U4OFQeI8lvLCcyOs6aK9p8AWVrg8tLyDPmcSJ6jfdW9zUw2mBpl3UxztVy5cmVvreYzSKw4cuS51q6dVKhO3lKA9z1CvGztexzXiQ4Rn1y/vZdMSj2u0wDKqDZcGXu6XWWqZNITTcdXUwYg8y0xnyhawFed3RaQLbSdI8xLD/ANzT8wF6I09lPJNU8LuHlAJEpLJZAowkkgGuTS5OiEkAsSSZCSAkwnYUYRSRsISlDEmhyBo8lMJSQQNASmuKMIEIU+feL6RZba7XGYqOjsTiHwITOF5FqpZTJ/pVz9KVmi8HmPaYx3/rh/8AlVfCr8NppnmV6cu8P+OTX8nt1ldDU6pXAEk5KPSOQUS9LQQwkCctlwybdO1DxDxs6mSKVF7yN4gfudlmHfSTWJzpMA31lXdShWqsccBc8AkA4m0hGgJEGo8/+PVYuz3PWqVW4qeDEcxAECd2krqwxx12xytby7r6NZmPDhHVZa/uMC8llIHlJ+QXoFku1oYGgZRp6Lyu8LpNKtWaQJaSWz94bAAa5Tn0Rx/NtGW5EzhG9Hi2UcebfEHTM5SI7r29ruS8E4cqEWujIgeIyf8AyC96YFn/AJE7i+Lx0lOC5kp4K5Wx7kyckkJ9UAQ9KUChCAcCkgXIICYSmkoFyaXJJkOlNlJBB6OJQKCI3QAKCJTC/OJzQGN4tsFjq2lgrtqPqlkBtPFkwE+ZwG0kjX0WcvbhNlneytQksBGJpJluevbPNb29aGGoKoAJwOb7vMPiD71RXTZnGmTWeXvqCST93FsOgXRjlZGeUlXNjqS0dVINAHVUd0Wvy4fw5e7dWRtUKbDldLRZgRCrqF0Ma7FGfNd3WxQ7VeICclF0s6RWY4usDfEZUc0Frsj8vmp1s4koUA3xHeZ2jWgucfQKv4n4lo/V2ggkv9mWkab56Zq8ZdpyssZ6nYabKrHMGWIH3FexAaLwb/EyYC94o+y3sB8Ec8s0OL9ElIFKUQVzNjygkgUgRCUoF0IpgYQSKSAkEJBqegknZoCa4J8pSgzYShFAoBpTBqnkpsoNwttDE0jfUKoFACYAB0P/ABsr15VHfF3B5xS4AjC6CR2OXqFeKawP+KGhaarXHLEY7aqe7iMRkf7/AErK8UWfwbU5oJiARJJMRuTqciq1lrM6ru+JZK5rXolO8sRwzJPy6rjXvKkw/auaIziQT7h+izlN1OpTMmHDMGSCDHNZlzXF0an9UTj2Ppob140c5/2LGsjLEWguInnsFQWm2PqvxvcXHrt0CfVu97RLhA6kKOGLWSTxO7XejUgg8j+ma97uu8m1qYe0y06cjoD6TIXgNGjLgOZA95he/XdZm06bKbYAY0ADsFzf5P424v1JLl0aVyeEWFcem6U1ErmE5IAQi0c0CUgUwfASRSQDy5IuShAhIixJYk1BBn40CmQigFOSEwkgUAC5RbayWH3+7NdyUgJMe9OCvJ/pFu+XNrDSMJ/UH9ViiV7hftx4muES123JeQX1dRo1C2DGxjVehw57mnNyY6VvjFdLNXLTI3XJwQYFuydbRaC4yTK5hyDgkGoCy4foeJaqLQdXjrocXyXudNy8Y4KqBltpkxqQO5BHzXr7ai4/8j1vx+JMp9NRxUUik5c1bO4KeCmNKcCpMUMKWJHEgDKCSSA7koFIpQkAhBEphKALig5MLs0yraA0S4gDmSAEaDriTXvhUtbi6zBwYKrXOMwGmZPKfZHvUC33zXqMik0MdMw4glzdwDoD6K5hU/UX9qtbaYxOIA6qJYr+pucYxRzj+lUdI4xm5xeM3NcMxPOP0So1MImNc9c45lXMYX02DaoIkEEHcFUl/wDDVG1MIcIOoc2AZ/QrF3pxNUstb7N0BwktObZHMbT05K5uz6RKTwBWBpnmJcz9wq/88se4n6l6rE8RcE1bN5h9pT/EBBH+puyzoC9xfaGVmy1zXtPIgjPssLe/AEFz6ThEF2EzOWcArow5fzJnlh+xiHtRAXY0lJui53Wip4bXNaYnzTnGwjUrfbPQXE8C0UydA4E+i9lpukA7fusXcXAIpvx13B0ey1sgdydfRbQLk5cplenRxyyduze6lUVFadFIplc1aJbUolMbonKTPSjdApFBjKSEooJI2QJRJTHFIBiUarawJGp5Kuvy8KjSGURLj7ROgB/RV9AV6hwtwtO7oMNHODqeQ36K5j1srXS8H2mo6KNWnSb/AKcT/STCyd7cJ1XmX2k1Hcn4wJ5AyQFvxdADMOJz3Rq4jM9hAHoqgOJlh2zaenI9QtMc9eIuO/Xk1oolhLXCCDmOSn3PxM+h5TLqf4T93mW8itNfN106tUEsBfH48OhnE8Dbr1UayXTScT9lTbz+zLhluC58/BdX3LO2PzZ4vrHetOs0PDg6PvDyvH5Tz7FC0Wn7RtPUFpOIZEwYzjuq5tEMwtbTbDznhaGCPxHIklSLRbabCJAL2iAAQXZ5ZDXb4LHXfTTaj4hsTHWihiHldIOfbQhPtPBW9Kpr914P+5uvuQtNvq03irUo/ZtkAOInzZSN2n+VWXDfz6b3EyaRJMDPDOmZ2Ws+tdVHWzK9y2mzecHDH3m1AP2U6wceVGsLaoFTKAfZPYxkVJve9G12Pwl8MALgQGzn+Ig/Dms7ZKDarCwHC4GROh7+iqdz+ULueOtpqNNJrhuNOqqC8zOnZWDbmqluTHkzAGCpnI1BwxHqhaLsfTZL2kZ8oI6GVcsTqpN18Z2ijAx42j7r88ujvaHvW7uPjKjaYaPJU/C7f/Sd+2vReUOCTXEGRlCnLjmRzOx7qyopdFwWD4S4xFSKVcgVNGvOWPv+b9VtaT1x54XH10Y5SrFieFGpuXVtRZLdQkVzxbynApGeHJJiSAkkrlUqQJ5LpCg3lWDRBSJV2+3+G0viXOmBzP7Kdc1Asp+b23+Z3c7eggeig2SzeLVBOjdfkPfHuV45qvK/iZ/sHPVLeNCH4xqM8twdfiFc1GKBbG/pCWPp1jHVg+u8lzvIPK05Rzgb91WvvujmRUqidYpgye5Um8Wu+uD/AEmY30/4T6Ngp5Dw6TXHMAjG8jm4OOQ9V1zqMFbSvmi97GnxjJiXOaB0yByCvLXTDbO8U48hDxhAEwZ9ckx9MNGUAakhrW9dQJhcad6jCZDRIiPxe9Fu/Di0tVmbXpFp0eNtRyhZ5tx1bA81aZbWpx5mxPlP42/Mck+la7TUP/TiGDKSAGDtIk+ibZ71rPtrGlwaWeRxDJxc5B207Im4W4barnpWxniWYlpGb6O7eoG4/vRcLhuBjqmFzyCcmuABGIZwQcue4V5fHCj2O+sWIlrxmWDrrhH6tUKz122seT7G1DOB5W1CNxyd8U5ludUWf7aS76FWz03NdVFWM2CCCAOe/LJU5sZtgLsbqRdILXg+Un2iNMRjSdFlXUn0q+N7nghwxmXY4mXA5z8laX/xNZbSzIVWvbmx2ARPIjFp11CPizwfSrvThCqyu+nTaXgAOB8olp7nWQ4R0VTUuuo0w5pBOklo92fwVlcvENRtZmOo4tGQxOLgJ2zzhXt+3s2nBESfMGxl1B6TBBWu8pdI1KxdazPYYc1zT1BH6q8uTjCtQIBcXs/C+THY6hWItdO1UnNPlwjFJ+72dosnWEOI3BjLeE/7dWDzuPZLg4jp2lvkMOGrD7Q69R1Vy1y8Mu60PYfEpOh7DOWRjnH3hzC9U4U4lFrp7CozJ7f/AKH5T/C5eTi+e43wz31WkaUQVxa9PJXO0dEk0JIPacSqm8GY8hqrJ+i40qEZxmlKRllswY2I7rtKaExwKQF7lAtbd9RHxUpx1VVeFpg4B37DRXjO05MXedHHVqPfhAa2JOxOkc/WUfrLMIm00ts48/rlp6K5vSw06gLXidQDJyIEz8fgsHZrFUeDhAwghuJzmtE6DUrrw1YwvS2tV5UYI8apUM7BwBG/IekK14fpU3YXsbAJIlwEnLp2Wd/wOJx1WCDHlBdPWTAj1WmuimKTABigGQXCJ1221Rl50JvayutkGo3k8x2dn6aqystgYHOdhGJ2c76AfJVraobUe8RheB8JEhQ7XxS0B2Ay4CYmIjmeSy+bfF701jIWc4n4W8X7agcFZucD75G/R3Xdd+GuIDaKWJzcJGROxI1gaq1fULug+Kmbwp+x5260OtzCyoALRTGWUeIBqD+YLM1LMQc+x2g7/Nb7izh8gfWqEh7DLw3cfiEbjfmFRW6m200jaKQAe3/OYM/+8dDErqwy63PGVjLVGf35qTVt3iMDXe03eciB02PVc6gkxudfkFztNHCYWyAFpcBAcY5Tl7tFaf4s+lTwYWw4aENgA7iMwT1VKWpEI1KN6Xl6WOm1tOrRqCXAY2Ew9jjyG4KN3W82WrTrUnhwI8w0P5mOHuIPZQrRfVSo1oeGOwtwjyAEDuM1wbV8uHLWeqnXXZ7e5WC2tq02vYZa4SP27z+imysD9G95mKlncfZ87ex1A+B9St4CuDPH5unTjdw/DkEkJRULTzomSnvKYSFAcSgSnlcXORAY9yyXEN6YbRTYdXEDTaQM1qjuvPb+rY7zpDZpby7lb8U7Z5+NFbqJDXOHXrtE5dF55YrQxn+ZnmchiAPeBPxC3182qKT9oB76FeZNDJ82W+/Xl1W/FOmWfVaFt9Ma0YcLT+Vmk9TqfVc7PeTnPLnS46NymRt0n3KBSvCiyDgc8xn92DtDjLohTLsvjFVptLGMBMYsy/nmf4V3HX4na+p2SrU8MvPhseYyOJ+hPZs9yp1t4So+DhYMJkEuiXHODJ9UbRaAKOJsfZuB9xz+Csbwp47PUA1LDBGsxIz7wsLb00kgXJcoosDQZjnz3Vo9u4VDwpf/ANZpQ7Ko0ebKA4fiHc69VdyQoynfa545PcsBft3vsFoFeiPsnnNuwnVh5A6jl6L0IslQ7bZg9rqbwC1wgjvuqwuis281vewNAFejnRq6bmm7dh5ZzCprQSYWk8H6nWfZ60us9bfpo145OaQJ7Kqvi7HUHljs92uAyc06OC68b+MclXEnJMcjVyyQC0S6UQA4SJjYHVd6rS4F8CAYMKMCtRc1opspvBBLHOgkjYtiM4zBU5XRwzgS0EW2n+YFvpH8L11pXkXCdn/62lGz9ema9ehcnP8A2b8fghySMBFc7VLlAppSlTogcuL9F0cVxciQGO3XnFd4N5ydjzHKPmvR3DVeTXlULbVUqDZxI20yXTwz1lyVqL9tA8Ko1uZ9kzG+gzWDvqxeH4YxAuIMgCMJnILQXHQdacb6pBDepzMZTmqriqzCmWRtvv8Avst8P43TPLvtysV0AwJLyT7LRt6TPotFZrpFNslrGCZk5ujlIz9CFXXNfJDYGEdBv3AVnWtLqrIE5+gPMDf4Iy2JpZMw4XN9oPGescuyj2ji3w3CmwYyBGFoz/kqrsFYOe2lJa08vNAGWRMj4K9uKxU2OqANBex5GIgF0bDprsosk9VKzN48SVWVKbmhtMskeGJyOkPjXst3cV8NtNJr29nD8LhqP5WB4lsjGWw4wfDeATG05Ej1Eo2SvUu20DPFRqbjR7PxD8wn+ynljLJpMtlemgQuVZk6a7J9G0Ne0OaQQcwRuDuuNptEZDVc7ZVX5cjbTScw+22Sw8nRlnyOhWNsjHWik6y1Mq9GTRxa5e1TPy/heiWbmZWV48uwgttVLJ7CMZGsD2Xemi1wv4jKfrz2qwgkGQQYIOoI1lBoV9f1AVqbbWwe0cNUAey/n2OXwVBC65dsTgFpeHw3wKrnNxYYIy21Oeyh8K3eH1gXAkNOwME7AwtFYbL4dapjBbTqBwbhAIzymBvr6qM7+KkduCLHjripERJHTKAPivQwFQcJXcGU59PdqtAQuLky3W+E1CISTgks1O5K5lO5IQlABXIroXFMKYR61SGuPQ/ovMrdZpL9JP8AfevR7yf9m7qI96xFts634umebrwk2KVQR96J+KzvGlUOe07j+VsbqpBtEDdzid+2ayHFlOc/zRoOS2x/szviuo345rQGsaInMyZnpsuVS9q9Xy4nmBENGg39nNS7quppEuBc4+yBMe5uZPb3FaendDogNZSaYBEDb8rf1JBV2yfiZLVZw3Y3Ug7xWgTmJPmjPOBpputRQbhrFw0qNBPcHn6/BVlmpt8TC3FUcBOKYDR2B/WVMvG0+G2CMROQAEknQCNSssr9VcnSv4sslOoWOc/CGAiAAS45EAfFQbotdO1UvqtRwn/8nZkscNBJGc8h25J9uuCsLNUr1XO8RrZa2RDG/e6SWzposbQJaZG2eRWmOMs9K3vbd8LXo6z1DZK3l80NnZxOgP4XagrYClvzWFruFtoBzT/1NEZgHN7RuOu/futBwhfn1inhcftGZHryd8j1WWeP6rG/i4MjTVRTZS4lrswciNoKsGNz0zUhlnhZb0008zFjNjtLqNXOz1xGeYwnIHu0qkvS5HUK7qRzAza7ZzTof7yXq/EVxNtFEsMYhJad2u29OawD7XipijVafFoOyMZloMFhP6Lowz2yyx06cM1XUsTA1pLyIcdWHSQc+a0Vgu9zsXiOxPaY79vRcbksUuaRuZ05LV2ewAOLtZM6Qs88u1TF0u2lhZGilymlO3XPWp8pISkkHUHuhiSTXIASmFOOqBQEG8GSFn7RZVqazMlXVrHJ09VeOSbGcfVc0tEBw0A6kx7pz9FD4uu52AkifM3SYEwPktKbB525aEJ972E1GgAH2gfdotZnqxPyyV30XUmkMp5gQ4nM9oGbdzAlWNKo4gAMdMb+UTzjX4KZTsT2YoDRJkyATPol9SrVMsRA5NGEep96q5FMXNthwuJfUbTc6Mm4Q48pdm7/AGq3o2FrWODRmc5OZPUuOZ9VX2fhogyS1uWuZce/VX9Bu0zl+yzyu/FSI9ayipTc06PaW+8R+68spUqTaLmvMvY4tiGg6xI56ar1yjShsax/K80v25T9ZqkbvJHrmtOK+ypzjP2G2PpVW1W6tOnMaFvY6LSWpvgVaVss/wDlVD5hGhPtNI2nP1C52Xh3dyv7isIaHUn506vPY8xy29wWmWURI1dje1zGvaQQRIPQqQ1UdytfRcaL/ZHsn+81eFy5b63niNb6+Fs/0cysczh/FV8VzXFjnSZykanRa8WXGZdoNB+6lOYIg6JzLRWbQLPdwY4Fum37KxY3JNYyMk+VN7URQclKUogOCSZPoknotugKBKdGSa5qzMS5NJSLUA1AKUHNTiECCgOXg5rp4YRAKMFPYRzRAMgBODV0wIAI2DMA5T/fcnhp2gf3kiU4HonsGNZhGZ6klZ+3WIVHF0ZE5K/fTxaoCyiIVS6KzalpXdlGy7OsOghWwopeHkjY0h1bNjaJ9pu6kUsxn/z3XXw0MKRi5yAKDggG9EA5LEkJSAQCRGyTgmwUA81ISQhJAf/Z"/>
          <p:cNvSpPr>
            <a:spLocks noChangeAspect="1" noChangeArrowheads="1"/>
          </p:cNvSpPr>
          <p:nvPr/>
        </p:nvSpPr>
        <p:spPr bwMode="auto">
          <a:xfrm>
            <a:off x="155575" y="-1790700"/>
            <a:ext cx="2886075" cy="3743325"/>
          </a:xfrm>
          <a:prstGeom prst="rect">
            <a:avLst/>
          </a:prstGeom>
          <a:noFill/>
          <a:ln w="9525">
            <a:noFill/>
            <a:miter lim="800000"/>
            <a:headEnd/>
            <a:tailEnd/>
          </a:ln>
        </p:spPr>
        <p:txBody>
          <a:bodyPr/>
          <a:lstStyle/>
          <a:p>
            <a:endParaRPr lang="ru-RU"/>
          </a:p>
        </p:txBody>
      </p:sp>
      <p:pic>
        <p:nvPicPr>
          <p:cNvPr id="21511" name="Рисунок 9" descr="index.jpg"/>
          <p:cNvPicPr>
            <a:picLocks noChangeAspect="1"/>
          </p:cNvPicPr>
          <p:nvPr/>
        </p:nvPicPr>
        <p:blipFill>
          <a:blip r:embed="rId2"/>
          <a:srcRect/>
          <a:stretch>
            <a:fillRect/>
          </a:stretch>
        </p:blipFill>
        <p:spPr bwMode="auto">
          <a:xfrm>
            <a:off x="323850" y="1125538"/>
            <a:ext cx="3887788" cy="5051425"/>
          </a:xfrm>
          <a:prstGeom prst="rect">
            <a:avLst/>
          </a:prstGeom>
          <a:noFill/>
          <a:ln w="38100">
            <a:solidFill>
              <a:srgbClr val="002060"/>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2249</TotalTime>
  <Words>1629</Words>
  <Application>Microsoft Office PowerPoint</Application>
  <PresentationFormat>Экран (4:3)</PresentationFormat>
  <Paragraphs>155</Paragraphs>
  <Slides>28</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6</vt:i4>
      </vt:variant>
      <vt:variant>
        <vt:lpstr>Заголовки слайдов</vt:lpstr>
      </vt:variant>
      <vt:variant>
        <vt:i4>28</vt:i4>
      </vt:variant>
    </vt:vector>
  </HeadingPairs>
  <TitlesOfParts>
    <vt:vector size="40" baseType="lpstr">
      <vt:lpstr>Arial</vt:lpstr>
      <vt:lpstr>Wingdings 3</vt:lpstr>
      <vt:lpstr>Verdana</vt:lpstr>
      <vt:lpstr>Wingdings 2</vt:lpstr>
      <vt:lpstr>Calibri</vt:lpstr>
      <vt:lpstr>Wingdings</vt:lpstr>
      <vt:lpstr>Открытая</vt:lpstr>
      <vt:lpstr>Открытая</vt:lpstr>
      <vt:lpstr>Открытая</vt:lpstr>
      <vt:lpstr>Открытая</vt:lpstr>
      <vt:lpstr>Открытая</vt: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Анна</cp:lastModifiedBy>
  <cp:revision>221</cp:revision>
  <dcterms:created xsi:type="dcterms:W3CDTF">2011-03-04T11:28:54Z</dcterms:created>
  <dcterms:modified xsi:type="dcterms:W3CDTF">2015-10-13T19:47:57Z</dcterms:modified>
</cp:coreProperties>
</file>