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64" r:id="rId4"/>
    <p:sldId id="265" r:id="rId5"/>
    <p:sldId id="269" r:id="rId6"/>
    <p:sldId id="266" r:id="rId7"/>
    <p:sldId id="274" r:id="rId8"/>
    <p:sldId id="272" r:id="rId9"/>
    <p:sldId id="273" r:id="rId10"/>
    <p:sldId id="27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07000"/>
    <a:srgbClr val="800000"/>
    <a:srgbClr val="004200"/>
    <a:srgbClr val="B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1434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C83C2E-BE31-41BD-B3FC-2597688CB8AF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0BBC526-99FD-440D-A796-37E8532C43A9}" type="pres">
      <dgm:prSet presAssocID="{8CC83C2E-BE31-41BD-B3FC-2597688CB8A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BF030A54-BF77-47F9-B188-FE51C04741C3}" type="presOf" srcId="{8CC83C2E-BE31-41BD-B3FC-2597688CB8AF}" destId="{B0BBC526-99FD-440D-A796-37E8532C43A9}" srcOrd="0" destOrd="0" presId="urn:microsoft.com/office/officeart/2005/8/layout/radial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A1004-8D56-4660-A5F2-163AFE24CD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  <p:sndAc>
      <p:stSnd>
        <p:snd r:embed="rId1" name="chimes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FD349-6844-4C05-A526-A3D57D5F0D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  <p:sndAc>
      <p:stSnd>
        <p:snd r:embed="rId1" name="chimes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4EE0F-3A06-499D-BE2A-FE98F73E03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  <p:sndAc>
      <p:stSnd>
        <p:snd r:embed="rId1" name="chimes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9E9DB-C969-498E-800D-1A216116B1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  <p:sndAc>
      <p:stSnd>
        <p:snd r:embed="rId1" name="chimes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F8291-CE3D-4248-970D-8B0E9C8010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  <p:sndAc>
      <p:stSnd>
        <p:snd r:embed="rId1" name="chimes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06361-A2A6-467E-B0BB-96BC8D99DB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  <p:sndAc>
      <p:stSnd>
        <p:snd r:embed="rId1" name="chimes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C6307-2916-47D3-99DA-9DA1496BF5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  <p:sndAc>
      <p:stSnd>
        <p:snd r:embed="rId1" name="chimes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8986F-F0EA-4E1E-ABE5-DCC283ED90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  <p:sndAc>
      <p:stSnd>
        <p:snd r:embed="rId1" name="chimes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4F5B6-8F5F-441F-9F20-714D4B981C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  <p:sndAc>
      <p:stSnd>
        <p:snd r:embed="rId1" name="chimes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6ECBD-99ED-4DDC-969F-BD3CB050FB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  <p:sndAc>
      <p:stSnd>
        <p:snd r:embed="rId1" name="chimes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2EA386-5914-49CA-BCE5-57974D0ECA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  <p:sndAc>
      <p:stSnd>
        <p:snd r:embed="rId1" name="chimes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56FFE48-73A5-4E4D-8F7C-73C44BCDAE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/>
    <p:sndAc>
      <p:stSnd>
        <p:snd r:embed="rId13" name="chimes.wav" builtIn="1"/>
      </p:stSnd>
    </p:sndAc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openxmlformats.org/officeDocument/2006/relationships/image" Target="../media/image4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7" Type="http://schemas.openxmlformats.org/officeDocument/2006/relationships/image" Target="../media/image2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jpeg"/><Relationship Id="rId3" Type="http://schemas.openxmlformats.org/officeDocument/2006/relationships/image" Target="../media/image26.jpeg"/><Relationship Id="rId7" Type="http://schemas.openxmlformats.org/officeDocument/2006/relationships/image" Target="../media/image3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9.jpeg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7" Type="http://schemas.openxmlformats.org/officeDocument/2006/relationships/image" Target="../media/image3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5.jpeg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9.jpeg"/><Relationship Id="rId4" Type="http://schemas.openxmlformats.org/officeDocument/2006/relationships/image" Target="../media/image3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23" y="1071546"/>
            <a:ext cx="7675589" cy="2143139"/>
          </a:xfrm>
        </p:spPr>
        <p:txBody>
          <a:bodyPr/>
          <a:lstStyle/>
          <a:p>
            <a:pPr eaLnBrk="1" hangingPunct="1"/>
            <a:r>
              <a:rPr lang="ru-RU" sz="2800" b="1" dirty="0" smtClean="0">
                <a:solidFill>
                  <a:srgbClr val="820000"/>
                </a:solidFill>
              </a:rPr>
              <a:t/>
            </a:r>
            <a:br>
              <a:rPr lang="ru-RU" sz="2800" b="1" dirty="0" smtClean="0">
                <a:solidFill>
                  <a:srgbClr val="82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Опыт работы по экологическому воспитанию младших дошкольников через интеграцию образовательных областей, 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  в условиях реализации ФГОС  ДО</a:t>
            </a:r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(федеральных государственных образовательных стандартов дошкольного образования)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282" y="3643314"/>
            <a:ext cx="8318531" cy="2019296"/>
          </a:xfrm>
        </p:spPr>
        <p:txBody>
          <a:bodyPr/>
          <a:lstStyle/>
          <a:p>
            <a:pPr algn="just" eaLnBrk="1" hangingPunct="1"/>
            <a:r>
              <a:rPr lang="ru-RU" dirty="0" smtClean="0"/>
              <a:t>Слинко Юлии Викторовны</a:t>
            </a:r>
          </a:p>
          <a:p>
            <a:pPr algn="just" eaLnBrk="1" hangingPunct="1"/>
            <a:r>
              <a:rPr lang="ru-RU" dirty="0" smtClean="0"/>
              <a:t>воспитателя</a:t>
            </a:r>
          </a:p>
          <a:p>
            <a:pPr algn="just" eaLnBrk="1" hangingPunct="1"/>
            <a:r>
              <a:rPr lang="ru-RU" dirty="0" smtClean="0"/>
              <a:t> І квалификационной категории</a:t>
            </a:r>
          </a:p>
          <a:p>
            <a:pPr algn="just" eaLnBrk="1" hangingPunct="1"/>
            <a:r>
              <a:rPr lang="ru-RU" dirty="0" smtClean="0"/>
              <a:t>дошкольного отделения  </a:t>
            </a:r>
          </a:p>
          <a:p>
            <a:pPr algn="just" eaLnBrk="1" hangingPunct="1"/>
            <a:r>
              <a:rPr lang="ru-RU" dirty="0" smtClean="0"/>
              <a:t>МБОУ «</a:t>
            </a:r>
            <a:r>
              <a:rPr lang="ru-RU" dirty="0" err="1" smtClean="0"/>
              <a:t>Калачевская</a:t>
            </a:r>
            <a:r>
              <a:rPr lang="ru-RU" dirty="0" smtClean="0"/>
              <a:t> СОШ»</a:t>
            </a:r>
          </a:p>
        </p:txBody>
      </p:sp>
      <p:pic>
        <p:nvPicPr>
          <p:cNvPr id="5" name="Рисунок 4" descr="юлия викторовна 2015 (2)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377052" y="3571876"/>
            <a:ext cx="2512096" cy="294336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zoom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71570"/>
          </a:xfrm>
        </p:spPr>
        <p:txBody>
          <a:bodyPr/>
          <a:lstStyle/>
          <a:p>
            <a:pPr algn="l" eaLnBrk="1" hangingPunct="1"/>
            <a:r>
              <a:rPr lang="ru-RU" sz="1800" b="1" dirty="0" smtClean="0">
                <a:solidFill>
                  <a:srgbClr val="FF0000"/>
                </a:solidFill>
              </a:rPr>
              <a:t>Интеграция содержания дошкольного образования - это процесс </a:t>
            </a:r>
            <a:r>
              <a:rPr lang="ru-RU" sz="1800" b="1" u="sng" dirty="0" smtClean="0">
                <a:solidFill>
                  <a:srgbClr val="FF0000"/>
                </a:solidFill>
              </a:rPr>
              <a:t>связанности</a:t>
            </a:r>
            <a:r>
              <a:rPr lang="ru-RU" sz="1800" b="1" dirty="0" smtClean="0">
                <a:solidFill>
                  <a:srgbClr val="FF0000"/>
                </a:solidFill>
              </a:rPr>
              <a:t>, </a:t>
            </a:r>
            <a:r>
              <a:rPr lang="ru-RU" sz="1800" b="1" u="sng" dirty="0" smtClean="0">
                <a:solidFill>
                  <a:srgbClr val="FF0000"/>
                </a:solidFill>
              </a:rPr>
              <a:t>взаимопроникновения</a:t>
            </a:r>
            <a:r>
              <a:rPr lang="ru-RU" sz="1800" b="1" dirty="0" smtClean="0">
                <a:solidFill>
                  <a:srgbClr val="FF0000"/>
                </a:solidFill>
              </a:rPr>
              <a:t> и </a:t>
            </a:r>
            <a:r>
              <a:rPr lang="ru-RU" sz="1800" b="1" u="sng" dirty="0" smtClean="0">
                <a:solidFill>
                  <a:srgbClr val="FF0000"/>
                </a:solidFill>
              </a:rPr>
              <a:t>взаимодействия</a:t>
            </a:r>
            <a:r>
              <a:rPr lang="ru-RU" sz="1800" b="1" dirty="0" smtClean="0">
                <a:solidFill>
                  <a:srgbClr val="FF0000"/>
                </a:solidFill>
              </a:rPr>
              <a:t> отдельных образовательных областей, обеспечивающий целостность образовательного процесса</a:t>
            </a:r>
            <a:r>
              <a:rPr lang="ru-RU" sz="1600" b="1" dirty="0" smtClean="0">
                <a:solidFill>
                  <a:srgbClr val="FF0000"/>
                </a:solidFill>
              </a:rPr>
              <a:t>.          </a:t>
            </a:r>
            <a:endParaRPr lang="ru-RU" sz="28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85720" y="1714488"/>
          <a:ext cx="8429684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9" name="Рисунок 8" descr="11376976-Мальчик-и-девочка-держит-земной-шар.jpg"/>
          <p:cNvPicPr>
            <a:picLocks noChangeAspect="1"/>
          </p:cNvPicPr>
          <p:nvPr/>
        </p:nvPicPr>
        <p:blipFill>
          <a:blip r:embed="rId7" cstate="email"/>
          <a:stretch>
            <a:fillRect/>
          </a:stretch>
        </p:blipFill>
        <p:spPr>
          <a:xfrm>
            <a:off x="4000496" y="3429000"/>
            <a:ext cx="1406664" cy="1143008"/>
          </a:xfrm>
          <a:prstGeom prst="ellipse">
            <a:avLst/>
          </a:prstGeom>
          <a:ln w="63500" cap="rnd">
            <a:solidFill>
              <a:srgbClr val="00B05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Овал 4"/>
          <p:cNvSpPr/>
          <p:nvPr/>
        </p:nvSpPr>
        <p:spPr>
          <a:xfrm>
            <a:off x="1643042" y="1571612"/>
            <a:ext cx="6000792" cy="4854583"/>
          </a:xfrm>
          <a:prstGeom prst="ellipse">
            <a:avLst/>
          </a:prstGeom>
          <a:noFill/>
          <a:ln>
            <a:solidFill>
              <a:srgbClr val="3333FF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sp>
        <p:nvSpPr>
          <p:cNvPr id="7" name="Овал 6"/>
          <p:cNvSpPr/>
          <p:nvPr/>
        </p:nvSpPr>
        <p:spPr>
          <a:xfrm>
            <a:off x="4214810" y="1714488"/>
            <a:ext cx="2143140" cy="1928826"/>
          </a:xfrm>
          <a:prstGeom prst="ellipse">
            <a:avLst/>
          </a:prstGeom>
          <a:solidFill>
            <a:schemeClr val="accent5">
              <a:lumMod val="60000"/>
              <a:lumOff val="40000"/>
              <a:alpha val="5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/>
          <a:lstStyle/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Познавательное развитие</a:t>
            </a:r>
            <a:endParaRPr lang="ru-RU" b="1" dirty="0"/>
          </a:p>
        </p:txBody>
      </p:sp>
      <p:sp>
        <p:nvSpPr>
          <p:cNvPr id="8" name="Овал 7"/>
          <p:cNvSpPr/>
          <p:nvPr/>
        </p:nvSpPr>
        <p:spPr>
          <a:xfrm>
            <a:off x="3929058" y="4429132"/>
            <a:ext cx="2143140" cy="2000264"/>
          </a:xfrm>
          <a:prstGeom prst="ellipse">
            <a:avLst/>
          </a:prstGeom>
          <a:solidFill>
            <a:srgbClr val="FF66FF">
              <a:alpha val="49804"/>
            </a:srgbClr>
          </a:solidFill>
          <a:ln>
            <a:solidFill>
              <a:srgbClr val="00B05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/>
          <a:lstStyle/>
          <a:p>
            <a:endParaRPr lang="ru-RU" dirty="0" smtClean="0"/>
          </a:p>
          <a:p>
            <a:pPr algn="ctr"/>
            <a:r>
              <a:rPr lang="ru-RU" b="1" dirty="0" smtClean="0"/>
              <a:t>Физическое развитие</a:t>
            </a:r>
            <a:endParaRPr lang="ru-RU" b="1" dirty="0"/>
          </a:p>
        </p:txBody>
      </p:sp>
      <p:sp>
        <p:nvSpPr>
          <p:cNvPr id="10" name="Овал 9"/>
          <p:cNvSpPr/>
          <p:nvPr/>
        </p:nvSpPr>
        <p:spPr>
          <a:xfrm>
            <a:off x="2071670" y="3786190"/>
            <a:ext cx="2190752" cy="2000264"/>
          </a:xfrm>
          <a:prstGeom prst="ellipse">
            <a:avLst/>
          </a:prstGeom>
          <a:solidFill>
            <a:srgbClr val="FFFF00">
              <a:alpha val="50000"/>
            </a:srgbClr>
          </a:solidFill>
          <a:ln>
            <a:solidFill>
              <a:srgbClr val="00B05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/>
          <a:lstStyle/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Речевое развитие</a:t>
            </a:r>
            <a:endParaRPr lang="ru-RU" b="1" dirty="0"/>
          </a:p>
        </p:txBody>
      </p:sp>
      <p:sp>
        <p:nvSpPr>
          <p:cNvPr id="11" name="Овал 10"/>
          <p:cNvSpPr/>
          <p:nvPr/>
        </p:nvSpPr>
        <p:spPr>
          <a:xfrm>
            <a:off x="5357818" y="3214686"/>
            <a:ext cx="2286016" cy="1928826"/>
          </a:xfrm>
          <a:prstGeom prst="ellipse">
            <a:avLst/>
          </a:prstGeom>
          <a:solidFill>
            <a:srgbClr val="FF9900">
              <a:alpha val="50000"/>
            </a:srgbClr>
          </a:solidFill>
          <a:ln>
            <a:solidFill>
              <a:srgbClr val="00B05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/>
          <a:lstStyle/>
          <a:p>
            <a:pPr algn="ctr"/>
            <a:endParaRPr lang="ru-RU" sz="1600" b="1" dirty="0" smtClean="0"/>
          </a:p>
          <a:p>
            <a:pPr algn="ctr"/>
            <a:r>
              <a:rPr lang="ru-RU" sz="1600" b="1" dirty="0" smtClean="0"/>
              <a:t>Художественно-эстетическое развитие</a:t>
            </a:r>
            <a:endParaRPr lang="ru-RU" sz="1600" b="1" dirty="0"/>
          </a:p>
        </p:txBody>
      </p:sp>
      <p:sp>
        <p:nvSpPr>
          <p:cNvPr id="12" name="Овал 11"/>
          <p:cNvSpPr/>
          <p:nvPr/>
        </p:nvSpPr>
        <p:spPr>
          <a:xfrm>
            <a:off x="2428860" y="1928802"/>
            <a:ext cx="2047876" cy="2071702"/>
          </a:xfrm>
          <a:prstGeom prst="ellipse">
            <a:avLst/>
          </a:prstGeom>
          <a:solidFill>
            <a:srgbClr val="00FF00">
              <a:alpha val="49804"/>
            </a:srgbClr>
          </a:solidFill>
          <a:ln>
            <a:solidFill>
              <a:srgbClr val="00B05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/>
          <a:lstStyle/>
          <a:p>
            <a:pPr algn="ctr"/>
            <a:r>
              <a:rPr lang="ru-RU" b="1" dirty="0" smtClean="0"/>
              <a:t>Социально –коммуникативное развитие</a:t>
            </a:r>
            <a:endParaRPr lang="ru-RU" b="1" dirty="0"/>
          </a:p>
        </p:txBody>
      </p:sp>
    </p:spTree>
  </p:cSld>
  <p:clrMapOvr>
    <a:masterClrMapping/>
  </p:clrMapOvr>
  <p:transition>
    <p:zoom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Цель:</a:t>
            </a:r>
            <a:r>
              <a:rPr lang="ru-RU" dirty="0" smtClean="0">
                <a:solidFill>
                  <a:srgbClr val="800000"/>
                </a:solidFill>
              </a:rPr>
              <a:t>  </a:t>
            </a:r>
            <a:endParaRPr lang="ru-RU" dirty="0">
              <a:solidFill>
                <a:srgbClr val="800000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142844" y="857232"/>
            <a:ext cx="8686800" cy="5072098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</a:t>
            </a:r>
            <a:r>
              <a:rPr lang="ru-RU" sz="2400" b="1" dirty="0" smtClean="0"/>
              <a:t>Формирование основ экологической культуры младших дошкольников через интеграцию образовательных областей</a:t>
            </a:r>
            <a:endParaRPr lang="ru-RU" dirty="0" smtClean="0"/>
          </a:p>
          <a:p>
            <a:pPr lvl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    Задачи</a:t>
            </a:r>
            <a:r>
              <a:rPr lang="ru-RU" sz="2000" dirty="0" smtClean="0">
                <a:solidFill>
                  <a:srgbClr val="FF0000"/>
                </a:solidFill>
              </a:rPr>
              <a:t>: </a:t>
            </a:r>
          </a:p>
          <a:p>
            <a:pPr lvl="0">
              <a:buFont typeface="Courier New" pitchFamily="49" charset="0"/>
              <a:buChar char="o"/>
            </a:pPr>
            <a:r>
              <a:rPr lang="ru-RU" sz="2000" b="1" dirty="0" smtClean="0"/>
              <a:t>Уточнять, систематизировать и расширять знания детей о растениях, животных и явлениях природы, через разные виды деятельности</a:t>
            </a:r>
          </a:p>
          <a:p>
            <a:pPr>
              <a:buFont typeface="Courier New" pitchFamily="49" charset="0"/>
              <a:buChar char="o"/>
            </a:pPr>
            <a:r>
              <a:rPr lang="ru-RU" sz="2000" b="1" dirty="0" smtClean="0"/>
              <a:t>Формировать осознанное понимание взаимосвязей в природе</a:t>
            </a:r>
          </a:p>
          <a:p>
            <a:pPr lvl="0">
              <a:buFont typeface="Courier New" pitchFamily="49" charset="0"/>
              <a:buChar char="o"/>
            </a:pPr>
            <a:r>
              <a:rPr lang="ru-RU" sz="2000" b="1" dirty="0" smtClean="0"/>
              <a:t>Развивать эмоционально-доброжелательное отношение к живым объектам и осознанного отношения к себе, как активному субъекту окружающего мира</a:t>
            </a:r>
            <a:endParaRPr lang="ru-RU" sz="2000" b="1" i="1" dirty="0" smtClean="0">
              <a:solidFill>
                <a:srgbClr val="3333FF"/>
              </a:solidFill>
            </a:endParaRPr>
          </a:p>
          <a:p>
            <a:pPr lvl="0">
              <a:buFont typeface="Courier New" pitchFamily="49" charset="0"/>
              <a:buChar char="o"/>
            </a:pPr>
            <a:r>
              <a:rPr lang="ru-RU" sz="2000" b="1" dirty="0" smtClean="0"/>
              <a:t>Формировать навык экологически грамотного, нравственного поведения в природе</a:t>
            </a:r>
          </a:p>
          <a:p>
            <a:pPr lvl="0">
              <a:buFont typeface="Courier New" pitchFamily="49" charset="0"/>
              <a:buChar char="o"/>
            </a:pPr>
            <a:r>
              <a:rPr lang="ru-RU" sz="2000" b="1" dirty="0" smtClean="0"/>
              <a:t>Пропагандировать необходимость экологического воспитания дошкольников среди родителей</a:t>
            </a:r>
          </a:p>
          <a:p>
            <a:pPr>
              <a:buNone/>
            </a:pPr>
            <a:endParaRPr lang="ru-RU" sz="20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zoom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4"/>
          <p:cNvSpPr>
            <a:spLocks noGrp="1"/>
          </p:cNvSpPr>
          <p:nvPr>
            <p:ph type="title"/>
          </p:nvPr>
        </p:nvSpPr>
        <p:spPr>
          <a:xfrm>
            <a:off x="0" y="214290"/>
            <a:ext cx="8901082" cy="857256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«</a:t>
            </a:r>
            <a:r>
              <a:rPr lang="ru-RU" sz="2800" b="1" dirty="0" smtClean="0">
                <a:solidFill>
                  <a:srgbClr val="FF0000"/>
                </a:solidFill>
              </a:rPr>
              <a:t>Развивающая предметно - пространственная среда»</a:t>
            </a:r>
            <a:endParaRPr lang="ru-RU" sz="3600" b="1" dirty="0" smtClean="0">
              <a:solidFill>
                <a:srgbClr val="FF0000"/>
              </a:solidFill>
            </a:endParaRPr>
          </a:p>
        </p:txBody>
      </p:sp>
      <p:pic>
        <p:nvPicPr>
          <p:cNvPr id="8" name="Содержимое 7" descr="SDC13263.JPG"/>
          <p:cNvPicPr>
            <a:picLocks noGrp="1" noChangeAspect="1"/>
          </p:cNvPicPr>
          <p:nvPr>
            <p:ph sz="half" idx="1"/>
          </p:nvPr>
        </p:nvPicPr>
        <p:blipFill>
          <a:blip r:embed="rId3" cstate="email"/>
          <a:stretch>
            <a:fillRect/>
          </a:stretch>
        </p:blipFill>
        <p:spPr>
          <a:xfrm>
            <a:off x="428596" y="1214422"/>
            <a:ext cx="2638476" cy="25146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" name="Содержимое 10" descr="SDC13262 (3).JPG"/>
          <p:cNvPicPr>
            <a:picLocks noGrp="1" noChangeAspect="1"/>
          </p:cNvPicPr>
          <p:nvPr>
            <p:ph sz="half" idx="2"/>
          </p:nvPr>
        </p:nvPicPr>
        <p:blipFill>
          <a:blip r:embed="rId4" cstate="email"/>
          <a:stretch>
            <a:fillRect/>
          </a:stretch>
        </p:blipFill>
        <p:spPr>
          <a:xfrm>
            <a:off x="3071802" y="1142984"/>
            <a:ext cx="2928958" cy="254068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3" name="Рисунок 12" descr="SAM_0650 (3)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214282" y="3786190"/>
            <a:ext cx="4270266" cy="17859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7" name="Рисунок 16" descr="SAM_0752 (2).JPG"/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>
            <a:off x="2428860" y="5500702"/>
            <a:ext cx="4006338" cy="157163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Рисунок 8" descr="SDC13413.JPG"/>
          <p:cNvPicPr>
            <a:picLocks noChangeAspect="1"/>
          </p:cNvPicPr>
          <p:nvPr/>
        </p:nvPicPr>
        <p:blipFill>
          <a:blip r:embed="rId7" cstate="email"/>
          <a:stretch>
            <a:fillRect/>
          </a:stretch>
        </p:blipFill>
        <p:spPr>
          <a:xfrm>
            <a:off x="6072198" y="1142984"/>
            <a:ext cx="2786308" cy="250033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5" name="Рисунок 14" descr="SDC13481 (3).JPG"/>
          <p:cNvPicPr>
            <a:picLocks noChangeAspect="1"/>
          </p:cNvPicPr>
          <p:nvPr/>
        </p:nvPicPr>
        <p:blipFill>
          <a:blip r:embed="rId8" cstate="email"/>
          <a:stretch>
            <a:fillRect/>
          </a:stretch>
        </p:blipFill>
        <p:spPr>
          <a:xfrm>
            <a:off x="4714876" y="3714752"/>
            <a:ext cx="4071966" cy="18927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zoom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242854" y="785794"/>
            <a:ext cx="8901146" cy="285752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«Познавательное развитие»</a:t>
            </a:r>
            <a:br>
              <a:rPr lang="ru-RU" sz="3600" b="1" dirty="0" smtClean="0">
                <a:solidFill>
                  <a:srgbClr val="FF0000"/>
                </a:solidFill>
              </a:rPr>
            </a:br>
            <a:endParaRPr lang="ru-RU" sz="3600" b="1" dirty="0" smtClean="0">
              <a:solidFill>
                <a:srgbClr val="FF0000"/>
              </a:solidFill>
            </a:endParaRPr>
          </a:p>
        </p:txBody>
      </p:sp>
      <p:pic>
        <p:nvPicPr>
          <p:cNvPr id="10" name="Содержимое 9" descr="SDC13171 (3)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6286512" y="1214422"/>
            <a:ext cx="2559638" cy="228601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Содержимое 7" descr="SDC13165 (3).JPG"/>
          <p:cNvPicPr>
            <a:picLocks noGrp="1" noChangeAspect="1"/>
          </p:cNvPicPr>
          <p:nvPr>
            <p:ph sz="half" idx="1"/>
          </p:nvPr>
        </p:nvPicPr>
        <p:blipFill>
          <a:blip r:embed="rId4" cstate="email"/>
          <a:stretch>
            <a:fillRect/>
          </a:stretch>
        </p:blipFill>
        <p:spPr>
          <a:xfrm>
            <a:off x="285720" y="4071942"/>
            <a:ext cx="2857488" cy="226199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3" name="Рисунок 12" descr="SAM_3097 (2)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282020" y="1214422"/>
            <a:ext cx="2932658" cy="22860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 descr="IMG_3908 (2).JPG"/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>
            <a:off x="6215074" y="4071942"/>
            <a:ext cx="2704185" cy="221457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Рисунок 8" descr="SDC13255 (2).JPG"/>
          <p:cNvPicPr>
            <a:picLocks noChangeAspect="1"/>
          </p:cNvPicPr>
          <p:nvPr/>
        </p:nvPicPr>
        <p:blipFill>
          <a:blip r:embed="rId7" cstate="email"/>
          <a:stretch>
            <a:fillRect/>
          </a:stretch>
        </p:blipFill>
        <p:spPr>
          <a:xfrm>
            <a:off x="3286116" y="4071942"/>
            <a:ext cx="2834429" cy="221457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4" name="Рисунок 13" descr="SDC13332 (2).JPG"/>
          <p:cNvPicPr>
            <a:picLocks noChangeAspect="1"/>
          </p:cNvPicPr>
          <p:nvPr/>
        </p:nvPicPr>
        <p:blipFill>
          <a:blip r:embed="rId8" cstate="email"/>
          <a:stretch>
            <a:fillRect/>
          </a:stretch>
        </p:blipFill>
        <p:spPr>
          <a:xfrm>
            <a:off x="3286116" y="1214422"/>
            <a:ext cx="2928958" cy="228582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zoom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-214346" y="428604"/>
            <a:ext cx="9715536" cy="642942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rgbClr val="800000"/>
                </a:solidFill>
              </a:rPr>
              <a:t/>
            </a:r>
            <a:br>
              <a:rPr lang="ru-RU" sz="3600" b="1" dirty="0" smtClean="0">
                <a:solidFill>
                  <a:srgbClr val="80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«</a:t>
            </a:r>
            <a:r>
              <a:rPr lang="ru-RU" sz="2400" b="1" dirty="0" smtClean="0">
                <a:solidFill>
                  <a:srgbClr val="FF0000"/>
                </a:solidFill>
              </a:rPr>
              <a:t>Физическое  развитие»</a:t>
            </a:r>
            <a:r>
              <a:rPr lang="ru-RU" sz="2000" b="1" dirty="0" smtClean="0">
                <a:solidFill>
                  <a:srgbClr val="FF0000"/>
                </a:solidFill>
              </a:rPr>
              <a:t/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 Пальчиковая гимнастика, подвижные игры, физкультминутки. </a:t>
            </a:r>
          </a:p>
        </p:txBody>
      </p:sp>
      <p:sp>
        <p:nvSpPr>
          <p:cNvPr id="9219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ru-RU" dirty="0" smtClean="0"/>
              <a:t>  </a:t>
            </a:r>
          </a:p>
        </p:txBody>
      </p:sp>
      <p:pic>
        <p:nvPicPr>
          <p:cNvPr id="5" name="Содержимое 4" descr="SDC13225 (2)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6429388" y="4000504"/>
            <a:ext cx="2362691" cy="254963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 descr="SDC13036 (2)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285720" y="3929066"/>
            <a:ext cx="2883493" cy="264318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Рисунок 7" descr="SDC13039 (2)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3286116" y="2786058"/>
            <a:ext cx="2857520" cy="213104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Рисунок 9" descr="SDC13401.JPG"/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>
            <a:off x="285720" y="1571612"/>
            <a:ext cx="2857520" cy="214313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" name="Рисунок 10" descr="SDC13526 (2).JPG"/>
          <p:cNvPicPr>
            <a:picLocks noChangeAspect="1"/>
          </p:cNvPicPr>
          <p:nvPr/>
        </p:nvPicPr>
        <p:blipFill>
          <a:blip r:embed="rId7" cstate="email"/>
          <a:stretch>
            <a:fillRect/>
          </a:stretch>
        </p:blipFill>
        <p:spPr>
          <a:xfrm>
            <a:off x="6286484" y="1661199"/>
            <a:ext cx="2571796" cy="219642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zoom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560406"/>
          </a:xfrm>
        </p:spPr>
        <p:txBody>
          <a:bodyPr/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«Художественно –эстетическое развитие и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продуктивная деятельность»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6147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7"/>
            <a:endParaRPr lang="ru-RU" dirty="0" smtClean="0"/>
          </a:p>
          <a:p>
            <a:pPr eaLnBrk="1" hangingPunct="1"/>
            <a:endParaRPr lang="ru-RU" dirty="0" smtClean="0"/>
          </a:p>
        </p:txBody>
      </p:sp>
      <p:pic>
        <p:nvPicPr>
          <p:cNvPr id="5" name="Рисунок 4" descr="SAM_3282 (2)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428728" y="3929066"/>
            <a:ext cx="3143272" cy="24615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 descr="SDC13530 (2)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285720" y="1643050"/>
            <a:ext cx="2857520" cy="193613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 descr="SDC13513 (2)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6072198" y="1643050"/>
            <a:ext cx="2803929" cy="20002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Содержимое 9" descr="SDC13506 (2).JPG"/>
          <p:cNvPicPr>
            <a:picLocks noGrp="1" noChangeAspect="1"/>
          </p:cNvPicPr>
          <p:nvPr>
            <p:ph sz="half" idx="2"/>
          </p:nvPr>
        </p:nvPicPr>
        <p:blipFill>
          <a:blip r:embed="rId6" cstate="email"/>
          <a:stretch>
            <a:fillRect/>
          </a:stretch>
        </p:blipFill>
        <p:spPr>
          <a:xfrm>
            <a:off x="3357554" y="1857364"/>
            <a:ext cx="2558103" cy="147843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" name="Рисунок 10" descr="SDC13219 (3).JPG"/>
          <p:cNvPicPr>
            <a:picLocks noChangeAspect="1"/>
          </p:cNvPicPr>
          <p:nvPr/>
        </p:nvPicPr>
        <p:blipFill>
          <a:blip r:embed="rId7" cstate="email"/>
          <a:stretch>
            <a:fillRect/>
          </a:stretch>
        </p:blipFill>
        <p:spPr>
          <a:xfrm>
            <a:off x="4935063" y="3929066"/>
            <a:ext cx="2780209" cy="24288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zoom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642942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rgbClr val="FF0000"/>
                </a:solidFill>
              </a:rPr>
              <a:t>«Наблюдения, опыты»</a:t>
            </a:r>
          </a:p>
        </p:txBody>
      </p:sp>
      <p:pic>
        <p:nvPicPr>
          <p:cNvPr id="7" name="Содержимое 6" descr="SAM_0720.JPG"/>
          <p:cNvPicPr>
            <a:picLocks noGrp="1" noChangeAspect="1"/>
          </p:cNvPicPr>
          <p:nvPr>
            <p:ph sz="half" idx="1"/>
          </p:nvPr>
        </p:nvPicPr>
        <p:blipFill>
          <a:blip r:embed="rId3" cstate="email"/>
          <a:stretch>
            <a:fillRect/>
          </a:stretch>
        </p:blipFill>
        <p:spPr>
          <a:xfrm>
            <a:off x="4071934" y="1142984"/>
            <a:ext cx="1428760" cy="250033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Содержимое 7" descr="SAM_0704 (2).JPG"/>
          <p:cNvPicPr>
            <a:picLocks noGrp="1" noChangeAspect="1"/>
          </p:cNvPicPr>
          <p:nvPr>
            <p:ph sz="half" idx="2"/>
          </p:nvPr>
        </p:nvPicPr>
        <p:blipFill>
          <a:blip r:embed="rId4" cstate="email"/>
          <a:stretch>
            <a:fillRect/>
          </a:stretch>
        </p:blipFill>
        <p:spPr>
          <a:xfrm>
            <a:off x="4000496" y="3643314"/>
            <a:ext cx="1643073" cy="271812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Рисунок 8" descr="SDC13271 (2)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357158" y="3786190"/>
            <a:ext cx="3213502" cy="25717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Рисунок 9" descr="SDC13279.JPG"/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>
            <a:off x="5762634" y="1214422"/>
            <a:ext cx="3143272" cy="235745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" name="Рисунок 10" descr="SDC13484.JPG"/>
          <p:cNvPicPr>
            <a:picLocks noChangeAspect="1"/>
          </p:cNvPicPr>
          <p:nvPr/>
        </p:nvPicPr>
        <p:blipFill>
          <a:blip r:embed="rId7" cstate="email"/>
          <a:stretch>
            <a:fillRect/>
          </a:stretch>
        </p:blipFill>
        <p:spPr>
          <a:xfrm>
            <a:off x="357158" y="1142984"/>
            <a:ext cx="3286148" cy="246461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2" name="Рисунок 11" descr="SDC13469 (3).JPG"/>
          <p:cNvPicPr>
            <a:picLocks noChangeAspect="1"/>
          </p:cNvPicPr>
          <p:nvPr/>
        </p:nvPicPr>
        <p:blipFill>
          <a:blip r:embed="rId8" cstate="email"/>
          <a:stretch>
            <a:fillRect/>
          </a:stretch>
        </p:blipFill>
        <p:spPr>
          <a:xfrm>
            <a:off x="5929323" y="3911508"/>
            <a:ext cx="2928958" cy="230357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zoom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17596"/>
          </a:xfrm>
        </p:spPr>
        <p:txBody>
          <a:bodyPr/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«Работа с родителями»</a:t>
            </a:r>
            <a:endParaRPr lang="ru-RU" sz="3600" b="1" dirty="0">
              <a:solidFill>
                <a:srgbClr val="FF0000"/>
              </a:solidFill>
            </a:endParaRPr>
          </a:p>
        </p:txBody>
      </p:sp>
      <p:pic>
        <p:nvPicPr>
          <p:cNvPr id="6" name="Содержимое 5" descr="SDC13428 (2).JPG"/>
          <p:cNvPicPr>
            <a:picLocks noGrp="1" noChangeAspect="1"/>
          </p:cNvPicPr>
          <p:nvPr>
            <p:ph sz="half" idx="1"/>
          </p:nvPr>
        </p:nvPicPr>
        <p:blipFill>
          <a:blip r:embed="rId3" cstate="email"/>
          <a:stretch>
            <a:fillRect/>
          </a:stretch>
        </p:blipFill>
        <p:spPr>
          <a:xfrm>
            <a:off x="357158" y="1214422"/>
            <a:ext cx="4500594" cy="22784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Содержимое 7" descr="SDC13178 (2).JPG"/>
          <p:cNvPicPr>
            <a:picLocks noGrp="1" noChangeAspect="1"/>
          </p:cNvPicPr>
          <p:nvPr>
            <p:ph sz="half" idx="2"/>
          </p:nvPr>
        </p:nvPicPr>
        <p:blipFill>
          <a:blip r:embed="rId4" cstate="email"/>
          <a:stretch>
            <a:fillRect/>
          </a:stretch>
        </p:blipFill>
        <p:spPr>
          <a:xfrm>
            <a:off x="5000628" y="1214422"/>
            <a:ext cx="3790031" cy="228163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 descr="SAM_2983 (2)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285720" y="3643314"/>
            <a:ext cx="2159930" cy="278608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Рисунок 9" descr="03.jpg"/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>
            <a:off x="6858016" y="3714752"/>
            <a:ext cx="1973847" cy="27146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Рисунок 8" descr="Фото-0310 (3).jpg"/>
          <p:cNvPicPr>
            <a:picLocks noChangeAspect="1"/>
          </p:cNvPicPr>
          <p:nvPr/>
        </p:nvPicPr>
        <p:blipFill>
          <a:blip r:embed="rId7" cstate="email"/>
          <a:stretch>
            <a:fillRect/>
          </a:stretch>
        </p:blipFill>
        <p:spPr>
          <a:xfrm>
            <a:off x="2714612" y="3786190"/>
            <a:ext cx="3929090" cy="24075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zoom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03282"/>
          </a:xfrm>
        </p:spPr>
        <p:txBody>
          <a:bodyPr/>
          <a:lstStyle/>
          <a:p>
            <a:pPr eaLnBrk="1" hangingPunct="1"/>
            <a:r>
              <a:rPr lang="ru-RU" sz="2800" b="1" dirty="0" smtClean="0">
                <a:solidFill>
                  <a:srgbClr val="800000"/>
                </a:solidFill>
              </a:rPr>
              <a:t> </a:t>
            </a:r>
            <a:br>
              <a:rPr lang="ru-RU" sz="2800" b="1" dirty="0" smtClean="0">
                <a:solidFill>
                  <a:srgbClr val="80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«Проектная деятельность в экологическом воспитании младших дошкольников»</a:t>
            </a:r>
            <a:r>
              <a:rPr lang="ru-RU" sz="2800" b="1" dirty="0" smtClean="0">
                <a:solidFill>
                  <a:srgbClr val="800000"/>
                </a:solidFill>
              </a:rPr>
              <a:t/>
            </a:r>
            <a:br>
              <a:rPr lang="ru-RU" sz="2800" b="1" dirty="0" smtClean="0">
                <a:solidFill>
                  <a:srgbClr val="800000"/>
                </a:solidFill>
              </a:rPr>
            </a:br>
            <a:endParaRPr lang="ru-RU" sz="2800" b="1" dirty="0" smtClean="0">
              <a:solidFill>
                <a:srgbClr val="800000"/>
              </a:solidFill>
            </a:endParaRPr>
          </a:p>
        </p:txBody>
      </p:sp>
      <p:pic>
        <p:nvPicPr>
          <p:cNvPr id="11" name="Содержимое 10" descr="7.jpg"/>
          <p:cNvPicPr>
            <a:picLocks noGrp="1" noChangeAspect="1"/>
          </p:cNvPicPr>
          <p:nvPr>
            <p:ph sz="half" idx="1"/>
          </p:nvPr>
        </p:nvPicPr>
        <p:blipFill>
          <a:blip r:embed="rId3" cstate="email"/>
          <a:stretch>
            <a:fillRect/>
          </a:stretch>
        </p:blipFill>
        <p:spPr>
          <a:xfrm rot="10800000">
            <a:off x="357158" y="2643182"/>
            <a:ext cx="2584479" cy="35544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2" name="Содержимое 11" descr="6.jpg"/>
          <p:cNvPicPr>
            <a:picLocks noGrp="1" noChangeAspect="1"/>
          </p:cNvPicPr>
          <p:nvPr>
            <p:ph sz="half" idx="2"/>
          </p:nvPr>
        </p:nvPicPr>
        <p:blipFill>
          <a:blip r:embed="rId4" cstate="email"/>
          <a:stretch>
            <a:fillRect/>
          </a:stretch>
        </p:blipFill>
        <p:spPr>
          <a:xfrm>
            <a:off x="3071802" y="2143116"/>
            <a:ext cx="2862278" cy="393647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3" name="Рисунок 12" descr="20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 rot="10800000">
            <a:off x="6143636" y="2571744"/>
            <a:ext cx="2701060" cy="371475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zoom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Оформление по умолчанию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1249</TotalTime>
  <Words>126</Words>
  <Application>Microsoft Office PowerPoint</Application>
  <PresentationFormat>Экран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Оформление по умолчанию</vt:lpstr>
      <vt:lpstr> Опыт работы по экологическому воспитанию младших дошкольников через интеграцию образовательных областей,    в условиях реализации ФГОС  ДО (федеральных государственных образовательных стандартов дошкольного образования) </vt:lpstr>
      <vt:lpstr>Цель:  </vt:lpstr>
      <vt:lpstr> «Развивающая предметно - пространственная среда»</vt:lpstr>
      <vt:lpstr> «Познавательное развитие» </vt:lpstr>
      <vt:lpstr> «Физическое  развитие»  Пальчиковая гимнастика, подвижные игры, физкультминутки. </vt:lpstr>
      <vt:lpstr>«Художественно –эстетическое развитие и продуктивная деятельность»</vt:lpstr>
      <vt:lpstr>«Наблюдения, опыты»</vt:lpstr>
      <vt:lpstr>«Работа с родителями»</vt:lpstr>
      <vt:lpstr>  «Проектная деятельность в экологическом воспитании младших дошкольников» </vt:lpstr>
      <vt:lpstr>Интеграция содержания дошкольного образования - это процесс связанности, взаимопроникновения и взаимодействия отдельных образовательных областей, обеспечивающий целостность образовательного процесса.         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Notebook</cp:lastModifiedBy>
  <cp:revision>150</cp:revision>
  <dcterms:created xsi:type="dcterms:W3CDTF">2012-08-12T16:04:58Z</dcterms:created>
  <dcterms:modified xsi:type="dcterms:W3CDTF">2015-11-10T19:35:16Z</dcterms:modified>
</cp:coreProperties>
</file>