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9" r:id="rId6"/>
    <p:sldId id="267" r:id="rId7"/>
    <p:sldId id="260" r:id="rId8"/>
    <p:sldId id="262" r:id="rId9"/>
    <p:sldId id="261" r:id="rId10"/>
    <p:sldId id="270" r:id="rId11"/>
    <p:sldId id="271" r:id="rId12"/>
    <p:sldId id="266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980728"/>
            <a:ext cx="5976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Презентация к логопедическому занятию в старшей группе по теме «Игрушки», с использованием </a:t>
            </a:r>
            <a:r>
              <a:rPr lang="ru-RU" sz="2000" b="1" dirty="0" err="1" smtClean="0">
                <a:solidFill>
                  <a:srgbClr val="C00000"/>
                </a:solidFill>
                <a:latin typeface="Arial Black" pitchFamily="34" charset="0"/>
              </a:rPr>
              <a:t>здоровьесберегающих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 технологий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547664" y="2924944"/>
            <a:ext cx="33843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Учитель – логопед ГБДОУ №97 Центрального района </a:t>
            </a:r>
          </a:p>
          <a:p>
            <a:pPr>
              <a:lnSpc>
                <a:spcPct val="150000"/>
              </a:lnSpc>
            </a:pPr>
            <a:r>
              <a:rPr lang="ru-RU" b="1" dirty="0" err="1" smtClean="0">
                <a:solidFill>
                  <a:srgbClr val="002060"/>
                </a:solidFill>
              </a:rPr>
              <a:t>Кашеварова</a:t>
            </a:r>
            <a:r>
              <a:rPr lang="ru-RU" b="1" dirty="0" smtClean="0">
                <a:solidFill>
                  <a:srgbClr val="002060"/>
                </a:solidFill>
              </a:rPr>
              <a:t> С.А.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851920" y="45811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Санкт – Петербург 2015г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476672"/>
            <a:ext cx="4572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Упражнение “Помоги Андрюшке”.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(Развитие речевого слуха, элементарных математических представлений)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-Послушайте внимательно стихотворение про Андрюшку и постарайтесь запомнить, сколько у него игрушек.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Расставил Андрюшка</a:t>
            </a:r>
            <a:b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В два ряда игрушки.</a:t>
            </a:r>
            <a:b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Рядом с мартышкой-</a:t>
            </a:r>
            <a:b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Плюшевый мишка.</a:t>
            </a:r>
            <a:b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Вместе с лисой-</a:t>
            </a:r>
            <a:b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Зайка косой.</a:t>
            </a:r>
            <a:b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Следом за ним-</a:t>
            </a:r>
            <a:b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Еж и лягушка</a:t>
            </a:r>
            <a:b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Сколько игрушек</a:t>
            </a:r>
            <a:b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Расставил Андрюшка?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Дети </a:t>
            </a:r>
            <a:r>
              <a:rPr lang="ru-RU" sz="1400" b="1" dirty="0" smtClean="0">
                <a:solidFill>
                  <a:srgbClr val="C00000"/>
                </a:solidFill>
                <a:cs typeface="Arial" pitchFamily="34" charset="0"/>
              </a:rPr>
              <a:t>-  Шесть игрушек.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Логопед. Можете назвать их?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Дети - </a:t>
            </a:r>
            <a:r>
              <a:rPr lang="ru-RU" sz="1400" b="1" dirty="0" smtClean="0">
                <a:solidFill>
                  <a:srgbClr val="C00000"/>
                </a:solidFill>
                <a:cs typeface="Arial" pitchFamily="34" charset="0"/>
              </a:rPr>
              <a:t>Мартышка, мишка, лиса, зайка, еж и лягушка.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66843"/>
            <a:ext cx="4572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“Разрезные картинки”</a:t>
            </a:r>
            <a:r>
              <a:rPr lang="ru-RU" sz="1600" b="1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(Развитие зрительного </a:t>
            </a:r>
            <a:r>
              <a:rPr lang="ru-RU" sz="1400" b="1" dirty="0" err="1" smtClean="0">
                <a:solidFill>
                  <a:srgbClr val="002060"/>
                </a:solidFill>
              </a:rPr>
              <a:t>гнозиса</a:t>
            </a:r>
            <a:r>
              <a:rPr lang="ru-RU" sz="1400" b="1" dirty="0" smtClean="0">
                <a:solidFill>
                  <a:srgbClr val="002060"/>
                </a:solidFill>
              </a:rPr>
              <a:t> и конструктивного </a:t>
            </a:r>
            <a:r>
              <a:rPr lang="ru-RU" sz="1400" b="1" dirty="0" err="1" smtClean="0">
                <a:solidFill>
                  <a:srgbClr val="002060"/>
                </a:solidFill>
              </a:rPr>
              <a:t>праксиса</a:t>
            </a:r>
            <a:r>
              <a:rPr lang="ru-RU" sz="1400" b="1" dirty="0" smtClean="0">
                <a:solidFill>
                  <a:srgbClr val="002060"/>
                </a:solidFill>
              </a:rPr>
              <a:t>. Уточнения и расширение словаря)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Логопед раздает детям разрезные картинки.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Логопед -  Попробуйте собрать разрезные картинки, которые я вам дала.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Дети складывают картинки из частей.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Логопед -  Расскажите, что у вас на картинках. Постарайтесь начинать свои ответы по-разному: “У меня на картинке… ”, “Я сложила…”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rgbClr val="C00000"/>
                </a:solidFill>
              </a:rPr>
              <a:t>Дети - У меня на картинке мишка.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rgbClr val="C00000"/>
                </a:solidFill>
              </a:rPr>
              <a:t> - Я собрал пирамидку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rgbClr val="C00000"/>
                </a:solidFill>
              </a:rPr>
              <a:t>-Я сложила паровозик.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rgbClr val="C00000"/>
                </a:solidFill>
              </a:rPr>
              <a:t>-А у меня на картинке мячик.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204864"/>
            <a:ext cx="5670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Логопед  предлагает детям рассказать, чем они занимались, какое задание им больше понравилось?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249289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131840" y="7647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48478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Алексеева М.М., Ушакова О.С. Взаимосвязь задач речевого развития детей на занятиях  Воспитание умственной активности у детей дошкольного возраста.- М, 2008. -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2996952"/>
            <a:ext cx="4680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Развивающие игры для детей дошкольного возраста. – М.: Просвещение, 2010.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4149080"/>
            <a:ext cx="381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Методика развития речи у детей /                       А. М. </a:t>
            </a:r>
            <a:r>
              <a:rPr lang="ru-RU" sz="1600" b="1" dirty="0" err="1" smtClean="0">
                <a:solidFill>
                  <a:schemeClr val="accent2">
                    <a:lumMod val="75000"/>
                  </a:schemeClr>
                </a:solidFill>
              </a:rPr>
              <a:t>Бородич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. - М.: Просвещение, 2006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484784"/>
            <a:ext cx="561662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Коррекционно-образовательные задачи: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 Уточнение, активизация и актуализация словаря по теме “Игрушки”. Совершенствование грамматического строя речи. Совершенствование слоговой структуры слова.</a:t>
            </a: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Коррекционно-развивающие задачи: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 Развитие речевого слуха, элементарных математических представлений, мелкой моторики. Работа над темпом и ритмом речи. Координация речи с движением.</a:t>
            </a: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Коррекционно-воспитательные задачи: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 Воспитание навыков сотрудничества, самостоятельности, инициативности, ответственности. </a:t>
            </a:r>
          </a:p>
          <a:p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Оборудование: «Волшебный мешочек»,  мяч, кукла «Андрюшка», разрезные картинки.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051720" y="69269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Цель – активизация и актуализация словаря по теме « Игрушки»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с использованием </a:t>
            </a:r>
            <a:r>
              <a:rPr lang="ru-RU" sz="1600" b="1" dirty="0" err="1" smtClean="0">
                <a:solidFill>
                  <a:srgbClr val="C00000"/>
                </a:solidFill>
              </a:rPr>
              <a:t>здоровьесберегающих</a:t>
            </a:r>
            <a:r>
              <a:rPr lang="ru-RU" sz="1600" b="1" dirty="0" smtClean="0">
                <a:solidFill>
                  <a:srgbClr val="C00000"/>
                </a:solidFill>
              </a:rPr>
              <a:t> технологий.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339752" y="4437112"/>
            <a:ext cx="6367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В презентации использовались картинки из поисковой системы «</a:t>
            </a:r>
            <a:r>
              <a:rPr lang="ru-RU" sz="1400" b="1" dirty="0" err="1" smtClean="0">
                <a:solidFill>
                  <a:srgbClr val="002060"/>
                </a:solidFill>
              </a:rPr>
              <a:t>Яндекс</a:t>
            </a:r>
            <a:r>
              <a:rPr lang="ru-RU" sz="1400" b="1" dirty="0" smtClean="0">
                <a:solidFill>
                  <a:srgbClr val="002060"/>
                </a:solidFill>
              </a:rPr>
              <a:t>» и материал с сайта  </a:t>
            </a:r>
            <a:r>
              <a:rPr lang="en-US" sz="1400" b="1" dirty="0" smtClean="0">
                <a:solidFill>
                  <a:srgbClr val="002060"/>
                </a:solidFill>
              </a:rPr>
              <a:t>http://festival.1september.ru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987824" y="548680"/>
            <a:ext cx="180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занятия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1196752"/>
            <a:ext cx="5256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Организационный момент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Игра « Волшебный мешочек»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Игра « Прятки»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Загадка про мяч (с элементами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психогимнастики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Пальчиковая гимнастика « Игрушки»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Упражнение «Мячик мой»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Игра «Эхо»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Упражнение «Помоги Андрюшке»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Игра «Разрезные картинки»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Организационный момент. Итог занятия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339752" y="1340768"/>
            <a:ext cx="47525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Логопед предлагает детям поиграть в игру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Волшебный мешочек»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 - Достань и назови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 Дети – Я достала  куклу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– Я достал кубик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– Я достала мишку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– Я достал машинку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– Я достала зайку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Логопед – Как назвать одним словом то , что вы достали?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Дети -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Игрушки</a:t>
            </a:r>
            <a:endParaRPr lang="ru-R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835696" y="1196752"/>
            <a:ext cx="6192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 Логопед - Сейчас поиграем в прятки.  Я буду прятать ваши игрушки, а вы будите их искать (активизация в речи предлогов) </a:t>
            </a:r>
          </a:p>
          <a:p>
            <a:endParaRPr lang="ru-RU" sz="1600" b="1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Дети – Я нашла куклу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столом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 – Я нашел машинку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600" b="1" dirty="0" smtClean="0">
                <a:solidFill>
                  <a:srgbClr val="002060"/>
                </a:solidFill>
              </a:rPr>
              <a:t>коробке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 – Я нашла кубик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ru-RU" sz="1600" b="1" dirty="0" smtClean="0">
                <a:solidFill>
                  <a:srgbClr val="002060"/>
                </a:solidFill>
              </a:rPr>
              <a:t> полкой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– Я нашел мишку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</a:t>
            </a:r>
            <a:r>
              <a:rPr lang="ru-RU" sz="1600" b="1" dirty="0" smtClean="0">
                <a:solidFill>
                  <a:srgbClr val="002060"/>
                </a:solidFill>
              </a:rPr>
              <a:t>стулом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 – Я нашла зайку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600" b="1" dirty="0" smtClean="0">
                <a:solidFill>
                  <a:srgbClr val="002060"/>
                </a:solidFill>
              </a:rPr>
              <a:t>ящике</a:t>
            </a:r>
          </a:p>
          <a:p>
            <a:endParaRPr lang="ru-RU" sz="1600" b="1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 – Положите ваши игрушки на полку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1340768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Его бьют, а он не плачет,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Только  выше, выше скачет                               Покатился в огород, 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Докатился до ворот, 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Подкатился под ворота, 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Добежал до поворота. 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Там попал под колесо, 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Лопнул, хлопнул – вот и всё. (Мяч)</a:t>
            </a: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371703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Изобразите с помощью щек, губ, какой бывает мячик. Каким стал, попавший под колесо машины. Покажите, как вы огорчились, увидев разорванный мячик.  Изобразите, как вы обрадовались, когда родители купили вам новый разноцветный мяч.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764704"/>
            <a:ext cx="2445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</a:rPr>
              <a:t>Дети, отгадайте загадку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27784" y="1700808"/>
            <a:ext cx="432048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Пальчиковая гимнастика “Игрушки”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 (Работа над темпом и ритмом речи</a:t>
            </a: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На большом диване в ряд (Попеременно хлопают в ладоши и стучат кулачками.)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Куклы Катины сидят: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Два медведя, Буратино, (Загибают поочередно все пальчики.)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И веселый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Чипполино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И котенок, и слоненок.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Раз, два, три, четыре, пять, (Разгибают поочередно пальчики.)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Помогаем нашей Кате (Попеременно хлопают в ладоши и стучат кулачками.)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Мы игрушки сосчитать.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95736" y="1725642"/>
            <a:ext cx="4968552" cy="299656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Упражнение “Мячик мой”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rgbClr val="002060"/>
                </a:solidFill>
                <a:cs typeface="Arial" pitchFamily="34" charset="0"/>
              </a:rPr>
              <a:t>(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Координация речи с движением, развитие общей моторики</a:t>
            </a:r>
            <a:r>
              <a:rPr lang="ru-RU" sz="1400" b="1" dirty="0" smtClean="0">
                <a:solidFill>
                  <a:srgbClr val="002060"/>
                </a:solidFill>
                <a:cs typeface="Arial" pitchFamily="34" charset="0"/>
              </a:rPr>
              <a:t>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Логопед приглашает детей на ковер и выполняет с ними упражнение.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Друг веселый, мячик мой, (4прыжка на носочках, руки на поясе)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Всюду, всюду он со мной. (По два взмаха левой и правой рукой - как бы удары по мячу)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Раз, два, три, четыре, пять, (5прыжков на носочках, руки на поясе)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Хорошо мячом играть. ( Вновь по два взмаха – “удара”)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916832"/>
            <a:ext cx="460851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Игра  “Эхо”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(Развитие силы голоса. Совершенствование слоговой структуры слова)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Логопед (громко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Мяч!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Дети (тихо). </a:t>
            </a:r>
            <a:r>
              <a:rPr lang="ru-RU" sz="1400" b="1" dirty="0" smtClean="0">
                <a:solidFill>
                  <a:srgbClr val="C00000"/>
                </a:solidFill>
              </a:rPr>
              <a:t>Мяч!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Логопед (громко</a:t>
            </a:r>
            <a:r>
              <a:rPr lang="ru-RU" sz="1600" b="1" dirty="0" smtClean="0">
                <a:solidFill>
                  <a:srgbClr val="002060"/>
                </a:solidFill>
              </a:rPr>
              <a:t>).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Ю-ла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Дети (тихо). </a:t>
            </a:r>
            <a:r>
              <a:rPr lang="ru-RU" sz="1400" b="1" dirty="0" err="1" smtClean="0">
                <a:solidFill>
                  <a:srgbClr val="C00000"/>
                </a:solidFill>
              </a:rPr>
              <a:t>Ю-ла</a:t>
            </a:r>
            <a:r>
              <a:rPr lang="ru-RU" sz="1400" b="1" dirty="0" smtClean="0">
                <a:solidFill>
                  <a:srgbClr val="C00000"/>
                </a:solidFill>
              </a:rPr>
              <a:t>!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Логопед (громко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Ку-би-ки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Дети (тихо).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</a:rPr>
              <a:t>Ку-би-ки</a:t>
            </a:r>
            <a:r>
              <a:rPr lang="ru-RU" sz="1400" b="1" dirty="0" smtClean="0">
                <a:solidFill>
                  <a:srgbClr val="002060"/>
                </a:solidFill>
              </a:rPr>
              <a:t>!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Логопед (громко).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Ма-ши-на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Дети (тихо). </a:t>
            </a:r>
            <a:r>
              <a:rPr lang="ru-RU" sz="1400" b="1" dirty="0" err="1" smtClean="0">
                <a:solidFill>
                  <a:srgbClr val="C00000"/>
                </a:solidFill>
              </a:rPr>
              <a:t>Ма-ши-на</a:t>
            </a:r>
            <a:r>
              <a:rPr lang="ru-RU" sz="1400" b="1" dirty="0" smtClean="0">
                <a:solidFill>
                  <a:srgbClr val="002060"/>
                </a:solidFill>
              </a:rPr>
              <a:t>!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Логопед. Вы были внимательным “эхом”! Молодцы!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527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25</cp:revision>
  <dcterms:created xsi:type="dcterms:W3CDTF">2015-10-16T06:24:02Z</dcterms:created>
  <dcterms:modified xsi:type="dcterms:W3CDTF">2015-11-05T15:05:22Z</dcterms:modified>
</cp:coreProperties>
</file>