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8" r:id="rId5"/>
    <p:sldId id="269" r:id="rId6"/>
    <p:sldId id="267" r:id="rId7"/>
    <p:sldId id="260" r:id="rId8"/>
    <p:sldId id="262" r:id="rId9"/>
    <p:sldId id="261" r:id="rId10"/>
    <p:sldId id="270" r:id="rId11"/>
    <p:sldId id="271" r:id="rId12"/>
    <p:sldId id="266" r:id="rId13"/>
    <p:sldId id="272" r:id="rId14"/>
    <p:sldId id="27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35696" y="980728"/>
            <a:ext cx="59766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</a:rPr>
              <a:t>Презентация к логопедическому занятию в старшей группе по теме «Игрушки», с использованием </a:t>
            </a:r>
            <a:r>
              <a:rPr lang="ru-RU" sz="2000" b="1" dirty="0" err="1" smtClean="0">
                <a:solidFill>
                  <a:srgbClr val="C00000"/>
                </a:solidFill>
                <a:latin typeface="Arial Black" pitchFamily="34" charset="0"/>
              </a:rPr>
              <a:t>здоровьесберегающих</a:t>
            </a:r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</a:rPr>
              <a:t> технологий</a:t>
            </a:r>
            <a:endParaRPr lang="ru-RU" sz="20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1547664" y="2924944"/>
            <a:ext cx="338437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Учитель – логопед ГБДОУ №97 Центрального района </a:t>
            </a:r>
          </a:p>
          <a:p>
            <a:pPr>
              <a:lnSpc>
                <a:spcPct val="150000"/>
              </a:lnSpc>
            </a:pPr>
            <a:r>
              <a:rPr lang="ru-RU" b="1" dirty="0" err="1" smtClean="0">
                <a:solidFill>
                  <a:srgbClr val="002060"/>
                </a:solidFill>
              </a:rPr>
              <a:t>Кашеварова</a:t>
            </a:r>
            <a:r>
              <a:rPr lang="ru-RU" b="1" dirty="0" smtClean="0">
                <a:solidFill>
                  <a:srgbClr val="002060"/>
                </a:solidFill>
              </a:rPr>
              <a:t> С.А.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3851920" y="458112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Санкт – Петербург 2015г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4" y="476672"/>
            <a:ext cx="4572000" cy="418576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Упражнение “Помоги Андрюшке”. 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  <a:t>(Развитие речевого слуха, элементарных математических представлений)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  <a:t>-Послушайте внимательно стихотворение про Андрюшку и постарайтесь запомнить, сколько у него игрушек.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  <a:t>Расставил Андрюшка</a:t>
            </a:r>
            <a:b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  <a:t>В два ряда игрушки.</a:t>
            </a:r>
            <a:b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  <a:t>Рядом с мартышкой-</a:t>
            </a:r>
            <a:b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  <a:t>Плюшевый мишка.</a:t>
            </a:r>
            <a:b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  <a:t>Вместе с лисой-</a:t>
            </a:r>
            <a:b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  <a:t>Зайка косой.</a:t>
            </a:r>
            <a:b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  <a:t>Следом за ним-</a:t>
            </a:r>
            <a:b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  <a:t>Еж и лягушка</a:t>
            </a:r>
            <a:b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  <a:t>Сколько игрушек</a:t>
            </a:r>
            <a:b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  <a:t>Расставил Андрюшка?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  <a:t>Дети </a:t>
            </a:r>
            <a:r>
              <a:rPr lang="ru-RU" sz="1400" b="1" dirty="0" smtClean="0">
                <a:solidFill>
                  <a:srgbClr val="C00000"/>
                </a:solidFill>
                <a:cs typeface="Arial" pitchFamily="34" charset="0"/>
              </a:rPr>
              <a:t>-  Шесть игрушек.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  <a:t>Логопед. Можете назвать их?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  <a:t>Дети - </a:t>
            </a:r>
            <a:r>
              <a:rPr lang="ru-RU" sz="1400" b="1" dirty="0" smtClean="0">
                <a:solidFill>
                  <a:srgbClr val="C00000"/>
                </a:solidFill>
                <a:cs typeface="Arial" pitchFamily="34" charset="0"/>
              </a:rPr>
              <a:t>Мартышка, мишка, лиса, зайка, еж и лягушка.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166843"/>
            <a:ext cx="4572000" cy="35702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Игра “Разрезные картинки”</a:t>
            </a:r>
            <a:r>
              <a:rPr lang="ru-RU" sz="1600" b="1" dirty="0" smtClean="0">
                <a:solidFill>
                  <a:srgbClr val="002060"/>
                </a:solidFill>
              </a:rPr>
              <a:t> 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(Развитие зрительного </a:t>
            </a:r>
            <a:r>
              <a:rPr lang="ru-RU" sz="1400" b="1" dirty="0" err="1" smtClean="0">
                <a:solidFill>
                  <a:srgbClr val="002060"/>
                </a:solidFill>
              </a:rPr>
              <a:t>гнозиса</a:t>
            </a:r>
            <a:r>
              <a:rPr lang="ru-RU" sz="1400" b="1" dirty="0" smtClean="0">
                <a:solidFill>
                  <a:srgbClr val="002060"/>
                </a:solidFill>
              </a:rPr>
              <a:t> и конструктивного </a:t>
            </a:r>
            <a:r>
              <a:rPr lang="ru-RU" sz="1400" b="1" dirty="0" err="1" smtClean="0">
                <a:solidFill>
                  <a:srgbClr val="002060"/>
                </a:solidFill>
              </a:rPr>
              <a:t>праксиса</a:t>
            </a:r>
            <a:r>
              <a:rPr lang="ru-RU" sz="1400" b="1" dirty="0" smtClean="0">
                <a:solidFill>
                  <a:srgbClr val="002060"/>
                </a:solidFill>
              </a:rPr>
              <a:t>. Уточнения и расширение словаря)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Логопед раздает детям разрезные картинки.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Логопед -  Попробуйте собрать разрезные картинки, которые я вам дала.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Дети складывают картинки из частей.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Логопед -  Расскажите, что у вас на картинках. Постарайтесь начинать свои ответы по-разному: “У меня на картинке… ”, “Я сложила…”</a:t>
            </a:r>
          </a:p>
          <a:p>
            <a:pPr>
              <a:lnSpc>
                <a:spcPct val="150000"/>
              </a:lnSpc>
            </a:pPr>
            <a:r>
              <a:rPr lang="ru-RU" sz="1400" b="1" dirty="0" smtClean="0">
                <a:solidFill>
                  <a:srgbClr val="C00000"/>
                </a:solidFill>
              </a:rPr>
              <a:t>Дети - У меня на картинке мишка.</a:t>
            </a:r>
          </a:p>
          <a:p>
            <a:pPr>
              <a:lnSpc>
                <a:spcPct val="150000"/>
              </a:lnSpc>
            </a:pPr>
            <a:r>
              <a:rPr lang="ru-RU" sz="1400" b="1" dirty="0" smtClean="0">
                <a:solidFill>
                  <a:srgbClr val="C00000"/>
                </a:solidFill>
              </a:rPr>
              <a:t> - Я собрал пирамидку</a:t>
            </a:r>
            <a:r>
              <a:rPr lang="ru-RU" sz="1400" b="1" dirty="0" smtClean="0">
                <a:solidFill>
                  <a:srgbClr val="002060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1400" b="1" dirty="0" smtClean="0">
                <a:solidFill>
                  <a:srgbClr val="C00000"/>
                </a:solidFill>
              </a:rPr>
              <a:t>-Я сложила паровозик.</a:t>
            </a:r>
          </a:p>
          <a:p>
            <a:pPr>
              <a:lnSpc>
                <a:spcPct val="150000"/>
              </a:lnSpc>
            </a:pPr>
            <a:r>
              <a:rPr lang="ru-RU" sz="1400" b="1" dirty="0" smtClean="0">
                <a:solidFill>
                  <a:srgbClr val="C00000"/>
                </a:solidFill>
              </a:rPr>
              <a:t>-А у меня на картинке мячик.</a:t>
            </a:r>
            <a:endParaRPr lang="ru-RU" sz="1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2204864"/>
            <a:ext cx="56703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</a:rPr>
              <a:t>Логопед  предлагает детям рассказать, чем они занимались, какое задание им больше понравилось?</a:t>
            </a:r>
            <a:endParaRPr lang="ru-RU" sz="1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03848" y="2492896"/>
            <a:ext cx="2952328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Молодцы!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131840" y="76470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Литература</a:t>
            </a:r>
            <a:endParaRPr lang="ru-RU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484784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Алексеева М.М., Ушакова О.С. Взаимосвязь задач речевого развития детей на занятиях  Воспитание умственной активности у детей дошкольного возраста.- М, 2008. -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83768" y="2996952"/>
            <a:ext cx="46805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Развивающие игры для детей дошкольного возраста. – М.: Просвещение, 2010.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71800" y="4149080"/>
            <a:ext cx="38164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Методика развития речи у детей /                       А. М. </a:t>
            </a:r>
            <a:r>
              <a:rPr lang="ru-RU" sz="1600" b="1" dirty="0" err="1" smtClean="0">
                <a:solidFill>
                  <a:schemeClr val="accent2">
                    <a:lumMod val="75000"/>
                  </a:schemeClr>
                </a:solidFill>
              </a:rPr>
              <a:t>Бородич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. - М.: Просвещение, 2006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1484784"/>
            <a:ext cx="561662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Коррекционно-образовательные задачи:</a:t>
            </a:r>
          </a:p>
          <a:p>
            <a:r>
              <a:rPr lang="ru-RU" sz="1400" b="1" dirty="0" smtClean="0">
                <a:solidFill>
                  <a:srgbClr val="C00000"/>
                </a:solidFill>
              </a:rPr>
              <a:t> Уточнение, активизация и актуализация словаря по теме “Игрушки”. Совершенствование грамматического строя речи. Совершенствование слоговой структуры слова.</a:t>
            </a:r>
          </a:p>
          <a:p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Коррекционно-развивающие задачи:</a:t>
            </a:r>
          </a:p>
          <a:p>
            <a:r>
              <a:rPr lang="ru-RU" sz="1400" b="1" dirty="0" smtClean="0">
                <a:solidFill>
                  <a:srgbClr val="C00000"/>
                </a:solidFill>
              </a:rPr>
              <a:t> Развитие речевого слуха, элементарных математических представлений, мелкой моторики. Работа над темпом и ритмом речи. Координация речи с движением.</a:t>
            </a:r>
          </a:p>
          <a:p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Коррекционно-воспитательные задачи:</a:t>
            </a:r>
          </a:p>
          <a:p>
            <a:r>
              <a:rPr lang="ru-RU" sz="1400" b="1" dirty="0" smtClean="0">
                <a:solidFill>
                  <a:srgbClr val="C00000"/>
                </a:solidFill>
              </a:rPr>
              <a:t> Воспитание навыков сотрудничества, самостоятельности, инициативности, ответственности. </a:t>
            </a:r>
          </a:p>
          <a:p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Оборудование: «Волшебный мешочек»,  мяч, кукла «Андрюшка», разрезные картинки.</a:t>
            </a:r>
            <a:endParaRPr lang="ru-RU" sz="1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2051720" y="69269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Цель – активизация и актуализация словаря по теме « Игрушки»</a:t>
            </a:r>
          </a:p>
          <a:p>
            <a:r>
              <a:rPr lang="ru-RU" sz="1600" b="1" dirty="0" smtClean="0">
                <a:solidFill>
                  <a:srgbClr val="C00000"/>
                </a:solidFill>
              </a:rPr>
              <a:t> с использованием </a:t>
            </a:r>
            <a:r>
              <a:rPr lang="ru-RU" sz="1600" b="1" dirty="0" err="1" smtClean="0">
                <a:solidFill>
                  <a:srgbClr val="C00000"/>
                </a:solidFill>
              </a:rPr>
              <a:t>здоровьесберегающих</a:t>
            </a:r>
            <a:r>
              <a:rPr lang="ru-RU" sz="1600" b="1" dirty="0" smtClean="0">
                <a:solidFill>
                  <a:srgbClr val="C00000"/>
                </a:solidFill>
              </a:rPr>
              <a:t> технологий.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2339752" y="4437112"/>
            <a:ext cx="6367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</a:rPr>
              <a:t>В презентации использовались картинки из поисковой системы «</a:t>
            </a:r>
            <a:r>
              <a:rPr lang="ru-RU" sz="1400" b="1" dirty="0" err="1" smtClean="0">
                <a:solidFill>
                  <a:srgbClr val="002060"/>
                </a:solidFill>
              </a:rPr>
              <a:t>Яндекс</a:t>
            </a:r>
            <a:r>
              <a:rPr lang="ru-RU" sz="1400" b="1" dirty="0" smtClean="0">
                <a:solidFill>
                  <a:srgbClr val="002060"/>
                </a:solidFill>
              </a:rPr>
              <a:t>» и материал с сайта  </a:t>
            </a:r>
            <a:r>
              <a:rPr lang="en-US" sz="1400" b="1" dirty="0" smtClean="0">
                <a:solidFill>
                  <a:srgbClr val="002060"/>
                </a:solidFill>
              </a:rPr>
              <a:t>http://festival.1september.ru</a:t>
            </a:r>
            <a:endParaRPr lang="ru-RU" sz="1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2987824" y="548680"/>
            <a:ext cx="1800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занятия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39752" y="1196752"/>
            <a:ext cx="52565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Организационный момент </a:t>
            </a:r>
          </a:p>
          <a:p>
            <a:pPr marL="342900" indent="-342900">
              <a:lnSpc>
                <a:spcPct val="150000"/>
              </a:lnSpc>
            </a:pP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Игра « Волшебный мешочек» </a:t>
            </a:r>
          </a:p>
          <a:p>
            <a:pPr marL="342900" indent="-342900">
              <a:lnSpc>
                <a:spcPct val="150000"/>
              </a:lnSpc>
            </a:pP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 Игра « Прятки» </a:t>
            </a:r>
          </a:p>
          <a:p>
            <a:pPr marL="342900" indent="-342900">
              <a:lnSpc>
                <a:spcPct val="150000"/>
              </a:lnSpc>
            </a:pP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Загадка про мяч (с элементами </a:t>
            </a:r>
            <a:r>
              <a:rPr lang="ru-RU" sz="1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психогимнастики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  <a:p>
            <a:pPr marL="342900" indent="-342900">
              <a:lnSpc>
                <a:spcPct val="150000"/>
              </a:lnSpc>
            </a:pP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 Пальчиковая гимнастика « Игрушки» </a:t>
            </a:r>
          </a:p>
          <a:p>
            <a:pPr marL="342900" indent="-342900">
              <a:lnSpc>
                <a:spcPct val="150000"/>
              </a:lnSpc>
            </a:pP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Упражнение «Мячик мой» </a:t>
            </a:r>
          </a:p>
          <a:p>
            <a:pPr marL="342900" indent="-342900">
              <a:lnSpc>
                <a:spcPct val="150000"/>
              </a:lnSpc>
            </a:pP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Игра «Эхо» </a:t>
            </a:r>
          </a:p>
          <a:p>
            <a:pPr marL="342900" indent="-342900">
              <a:lnSpc>
                <a:spcPct val="150000"/>
              </a:lnSpc>
            </a:pP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Упражнение «Помоги Андрюшке» </a:t>
            </a:r>
          </a:p>
          <a:p>
            <a:pPr marL="342900" indent="-342900">
              <a:lnSpc>
                <a:spcPct val="150000"/>
              </a:lnSpc>
            </a:pP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Игра «Разрезные картинки» </a:t>
            </a:r>
          </a:p>
          <a:p>
            <a:pPr marL="342900" indent="-342900">
              <a:lnSpc>
                <a:spcPct val="150000"/>
              </a:lnSpc>
            </a:pP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Организационный момент. Итог занятия</a:t>
            </a:r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2339752" y="1340768"/>
            <a:ext cx="47525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</a:rPr>
              <a:t>Логопед предлагает детям поиграть в игру</a:t>
            </a:r>
          </a:p>
          <a:p>
            <a:r>
              <a:rPr lang="ru-RU" sz="1600" b="1" dirty="0" smtClean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 Волшебный мешочек»</a:t>
            </a:r>
          </a:p>
          <a:p>
            <a:r>
              <a:rPr lang="ru-RU" sz="1600" b="1" dirty="0" smtClean="0">
                <a:solidFill>
                  <a:srgbClr val="002060"/>
                </a:solidFill>
              </a:rPr>
              <a:t> - Достань и назови</a:t>
            </a:r>
          </a:p>
          <a:p>
            <a:r>
              <a:rPr lang="ru-RU" sz="1600" b="1" dirty="0" smtClean="0">
                <a:solidFill>
                  <a:srgbClr val="002060"/>
                </a:solidFill>
              </a:rPr>
              <a:t> Дети – Я достала  куклу </a:t>
            </a:r>
          </a:p>
          <a:p>
            <a:r>
              <a:rPr lang="ru-RU" sz="1600" b="1" dirty="0" smtClean="0">
                <a:solidFill>
                  <a:srgbClr val="002060"/>
                </a:solidFill>
              </a:rPr>
              <a:t>– Я достал кубик </a:t>
            </a:r>
          </a:p>
          <a:p>
            <a:r>
              <a:rPr lang="ru-RU" sz="1600" b="1" dirty="0" smtClean="0">
                <a:solidFill>
                  <a:srgbClr val="002060"/>
                </a:solidFill>
              </a:rPr>
              <a:t>– Я достала мишку </a:t>
            </a:r>
          </a:p>
          <a:p>
            <a:r>
              <a:rPr lang="ru-RU" sz="1600" b="1" dirty="0" smtClean="0">
                <a:solidFill>
                  <a:srgbClr val="002060"/>
                </a:solidFill>
              </a:rPr>
              <a:t>– Я достал машинку </a:t>
            </a:r>
          </a:p>
          <a:p>
            <a:r>
              <a:rPr lang="ru-RU" sz="1600" b="1" dirty="0" smtClean="0">
                <a:solidFill>
                  <a:srgbClr val="002060"/>
                </a:solidFill>
              </a:rPr>
              <a:t>– Я достала зайку </a:t>
            </a:r>
          </a:p>
          <a:p>
            <a:r>
              <a:rPr lang="ru-RU" sz="1600" b="1" dirty="0" smtClean="0">
                <a:solidFill>
                  <a:srgbClr val="002060"/>
                </a:solidFill>
              </a:rPr>
              <a:t>Логопед – Как назвать одним словом то , что вы достали? </a:t>
            </a:r>
          </a:p>
          <a:p>
            <a:r>
              <a:rPr lang="ru-RU" sz="1600" b="1" dirty="0" smtClean="0">
                <a:solidFill>
                  <a:srgbClr val="002060"/>
                </a:solidFill>
              </a:rPr>
              <a:t>Дети - 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Игрушки</a:t>
            </a:r>
            <a:endParaRPr lang="ru-RU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1835696" y="1196752"/>
            <a:ext cx="61926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</a:rPr>
              <a:t> Логопед - Сейчас поиграем в прятки.  Я буду прятать ваши игрушки, а вы будите их искать (активизация в речи предлогов) </a:t>
            </a:r>
          </a:p>
          <a:p>
            <a:endParaRPr lang="ru-RU" sz="1600" b="1" dirty="0" smtClean="0">
              <a:solidFill>
                <a:srgbClr val="002060"/>
              </a:solidFill>
            </a:endParaRPr>
          </a:p>
          <a:p>
            <a:r>
              <a:rPr lang="ru-RU" sz="1600" b="1" dirty="0" smtClean="0">
                <a:solidFill>
                  <a:srgbClr val="002060"/>
                </a:solidFill>
              </a:rPr>
              <a:t>Дети – Я нашла куклу 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</a:t>
            </a:r>
            <a:r>
              <a:rPr lang="ru-RU" sz="1600" b="1" dirty="0" smtClean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</a:rPr>
              <a:t>столом</a:t>
            </a:r>
          </a:p>
          <a:p>
            <a:r>
              <a:rPr lang="ru-RU" sz="1600" b="1" dirty="0" smtClean="0">
                <a:solidFill>
                  <a:srgbClr val="002060"/>
                </a:solidFill>
              </a:rPr>
              <a:t> – Я нашел машинку</a:t>
            </a:r>
            <a:r>
              <a:rPr lang="ru-RU" sz="1600" b="1" dirty="0" smtClean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1600" b="1" dirty="0" smtClean="0">
                <a:solidFill>
                  <a:srgbClr val="002060"/>
                </a:solidFill>
              </a:rPr>
              <a:t>коробке</a:t>
            </a:r>
          </a:p>
          <a:p>
            <a:r>
              <a:rPr lang="ru-RU" sz="1600" b="1" dirty="0" smtClean="0">
                <a:solidFill>
                  <a:srgbClr val="002060"/>
                </a:solidFill>
              </a:rPr>
              <a:t> – Я нашла кубик 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</a:t>
            </a:r>
            <a:r>
              <a:rPr lang="ru-RU" sz="1600" b="1" dirty="0" smtClean="0">
                <a:solidFill>
                  <a:srgbClr val="002060"/>
                </a:solidFill>
              </a:rPr>
              <a:t> полкой </a:t>
            </a:r>
          </a:p>
          <a:p>
            <a:r>
              <a:rPr lang="ru-RU" sz="1600" b="1" dirty="0" smtClean="0">
                <a:solidFill>
                  <a:srgbClr val="002060"/>
                </a:solidFill>
              </a:rPr>
              <a:t>– Я нашел мишку 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 </a:t>
            </a:r>
            <a:r>
              <a:rPr lang="ru-RU" sz="1600" b="1" dirty="0" smtClean="0">
                <a:solidFill>
                  <a:srgbClr val="002060"/>
                </a:solidFill>
              </a:rPr>
              <a:t>стулом</a:t>
            </a:r>
          </a:p>
          <a:p>
            <a:r>
              <a:rPr lang="ru-RU" sz="1600" b="1" dirty="0" smtClean="0">
                <a:solidFill>
                  <a:srgbClr val="002060"/>
                </a:solidFill>
              </a:rPr>
              <a:t> – Я нашла зайку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1600" b="1" dirty="0" smtClean="0">
                <a:solidFill>
                  <a:srgbClr val="002060"/>
                </a:solidFill>
              </a:rPr>
              <a:t>ящике</a:t>
            </a:r>
          </a:p>
          <a:p>
            <a:endParaRPr lang="ru-RU" sz="1600" b="1" dirty="0" smtClean="0">
              <a:solidFill>
                <a:srgbClr val="002060"/>
              </a:solidFill>
            </a:endParaRPr>
          </a:p>
          <a:p>
            <a:r>
              <a:rPr lang="ru-RU" sz="1600" b="1" dirty="0" smtClean="0">
                <a:solidFill>
                  <a:srgbClr val="002060"/>
                </a:solidFill>
              </a:rPr>
              <a:t> – Положите ваши игрушки на полку</a:t>
            </a:r>
            <a:endParaRPr lang="ru-RU" sz="1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91680" y="1340768"/>
            <a:ext cx="38164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</a:rPr>
              <a:t>Его бьют, а он не плачет, </a:t>
            </a:r>
          </a:p>
          <a:p>
            <a:r>
              <a:rPr lang="ru-RU" sz="1600" b="1" dirty="0" smtClean="0">
                <a:solidFill>
                  <a:srgbClr val="002060"/>
                </a:solidFill>
              </a:rPr>
              <a:t>Только  выше, выше скачет                               Покатился в огород, </a:t>
            </a:r>
            <a:br>
              <a:rPr lang="ru-RU" sz="1600" b="1" dirty="0" smtClean="0">
                <a:solidFill>
                  <a:srgbClr val="002060"/>
                </a:solidFill>
              </a:rPr>
            </a:br>
            <a:r>
              <a:rPr lang="ru-RU" sz="1600" b="1" dirty="0" smtClean="0">
                <a:solidFill>
                  <a:srgbClr val="002060"/>
                </a:solidFill>
              </a:rPr>
              <a:t>Докатился до ворот, </a:t>
            </a:r>
            <a:br>
              <a:rPr lang="ru-RU" sz="1600" b="1" dirty="0" smtClean="0">
                <a:solidFill>
                  <a:srgbClr val="002060"/>
                </a:solidFill>
              </a:rPr>
            </a:br>
            <a:r>
              <a:rPr lang="ru-RU" sz="1600" b="1" dirty="0" smtClean="0">
                <a:solidFill>
                  <a:srgbClr val="002060"/>
                </a:solidFill>
              </a:rPr>
              <a:t>Подкатился под ворота, </a:t>
            </a:r>
            <a:br>
              <a:rPr lang="ru-RU" sz="1600" b="1" dirty="0" smtClean="0">
                <a:solidFill>
                  <a:srgbClr val="002060"/>
                </a:solidFill>
              </a:rPr>
            </a:br>
            <a:r>
              <a:rPr lang="ru-RU" sz="1600" b="1" dirty="0" smtClean="0">
                <a:solidFill>
                  <a:srgbClr val="002060"/>
                </a:solidFill>
              </a:rPr>
              <a:t>Добежал до поворота. </a:t>
            </a:r>
            <a:br>
              <a:rPr lang="ru-RU" sz="1600" b="1" dirty="0" smtClean="0">
                <a:solidFill>
                  <a:srgbClr val="002060"/>
                </a:solidFill>
              </a:rPr>
            </a:br>
            <a:r>
              <a:rPr lang="ru-RU" sz="1600" b="1" dirty="0" smtClean="0">
                <a:solidFill>
                  <a:srgbClr val="002060"/>
                </a:solidFill>
              </a:rPr>
              <a:t>Там попал под колесо, </a:t>
            </a:r>
            <a:br>
              <a:rPr lang="ru-RU" sz="1600" b="1" dirty="0" smtClean="0">
                <a:solidFill>
                  <a:srgbClr val="002060"/>
                </a:solidFill>
              </a:rPr>
            </a:br>
            <a:r>
              <a:rPr lang="ru-RU" sz="1600" b="1" dirty="0" smtClean="0">
                <a:solidFill>
                  <a:srgbClr val="002060"/>
                </a:solidFill>
              </a:rPr>
              <a:t>Лопнул, хлопнул – вот и всё. (Мяч)</a:t>
            </a:r>
          </a:p>
          <a:p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19872" y="3717032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Изобразите с помощью щек, губ, какой бывает мячик. Каким стал, попавший под колесо машины. Покажите, как вы огорчились, увидев разорванный мячик.  Изобразите, как вы обрадовались, когда родители купили вам новый разноцветный мяч.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764704"/>
            <a:ext cx="2445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- </a:t>
            </a:r>
            <a:r>
              <a:rPr lang="ru-RU" sz="1600" b="1" dirty="0" smtClean="0">
                <a:solidFill>
                  <a:srgbClr val="002060"/>
                </a:solidFill>
              </a:rPr>
              <a:t>Дети, отгадайте загадку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627784" y="1700808"/>
            <a:ext cx="432048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      Пальчиковая гимнастика “Игрушки”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  <a:t> (Работа над темпом и ритмом речи</a:t>
            </a:r>
            <a: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  <a:t>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  <a:t>На большом диване в ряд (Попеременно хлопают в ладоши и стучат кулачками.)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  <a:t>Куклы Катины сидят: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  <a:t>Два медведя, Буратино, (Загибают поочередно все пальчики.)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  <a:t>И веселый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  <a:t>Чипполино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  <a:t>,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  <a:t>И котенок, и слоненок.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  <a:t>Раз, два, три, четыре, пять, (Разгибают поочередно пальчики.)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  <a:t>Помогаем нашей Кате (Попеременно хлопают в ладоши и стучат кулачками.)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  <a:t>Мы игрушки сосчитать.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195736" y="1725642"/>
            <a:ext cx="4968552" cy="299656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            Упражнение “Мячик мой”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b="1" dirty="0" smtClean="0">
                <a:solidFill>
                  <a:srgbClr val="002060"/>
                </a:solidFill>
                <a:cs typeface="Arial" pitchFamily="34" charset="0"/>
              </a:rPr>
              <a:t>(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  <a:t>Координация речи с движением, развитие общей моторики</a:t>
            </a:r>
            <a:r>
              <a:rPr lang="ru-RU" sz="1400" b="1" dirty="0" smtClean="0">
                <a:solidFill>
                  <a:srgbClr val="002060"/>
                </a:solidFill>
                <a:cs typeface="Arial" pitchFamily="34" charset="0"/>
              </a:rPr>
              <a:t>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  <a:t>Логопед приглашает детей на ковер и выполняет с ними упражнение.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  <a:t>Друг веселый, мячик мой, (4прыжка на носочках, руки на поясе)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  <a:t>Всюду, всюду он со мной. (По два взмаха левой и правой рукой - как бы удары по мячу)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  <a:t>Раз, два, три, четыре, пять, (5прыжков на носочках, руки на поясе)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  <a:t>Хорошо мячом играть. ( Вновь по два взмаха – “удара”)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1916832"/>
            <a:ext cx="4608512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Игра  “Эхо”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(Развитие силы голоса. Совершенствование слоговой структуры слова)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Логопед (громко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Мяч!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Дети (тихо). </a:t>
            </a:r>
            <a:r>
              <a:rPr lang="ru-RU" sz="1400" b="1" dirty="0" smtClean="0">
                <a:solidFill>
                  <a:srgbClr val="C00000"/>
                </a:solidFill>
              </a:rPr>
              <a:t>Мяч!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Логопед (громко</a:t>
            </a:r>
            <a:r>
              <a:rPr lang="ru-RU" sz="1600" b="1" dirty="0" smtClean="0">
                <a:solidFill>
                  <a:srgbClr val="002060"/>
                </a:solidFill>
              </a:rPr>
              <a:t>).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Ю-ла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Дети (тихо). </a:t>
            </a:r>
            <a:r>
              <a:rPr lang="ru-RU" sz="1400" b="1" dirty="0" err="1" smtClean="0">
                <a:solidFill>
                  <a:srgbClr val="C00000"/>
                </a:solidFill>
              </a:rPr>
              <a:t>Ю-ла</a:t>
            </a:r>
            <a:r>
              <a:rPr lang="ru-RU" sz="1400" b="1" dirty="0" smtClean="0">
                <a:solidFill>
                  <a:srgbClr val="C00000"/>
                </a:solidFill>
              </a:rPr>
              <a:t>!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Логопед (громко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Ку-би-ки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Дети (тихо).</a:t>
            </a:r>
            <a:r>
              <a:rPr lang="ru-RU" sz="1400" b="1" dirty="0" smtClean="0">
                <a:solidFill>
                  <a:srgbClr val="C00000"/>
                </a:solidFill>
              </a:rPr>
              <a:t> </a:t>
            </a:r>
            <a:r>
              <a:rPr lang="ru-RU" sz="1400" b="1" dirty="0" err="1" smtClean="0">
                <a:solidFill>
                  <a:srgbClr val="C00000"/>
                </a:solidFill>
              </a:rPr>
              <a:t>Ку-би-ки</a:t>
            </a:r>
            <a:r>
              <a:rPr lang="ru-RU" sz="1400" b="1" dirty="0" smtClean="0">
                <a:solidFill>
                  <a:srgbClr val="002060"/>
                </a:solidFill>
              </a:rPr>
              <a:t>!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Логопед (громко). </a:t>
            </a:r>
            <a:r>
              <a:rPr lang="ru-RU" sz="1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Ма-ши-на</a:t>
            </a:r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Дети (тихо). </a:t>
            </a:r>
            <a:r>
              <a:rPr lang="ru-RU" sz="1400" b="1" dirty="0" err="1" smtClean="0">
                <a:solidFill>
                  <a:srgbClr val="C00000"/>
                </a:solidFill>
              </a:rPr>
              <a:t>Ма-ши-на</a:t>
            </a:r>
            <a:r>
              <a:rPr lang="ru-RU" sz="1400" b="1" dirty="0" smtClean="0">
                <a:solidFill>
                  <a:srgbClr val="002060"/>
                </a:solidFill>
              </a:rPr>
              <a:t>!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Логопед. Вы были внимательным “эхом”! Молодцы!</a:t>
            </a:r>
            <a:endParaRPr lang="ru-RU" sz="1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527</Words>
  <Application>Microsoft Office PowerPoint</Application>
  <PresentationFormat>Экран (4:3)</PresentationFormat>
  <Paragraphs>89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Valentink</dc:creator>
  <cp:lastModifiedBy>Valentink</cp:lastModifiedBy>
  <cp:revision>25</cp:revision>
  <dcterms:created xsi:type="dcterms:W3CDTF">2015-10-16T06:24:02Z</dcterms:created>
  <dcterms:modified xsi:type="dcterms:W3CDTF">2015-11-05T15:05:22Z</dcterms:modified>
</cp:coreProperties>
</file>