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69" r:id="rId4"/>
    <p:sldId id="263" r:id="rId5"/>
    <p:sldId id="271" r:id="rId6"/>
    <p:sldId id="273" r:id="rId7"/>
    <p:sldId id="268" r:id="rId8"/>
    <p:sldId id="292" r:id="rId9"/>
    <p:sldId id="275" r:id="rId10"/>
    <p:sldId id="276" r:id="rId11"/>
    <p:sldId id="277" r:id="rId12"/>
    <p:sldId id="278" r:id="rId13"/>
    <p:sldId id="293" r:id="rId14"/>
    <p:sldId id="279" r:id="rId15"/>
    <p:sldId id="280" r:id="rId16"/>
    <p:sldId id="281" r:id="rId17"/>
    <p:sldId id="282" r:id="rId18"/>
    <p:sldId id="283" r:id="rId19"/>
    <p:sldId id="294" r:id="rId20"/>
    <p:sldId id="284" r:id="rId21"/>
    <p:sldId id="285" r:id="rId22"/>
    <p:sldId id="295" r:id="rId23"/>
    <p:sldId id="286" r:id="rId24"/>
    <p:sldId id="287" r:id="rId25"/>
    <p:sldId id="288" r:id="rId26"/>
    <p:sldId id="289" r:id="rId27"/>
    <p:sldId id="296" r:id="rId28"/>
    <p:sldId id="290" r:id="rId29"/>
    <p:sldId id="291" r:id="rId30"/>
    <p:sldId id="29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D49D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2C492-458F-4F62-8D61-F595A66DC3F8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FF52-2E69-4392-AC5C-F190ACF698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7798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86834-2C9C-48A5-B57E-3E7EE327DD96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F534EE-8269-434B-B088-6EE6DFF4C2C4}" type="datetimeFigureOut">
              <a:rPr lang="ru-RU" smtClean="0"/>
              <a:pPr/>
              <a:t>06.11.2015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7C8B00-1C42-4BE6-A216-49C7408783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1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500329"/>
          </a:xfrm>
        </p:spPr>
        <p:txBody>
          <a:bodyPr>
            <a:normAutofit/>
          </a:bodyPr>
          <a:lstStyle/>
          <a:p>
            <a:pPr algn="ctr"/>
            <a:r>
              <a:rPr lang="ru-RU" sz="4900" b="1" smtClean="0">
                <a:solidFill>
                  <a:srgbClr val="002060"/>
                </a:solidFill>
              </a:rPr>
              <a:t>"ФГОС </a:t>
            </a:r>
            <a:r>
              <a:rPr lang="ru-RU" sz="4900" b="1" dirty="0" smtClean="0">
                <a:solidFill>
                  <a:srgbClr val="002060"/>
                </a:solidFill>
              </a:rPr>
              <a:t/>
            </a:r>
            <a:br>
              <a:rPr lang="ru-RU" sz="4900" b="1" dirty="0" smtClean="0">
                <a:solidFill>
                  <a:srgbClr val="002060"/>
                </a:solidFill>
              </a:rPr>
            </a:br>
            <a:r>
              <a:rPr lang="ru-RU" sz="4900" b="1" dirty="0" smtClean="0">
                <a:solidFill>
                  <a:srgbClr val="002060"/>
                </a:solidFill>
              </a:rPr>
              <a:t>дошкольного образования»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61048"/>
            <a:ext cx="8572528" cy="16561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Презентацию подготовила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воспитатель высшей категории ГБОУ ММГ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КОСЕНКОВА  НАДЕЖДА  ВЛАДИМИРОВНА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Москва,2015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85908" cy="1285908"/>
          </a:xfrm>
          <a:prstGeom prst="rect">
            <a:avLst/>
          </a:prstGeom>
          <a:noFill/>
        </p:spPr>
      </p:pic>
      <p:pic>
        <p:nvPicPr>
          <p:cNvPr id="6" name="Picture 2" descr="C:\Users\Галя\Pictures\Детская тема (для всего)\Kid's Stories background\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142852"/>
            <a:ext cx="1943663" cy="1800973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2. Ребенок в семье и обществе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1600" dirty="0" smtClean="0"/>
              <a:t>Формирование образа Я, уважительного отношения и чувства принадлежности к своей семье и к сообществу детей и взрослых в организации; формирование гендерной, семейной принадлежности</a:t>
            </a:r>
            <a:endParaRPr lang="ru-RU" sz="2000" dirty="0"/>
          </a:p>
        </p:txBody>
      </p:sp>
      <p:pic>
        <p:nvPicPr>
          <p:cNvPr id="5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1285908" cy="1285908"/>
          </a:xfrm>
          <a:prstGeom prst="rect">
            <a:avLst/>
          </a:prstGeom>
          <a:noFill/>
        </p:spPr>
      </p:pic>
      <p:sp>
        <p:nvSpPr>
          <p:cNvPr id="6" name="Текст 6"/>
          <p:cNvSpPr>
            <a:spLocks noGrp="1"/>
          </p:cNvSpPr>
          <p:nvPr>
            <p:ph type="body" idx="2"/>
          </p:nvPr>
        </p:nvSpPr>
        <p:spPr>
          <a:xfrm>
            <a:off x="457200" y="2492896"/>
            <a:ext cx="3034679" cy="22322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3. Самообслуживание, самостоятельность, трудовое воспитание.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</a:t>
            </a:r>
            <a:r>
              <a:rPr lang="ru-RU" sz="1600" dirty="0" smtClean="0"/>
              <a:t>Развитие навыков самообслуживания, становление самостоятельности, целенаправленности и саморегуляции собственных действий</a:t>
            </a:r>
          </a:p>
          <a:p>
            <a:pPr>
              <a:buNone/>
            </a:pPr>
            <a:r>
              <a:rPr lang="ru-RU" sz="1600" dirty="0" smtClean="0"/>
              <a:t>            Воспитание культурно-гигенических навыков</a:t>
            </a:r>
          </a:p>
          <a:p>
            <a:pPr>
              <a:buNone/>
            </a:pPr>
            <a:r>
              <a:rPr lang="ru-RU" sz="1600" dirty="0" smtClean="0"/>
              <a:t>            Формирование позитивных установок к различным видам труда и творчества, воспитание положительного отношения к труду, желание трудится.</a:t>
            </a:r>
          </a:p>
          <a:p>
            <a:pPr>
              <a:buNone/>
            </a:pPr>
            <a:r>
              <a:rPr lang="ru-RU" sz="1600" dirty="0" smtClean="0"/>
              <a:t>             Формирование умения ответственно относится к порученному заданию.</a:t>
            </a:r>
          </a:p>
          <a:p>
            <a:pPr>
              <a:buNone/>
            </a:pPr>
            <a:r>
              <a:rPr lang="ru-RU" sz="1600" dirty="0" smtClean="0"/>
              <a:t>              Формирование первичных представлений о труде взрослых, его роли в обществе и жизни каждого человека.</a:t>
            </a:r>
            <a:endParaRPr lang="ru-RU" sz="2000" dirty="0"/>
          </a:p>
        </p:txBody>
      </p:sp>
      <p:sp>
        <p:nvSpPr>
          <p:cNvPr id="5" name="Текст 6"/>
          <p:cNvSpPr>
            <a:spLocks noGrp="1"/>
          </p:cNvSpPr>
          <p:nvPr>
            <p:ph type="body" idx="2"/>
          </p:nvPr>
        </p:nvSpPr>
        <p:spPr>
          <a:xfrm>
            <a:off x="457200" y="2132856"/>
            <a:ext cx="3034680" cy="2304256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4. Формирование основ безопасности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</a:t>
            </a:r>
            <a:r>
              <a:rPr lang="ru-RU" sz="1600" dirty="0" smtClean="0"/>
              <a:t>Формирование первичных представлений о безопасном поведению в быту, социуме, природе. Воспитание осознанного отношения к выполнению правил безопасности.</a:t>
            </a:r>
          </a:p>
          <a:p>
            <a:pPr>
              <a:buNone/>
            </a:pPr>
            <a:r>
              <a:rPr lang="ru-RU" sz="1600" dirty="0" smtClean="0"/>
              <a:t>                Формирование осторожного и осмотрительного отношения к потенциально опасным для человека и окружающего мира природы ситуациям.</a:t>
            </a:r>
          </a:p>
          <a:p>
            <a:pPr>
              <a:buNone/>
            </a:pPr>
            <a:r>
              <a:rPr lang="ru-RU" sz="1600" dirty="0" smtClean="0"/>
              <a:t>                Формирование представлений о некоторых типичных опасных ситуациях и способах поведения в них.</a:t>
            </a:r>
          </a:p>
          <a:p>
            <a:pPr>
              <a:buNone/>
            </a:pPr>
            <a:r>
              <a:rPr lang="ru-RU" sz="1600" dirty="0" smtClean="0"/>
              <a:t>                 Формирование элементарных представлений о правилах безопасности дорожного движения; воспитание осознанного отношения к необходимости выполнения этих правил. </a:t>
            </a:r>
            <a:endParaRPr lang="ru-RU" sz="2000" dirty="0"/>
          </a:p>
        </p:txBody>
      </p:sp>
      <p:pic>
        <p:nvPicPr>
          <p:cNvPr id="5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  <p:sp>
        <p:nvSpPr>
          <p:cNvPr id="6" name="Текст 6"/>
          <p:cNvSpPr>
            <a:spLocks noGrp="1"/>
          </p:cNvSpPr>
          <p:nvPr>
            <p:ph type="body" idx="2"/>
          </p:nvPr>
        </p:nvSpPr>
        <p:spPr>
          <a:xfrm>
            <a:off x="107504" y="2564904"/>
            <a:ext cx="3024336" cy="2664296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15816" y="1700808"/>
            <a:ext cx="2592288" cy="259228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Познавательное развитие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620688"/>
            <a:ext cx="2412048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ФЭМП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95536" y="3501008"/>
            <a:ext cx="2412048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Развитие познавательно-исследовательской деятельности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03848" y="4653136"/>
            <a:ext cx="2376264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Ознакомление с миром природы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940152" y="3284984"/>
            <a:ext cx="2376264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Ознакомление с социальным миром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726296" y="692696"/>
            <a:ext cx="2376264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Ознакомление с предметным окружением</a:t>
            </a:r>
            <a:endParaRPr lang="ru-RU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2843808" y="1844824"/>
            <a:ext cx="43204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2843808" y="4077072"/>
            <a:ext cx="57606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220072" y="177281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148064" y="4005064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211960" y="4365104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1. Формирование элементарных математических представлений</a:t>
            </a:r>
          </a:p>
          <a:p>
            <a:pPr>
              <a:buNone/>
            </a:pPr>
            <a:r>
              <a:rPr lang="ru-RU" sz="2000" dirty="0" smtClean="0"/>
              <a:t>      </a:t>
            </a:r>
          </a:p>
          <a:p>
            <a:pPr>
              <a:buNone/>
            </a:pPr>
            <a:r>
              <a:rPr lang="ru-RU" sz="2000" dirty="0" smtClean="0"/>
              <a:t>           </a:t>
            </a:r>
            <a:r>
              <a:rPr lang="ru-RU" sz="1600" dirty="0" smtClean="0"/>
              <a:t>Формирование  элементарных математических представлений, первичных представлений об основных свойствах и отношениях объектов окружающего мира: форме, цвете, размере, количестве, числе, части и целом, пространстве и времени.</a:t>
            </a:r>
            <a:endParaRPr lang="ru-RU" sz="2000" dirty="0"/>
          </a:p>
        </p:txBody>
      </p:sp>
      <p:sp>
        <p:nvSpPr>
          <p:cNvPr id="5" name="Текст 6"/>
          <p:cNvSpPr>
            <a:spLocks noGrp="1"/>
          </p:cNvSpPr>
          <p:nvPr>
            <p:ph type="body" idx="2"/>
          </p:nvPr>
        </p:nvSpPr>
        <p:spPr>
          <a:xfrm>
            <a:off x="179512" y="2492896"/>
            <a:ext cx="3008313" cy="259228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2. Развитие позновательно-исследовательской деятельности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             Развитие  познавательных интересов детей, расширение опыта ориентировки в окружающем, сенсорное развитие, развитие любознательности и познавательной мотивации, развитие воображения и творческой активности.</a:t>
            </a:r>
          </a:p>
          <a:p>
            <a:pPr>
              <a:buNone/>
            </a:pPr>
            <a:r>
              <a:rPr lang="ru-RU" sz="1600" dirty="0" smtClean="0"/>
              <a:t>            Развитие восприятия, внимания, памяти, наблюдательности, способность анализировать, сравнивать, выделять характерные, существенные признаки предметов и явлений окружающего мира; умение устанавливать простейшие связи между предметами и явлениями, делать простейшие обобщения.</a:t>
            </a:r>
            <a:endParaRPr lang="ru-RU" sz="1600" dirty="0"/>
          </a:p>
        </p:txBody>
      </p:sp>
      <p:pic>
        <p:nvPicPr>
          <p:cNvPr id="5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  <p:sp>
        <p:nvSpPr>
          <p:cNvPr id="6" name="Текст 6"/>
          <p:cNvSpPr>
            <a:spLocks noGrp="1"/>
          </p:cNvSpPr>
          <p:nvPr>
            <p:ph type="body" idx="2"/>
          </p:nvPr>
        </p:nvSpPr>
        <p:spPr>
          <a:xfrm>
            <a:off x="457200" y="2420888"/>
            <a:ext cx="2818655" cy="259228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3. Ознакомление с предметным окружением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</a:t>
            </a:r>
            <a:r>
              <a:rPr lang="ru-RU" sz="1600" dirty="0" smtClean="0"/>
              <a:t>Ознакомление с предметным миром (название, функция ,назначение, свойства и качество предмета); восприятие предмета как творение человеческой мысли и результата труда.</a:t>
            </a:r>
          </a:p>
          <a:p>
            <a:pPr>
              <a:buNone/>
            </a:pPr>
            <a:r>
              <a:rPr lang="ru-RU" sz="1600" dirty="0" smtClean="0"/>
              <a:t>                Формирование первичных представлений о многообразии предметного окружения; о том, что человек создает предметное окружение, изменяет и совершенствует его для себя и других людей, делая жизнь более удобной и комфортной. Развитие умения устанавливать причинно-следственные связи между миром предметов и природным миром.</a:t>
            </a:r>
            <a:endParaRPr lang="ru-RU" sz="2000" dirty="0"/>
          </a:p>
        </p:txBody>
      </p:sp>
      <p:sp>
        <p:nvSpPr>
          <p:cNvPr id="5" name="Текст 6"/>
          <p:cNvSpPr>
            <a:spLocks noGrp="1"/>
          </p:cNvSpPr>
          <p:nvPr>
            <p:ph type="body" idx="2"/>
          </p:nvPr>
        </p:nvSpPr>
        <p:spPr>
          <a:xfrm>
            <a:off x="467544" y="2348880"/>
            <a:ext cx="3008313" cy="252028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4. Ознакомление с социальным миром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                 Ознакомление с окружающим социальным миром, расширение кругозора детей, формирование целостной картины мира. Формирование первичных представлений о малой родине и Отечестве, представлений о социокультурных ценностях нашего народа, об  отечественных традиций и праздников. Формирование гражданской принадлежности; воспитание любви к Родине, гордости за ее достижения, патриотических чувств.</a:t>
            </a:r>
          </a:p>
          <a:p>
            <a:pPr>
              <a:buNone/>
            </a:pPr>
            <a:r>
              <a:rPr lang="ru-RU" sz="1600" dirty="0" smtClean="0"/>
              <a:t>                 Формирование элементарных представлений о планете Земля как общем доме людей, о многообразии стран и народов мира.</a:t>
            </a:r>
            <a:endParaRPr lang="ru-RU" sz="1600" dirty="0"/>
          </a:p>
        </p:txBody>
      </p:sp>
      <p:sp>
        <p:nvSpPr>
          <p:cNvPr id="5" name="Текст 6"/>
          <p:cNvSpPr>
            <a:spLocks noGrp="1"/>
          </p:cNvSpPr>
          <p:nvPr>
            <p:ph type="body" idx="2"/>
          </p:nvPr>
        </p:nvSpPr>
        <p:spPr>
          <a:xfrm>
            <a:off x="457200" y="2420888"/>
            <a:ext cx="3008313" cy="259228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5. Ознакомление с миром природы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</a:t>
            </a:r>
            <a:r>
              <a:rPr lang="ru-RU" sz="1600" dirty="0" smtClean="0"/>
              <a:t>Ознакомление с природой и природными явлениями. Развитие умения устанавливать причинно-следственные связи между природными явлениями. Формирование первичных представлений о природном многообразии планеты Земля. Формирование элементарных экологических представлений. Формирование понимания того, что  человек- часть природы, что он должен беречь, охранять и защищать ее, что в природе все взаимосвязано, что жизнь человека на Земле во многом зависит от окружающей среды. Воспитание умения правильно вести себя в природе. Воспитание любви к природе, желание беречь ее.</a:t>
            </a:r>
            <a:endParaRPr lang="ru-RU" sz="2000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  <p:sp>
        <p:nvSpPr>
          <p:cNvPr id="7" name="Текст 6"/>
          <p:cNvSpPr txBox="1">
            <a:spLocks/>
          </p:cNvSpPr>
          <p:nvPr/>
        </p:nvSpPr>
        <p:spPr>
          <a:xfrm>
            <a:off x="467544" y="1988840"/>
            <a:ext cx="3008313" cy="2448272"/>
          </a:xfrm>
          <a:prstGeom prst="ellipse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Познавательное развитие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19872" y="2708920"/>
            <a:ext cx="1980000" cy="1980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Речевое развитие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300192" y="2636912"/>
            <a:ext cx="2088232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Художественная литература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95536" y="2636912"/>
            <a:ext cx="1980000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Развитие речи</a:t>
            </a:r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436096" y="3356992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2339752" y="3429000"/>
            <a:ext cx="100811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00042"/>
            <a:ext cx="7281442" cy="156080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Утвержден приказом Министерства образования и науки Российской Федерации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от 17 октября 2013 г. № 1155</a:t>
            </a:r>
            <a:r>
              <a:rPr lang="en-US" sz="2700" b="1" dirty="0" smtClean="0">
                <a:solidFill>
                  <a:srgbClr val="002060"/>
                </a:solidFill>
              </a:rPr>
              <a:t/>
            </a:r>
            <a:br>
              <a:rPr lang="en-US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Вступил в силу 1 января 2014 г.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140968"/>
            <a:ext cx="8229600" cy="21454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ФЕДЕРАЛЬНЫЙ ГОСУДАРСТВЕННЫЙ ОБРАЗОВАТЕЛЬНЫЙ СТАНДАРТ ДОШКОЛЬНОГО ОБРАЗОВАНИЯ </a:t>
            </a:r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1. Развитие речи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</a:t>
            </a:r>
            <a:r>
              <a:rPr lang="ru-RU" sz="1600" dirty="0" smtClean="0"/>
              <a:t>Развитие свободного общения со взрослыми и детьми, овладение конструктивными способами и средствами взаимодействия с окружающими.</a:t>
            </a:r>
          </a:p>
          <a:p>
            <a:pPr>
              <a:buNone/>
            </a:pPr>
            <a:r>
              <a:rPr lang="ru-RU" sz="1600" dirty="0" smtClean="0"/>
              <a:t>               Развитие всех компонентов устной речи детей: грамматического строя речи, связной речи- диалогической и монологической форм; формирование словаря, воспитание звуковой культуры речи</a:t>
            </a:r>
          </a:p>
          <a:p>
            <a:pPr>
              <a:buNone/>
            </a:pPr>
            <a:r>
              <a:rPr lang="ru-RU" sz="1600" dirty="0" smtClean="0"/>
              <a:t>               Практическое овладение воспитанниками нормами речи. </a:t>
            </a:r>
            <a:endParaRPr lang="ru-RU" sz="1600" dirty="0"/>
          </a:p>
        </p:txBody>
      </p:sp>
      <p:sp>
        <p:nvSpPr>
          <p:cNvPr id="5" name="Текст 6"/>
          <p:cNvSpPr>
            <a:spLocks noGrp="1"/>
          </p:cNvSpPr>
          <p:nvPr>
            <p:ph type="body" idx="2"/>
          </p:nvPr>
        </p:nvSpPr>
        <p:spPr>
          <a:xfrm>
            <a:off x="323528" y="2420888"/>
            <a:ext cx="3008313" cy="24132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2. Художественная литература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</a:t>
            </a:r>
            <a:r>
              <a:rPr lang="ru-RU" sz="1600" dirty="0" smtClean="0"/>
              <a:t>Воспитание интереса и любви к чтению; развитие литературной речи.</a:t>
            </a:r>
          </a:p>
          <a:p>
            <a:pPr>
              <a:buNone/>
            </a:pPr>
            <a:r>
              <a:rPr lang="ru-RU" sz="1600" dirty="0" smtClean="0"/>
              <a:t>               Воспитание желания и умения слушать художественные произведения, следить за развитием действия.</a:t>
            </a:r>
            <a:endParaRPr lang="ru-RU" sz="2000" dirty="0" smtClean="0"/>
          </a:p>
        </p:txBody>
      </p:sp>
      <p:sp>
        <p:nvSpPr>
          <p:cNvPr id="5" name="Текст 6"/>
          <p:cNvSpPr>
            <a:spLocks noGrp="1"/>
          </p:cNvSpPr>
          <p:nvPr>
            <p:ph type="body" idx="2"/>
          </p:nvPr>
        </p:nvSpPr>
        <p:spPr>
          <a:xfrm>
            <a:off x="323528" y="2348880"/>
            <a:ext cx="3008313" cy="2413248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Речевое  развитие</a:t>
            </a:r>
          </a:p>
          <a:p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1840" y="2132856"/>
            <a:ext cx="2376264" cy="2916104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Художественно-эстетическое развитие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27584" y="1196752"/>
            <a:ext cx="2124016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Приобщение к искусству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11560" y="4221088"/>
            <a:ext cx="2268032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Изобразительная деятельность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940152" y="4149080"/>
            <a:ext cx="2160240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Музыкальная деятельность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652120" y="1196752"/>
            <a:ext cx="2376264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Конструктивно-модельная деятельность</a:t>
            </a:r>
            <a:endParaRPr lang="ru-RU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2843808" y="2420888"/>
            <a:ext cx="50405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/>
          <p:cNvSpPr/>
          <p:nvPr/>
        </p:nvSpPr>
        <p:spPr>
          <a:xfrm>
            <a:off x="2843808" y="4653136"/>
            <a:ext cx="720080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148064" y="249289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076056" y="4653136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 Приобщение к искусству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              Развитие эмоциональной восприимчивости, эмоционального отклика на литературные и музыкальные произведения, красоту окружающего мира, произведения искусства.</a:t>
            </a:r>
          </a:p>
          <a:p>
            <a:pPr>
              <a:buNone/>
            </a:pPr>
            <a:r>
              <a:rPr lang="ru-RU" sz="1600" dirty="0" smtClean="0"/>
              <a:t>              Приобщение детей к народному и профессиональному искусству (словесному, музыкальном, изобразительному, театральному, к архитектуре) через ознакомление с лучшими образцами отечественного и мирового искусства; воспитание умения понимать содержание произведений искусства.</a:t>
            </a:r>
          </a:p>
          <a:p>
            <a:pPr>
              <a:buNone/>
            </a:pPr>
            <a:r>
              <a:rPr lang="ru-RU" sz="1600" dirty="0" smtClean="0"/>
              <a:t>               Формирование элементарных представлений о видах и жанрах искусства, средствах выразительности в различных видах искусства.</a:t>
            </a:r>
            <a:endParaRPr lang="ru-RU" sz="1600" dirty="0"/>
          </a:p>
        </p:txBody>
      </p:sp>
      <p:sp>
        <p:nvSpPr>
          <p:cNvPr id="5" name="Текст 6"/>
          <p:cNvSpPr>
            <a:spLocks noGrp="1"/>
          </p:cNvSpPr>
          <p:nvPr>
            <p:ph type="body" idx="2"/>
          </p:nvPr>
        </p:nvSpPr>
        <p:spPr>
          <a:xfrm>
            <a:off x="323528" y="2204864"/>
            <a:ext cx="3008313" cy="2557264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2. Изобразительная деятельность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</a:t>
            </a:r>
            <a:r>
              <a:rPr lang="ru-RU" sz="1600" dirty="0" smtClean="0"/>
              <a:t>Развитие интереса к различным  видам изобразительной деятельности; совершенствование умений в рисовании, лепке, аппликации, прикладном творчестве.</a:t>
            </a:r>
          </a:p>
          <a:p>
            <a:pPr>
              <a:buNone/>
            </a:pPr>
            <a:r>
              <a:rPr lang="ru-RU" sz="1600" dirty="0" smtClean="0"/>
              <a:t>                Воспитание эмоциональной отзывчивости при восприятии произведений изобразительного искусства.</a:t>
            </a:r>
          </a:p>
          <a:p>
            <a:pPr>
              <a:buNone/>
            </a:pPr>
            <a:r>
              <a:rPr lang="ru-RU" sz="1600" dirty="0" smtClean="0"/>
              <a:t>                 Воспитание желания и умения взаимодействовать со сверстниками при создании коллективных работ.</a:t>
            </a:r>
            <a:endParaRPr lang="ru-RU" sz="2000" dirty="0"/>
          </a:p>
        </p:txBody>
      </p:sp>
      <p:sp>
        <p:nvSpPr>
          <p:cNvPr id="5" name="Текст 6"/>
          <p:cNvSpPr>
            <a:spLocks noGrp="1"/>
          </p:cNvSpPr>
          <p:nvPr>
            <p:ph type="body" idx="2"/>
          </p:nvPr>
        </p:nvSpPr>
        <p:spPr>
          <a:xfrm>
            <a:off x="467544" y="1988840"/>
            <a:ext cx="3008313" cy="262927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Художественно - эстетическое развитие</a:t>
            </a:r>
          </a:p>
          <a:p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3. Конструктивно-модельная деятельность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               Приобщение к конструированию; развитие интереса к конструктивной деятельности, знакомство с различными видами конструкторов.</a:t>
            </a:r>
          </a:p>
          <a:p>
            <a:pPr>
              <a:buNone/>
            </a:pPr>
            <a:r>
              <a:rPr lang="ru-RU" sz="1600" dirty="0" smtClean="0"/>
              <a:t>               Воспитание умения работать коллективно, объединять свои поделки в соответствии с общим замыслом, договариваться, кто какую часть работы будет выполнять.</a:t>
            </a:r>
            <a:endParaRPr lang="ru-RU" sz="1600" dirty="0"/>
          </a:p>
        </p:txBody>
      </p:sp>
      <p:sp>
        <p:nvSpPr>
          <p:cNvPr id="5" name="Текст 6"/>
          <p:cNvSpPr>
            <a:spLocks noGrp="1"/>
          </p:cNvSpPr>
          <p:nvPr>
            <p:ph type="body" idx="2"/>
          </p:nvPr>
        </p:nvSpPr>
        <p:spPr>
          <a:xfrm>
            <a:off x="395536" y="2204864"/>
            <a:ext cx="3008313" cy="2557264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4. Музыкальная деятельность</a:t>
            </a:r>
          </a:p>
          <a:p>
            <a:pPr>
              <a:buNone/>
            </a:pPr>
            <a:r>
              <a:rPr lang="ru-RU" sz="2000" dirty="0" smtClean="0"/>
              <a:t>            </a:t>
            </a:r>
            <a:r>
              <a:rPr lang="ru-RU" sz="1600" dirty="0" smtClean="0"/>
              <a:t>Приобщение к музыкальному искусству; развитие предпосылок ценностно-смыслового восприятия и понимания музыкального искусства; формирование основ музыкальной культуры, ознакомление с элементарными музыкальными понятиями. Жанрами; воспитание эмоциональной отзывчивости при восприятии музыкальных произведений.</a:t>
            </a:r>
          </a:p>
          <a:p>
            <a:pPr>
              <a:buNone/>
            </a:pPr>
            <a:r>
              <a:rPr lang="ru-RU" sz="1600" dirty="0" smtClean="0"/>
              <a:t>                Развитие музыкальных способностей: поэтического и музыкального слуха. Чувства ритма, музыкальной памяти; формирование песенного, музыкального вкуса.</a:t>
            </a:r>
          </a:p>
          <a:p>
            <a:pPr>
              <a:buNone/>
            </a:pPr>
            <a:r>
              <a:rPr lang="ru-RU" sz="1600" dirty="0" smtClean="0"/>
              <a:t>              Воспитание интереса к музыкально-художественной деятельности.</a:t>
            </a:r>
          </a:p>
          <a:p>
            <a:pPr>
              <a:buNone/>
            </a:pPr>
            <a:r>
              <a:rPr lang="ru-RU" sz="1600" dirty="0" smtClean="0"/>
              <a:t>               Развитие детского музыкально-художественного творчества, реализация самостоятельной творческой деятельности детей; удовлетворение потребности в самовыражении.</a:t>
            </a:r>
            <a:endParaRPr lang="ru-RU" sz="2000" dirty="0"/>
          </a:p>
        </p:txBody>
      </p:sp>
      <p:sp>
        <p:nvSpPr>
          <p:cNvPr id="5" name="Текст 6"/>
          <p:cNvSpPr>
            <a:spLocks noGrp="1"/>
          </p:cNvSpPr>
          <p:nvPr>
            <p:ph type="body" idx="2"/>
          </p:nvPr>
        </p:nvSpPr>
        <p:spPr>
          <a:xfrm>
            <a:off x="467544" y="2132856"/>
            <a:ext cx="3008313" cy="252028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</a:p>
          <a:p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19872" y="2060848"/>
            <a:ext cx="1980000" cy="270008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Физическое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развитие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67544" y="2132856"/>
            <a:ext cx="1980000" cy="26280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Физическая культура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228184" y="2132856"/>
            <a:ext cx="2448272" cy="270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Формирование начальных представлений о здоровом образе жизни</a:t>
            </a:r>
            <a:endParaRPr lang="ru-RU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2411760" y="3429000"/>
            <a:ext cx="1008112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436096" y="335699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1. Формирование начальных представлений о здоровом образе жизни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Формирование у детей начальных представлений о здоровом образе жизни</a:t>
            </a:r>
            <a:endParaRPr lang="ru-RU" sz="2000" dirty="0"/>
          </a:p>
        </p:txBody>
      </p:sp>
      <p:sp>
        <p:nvSpPr>
          <p:cNvPr id="5" name="Текст 6"/>
          <p:cNvSpPr>
            <a:spLocks noGrp="1"/>
          </p:cNvSpPr>
          <p:nvPr>
            <p:ph type="body" idx="2"/>
          </p:nvPr>
        </p:nvSpPr>
        <p:spPr>
          <a:xfrm>
            <a:off x="395536" y="2204864"/>
            <a:ext cx="3008313" cy="244827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endParaRPr lang="ru-RU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2. Физическая культура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                  Сохранение, укрепление и охрана здоровья детей; повышение умственной и физической работоспособности, предупреждение утомления.</a:t>
            </a:r>
          </a:p>
          <a:p>
            <a:pPr>
              <a:buNone/>
            </a:pPr>
            <a:r>
              <a:rPr lang="ru-RU" sz="1600" dirty="0" smtClean="0"/>
              <a:t>                  Обеспечение гармоничного физического развития, совершенствование умений и навыков в основных видах движений, воспитание красоты, грациозности, выразительности движений, формирование правильной осанки.</a:t>
            </a:r>
          </a:p>
          <a:p>
            <a:pPr>
              <a:buNone/>
            </a:pPr>
            <a:r>
              <a:rPr lang="ru-RU" sz="1600" dirty="0" smtClean="0"/>
              <a:t>                   Формирование потребности в ежедневной двигательной деятельности.</a:t>
            </a:r>
          </a:p>
          <a:p>
            <a:pPr>
              <a:buNone/>
            </a:pPr>
            <a:r>
              <a:rPr lang="ru-RU" sz="1600" dirty="0" smtClean="0"/>
              <a:t>                    Развитие интереса к участию в подвижных и спортивных играх и физических упражнениях, активности в самостоятельной двигательной деятельности; интереса и любви к спорту.</a:t>
            </a:r>
          </a:p>
        </p:txBody>
      </p:sp>
      <p:pic>
        <p:nvPicPr>
          <p:cNvPr id="5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285908" cy="1285908"/>
          </a:xfrm>
          <a:prstGeom prst="rect">
            <a:avLst/>
          </a:prstGeom>
          <a:noFill/>
        </p:spPr>
      </p:pic>
      <p:sp>
        <p:nvSpPr>
          <p:cNvPr id="6" name="Текст 6"/>
          <p:cNvSpPr>
            <a:spLocks noGrp="1"/>
          </p:cNvSpPr>
          <p:nvPr>
            <p:ph type="body" idx="2"/>
          </p:nvPr>
        </p:nvSpPr>
        <p:spPr>
          <a:xfrm>
            <a:off x="395536" y="2276872"/>
            <a:ext cx="3008313" cy="226923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715304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31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I</a:t>
            </a:r>
            <a:r>
              <a:rPr lang="ru-RU" sz="2800" dirty="0" smtClean="0"/>
              <a:t>.Общие положения</a:t>
            </a:r>
          </a:p>
          <a:p>
            <a:pPr algn="just">
              <a:buNone/>
            </a:pPr>
            <a:r>
              <a:rPr lang="ru-RU" sz="2800" dirty="0" smtClean="0"/>
              <a:t>… </a:t>
            </a:r>
            <a:r>
              <a:rPr lang="ru-RU" sz="2400" dirty="0" smtClean="0"/>
              <a:t>1.2. Стандарт разработан на основе Конституции РФ и законодательства РФ с учётом Конвенции ООН о правах ребёнка…</a:t>
            </a:r>
            <a:endParaRPr lang="ru-RU" sz="3400" dirty="0"/>
          </a:p>
          <a:p>
            <a:pPr algn="just">
              <a:buNone/>
            </a:pPr>
            <a:endParaRPr lang="ru-RU" sz="2400" dirty="0" smtClean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85908" cy="1285908"/>
          </a:xfrm>
          <a:prstGeom prst="rect">
            <a:avLst/>
          </a:prstGeom>
          <a:noFill/>
        </p:spPr>
      </p:pic>
      <p:pic>
        <p:nvPicPr>
          <p:cNvPr id="2050" name="Picture 2" descr="http://900igr.net/datai/prazdniki/Konstitutsija/0005-002-Dejstvujuschaja-Konstitutsija-RF-prinjata-vsenarodnym-golosovaniem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357158" y="3714752"/>
            <a:ext cx="1869680" cy="2857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http://tatshkola1.ru/uploads/posts/2009-07/1248032352_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3714752"/>
            <a:ext cx="1857388" cy="28285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6" name="Picture 8" descr="http://tatshkola1.ru/uploads/posts/2009-07/1248031998_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4" y="3714752"/>
            <a:ext cx="2000264" cy="2800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8" name="Picture 10" descr="http://www.spbdk.ru/upload/img/964/964121.jpg"/>
          <p:cNvPicPr>
            <a:picLocks noChangeAspect="1" noChangeArrowheads="1"/>
          </p:cNvPicPr>
          <p:nvPr/>
        </p:nvPicPr>
        <p:blipFill>
          <a:blip r:embed="rId7" cstate="print">
            <a:lum contrast="30000"/>
          </a:blip>
          <a:srcRect/>
          <a:stretch>
            <a:fillRect/>
          </a:stretch>
        </p:blipFill>
        <p:spPr bwMode="auto">
          <a:xfrm>
            <a:off x="7143768" y="3714752"/>
            <a:ext cx="1720103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907704" y="609600"/>
            <a:ext cx="7007696" cy="48006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Спасибо за внимание.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5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76672"/>
            <a:ext cx="1285908" cy="1285908"/>
          </a:xfrm>
          <a:prstGeom prst="rect">
            <a:avLst/>
          </a:prstGeom>
          <a:noFill/>
        </p:spPr>
      </p:pic>
      <p:pic>
        <p:nvPicPr>
          <p:cNvPr id="6" name="Picture 2" descr="C:\Users\Галя\Pictures\Детская тема (для всего)\Kid's Stories background\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1943663" cy="1800973"/>
          </a:xfrm>
          <a:prstGeom prst="ellipse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715304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72072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800" dirty="0" smtClean="0"/>
              <a:t>… </a:t>
            </a:r>
            <a:r>
              <a:rPr lang="ru-RU" sz="4400" dirty="0" smtClean="0"/>
              <a:t>1.5. Стандарт  направлен на достижение следующих </a:t>
            </a:r>
            <a:r>
              <a:rPr lang="ru-RU" sz="4400" dirty="0" smtClean="0">
                <a:solidFill>
                  <a:srgbClr val="FF0000"/>
                </a:solidFill>
              </a:rPr>
              <a:t>целей:</a:t>
            </a:r>
          </a:p>
          <a:p>
            <a:pPr lvl="0" algn="just"/>
            <a:r>
              <a:rPr lang="ru-RU" sz="4400" dirty="0" smtClean="0"/>
              <a:t>повышение социального статуса дошкольного образования;</a:t>
            </a:r>
          </a:p>
          <a:p>
            <a:pPr lvl="0" algn="just"/>
            <a:r>
              <a:rPr lang="ru-RU" sz="4400" dirty="0" smtClean="0"/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pPr lvl="0" algn="just"/>
            <a:r>
              <a:rPr lang="ru-RU" sz="4400" dirty="0" smtClean="0"/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lvl="0" algn="just"/>
            <a:r>
              <a:rPr lang="ru-RU" sz="4400" dirty="0" smtClean="0"/>
              <a:t>сохранение единства образовательного пространства Российской Федерации относительно уровня дошкольного образования.</a:t>
            </a:r>
            <a:endParaRPr lang="ru-RU" sz="4400" dirty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52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715304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720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1.6. Стандарт  направлен на решение следующих </a:t>
            </a:r>
            <a:r>
              <a:rPr lang="ru-RU" sz="1800" dirty="0" smtClean="0">
                <a:solidFill>
                  <a:srgbClr val="FF0000"/>
                </a:solidFill>
              </a:rPr>
              <a:t>задач: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ru-RU" sz="1800" dirty="0" smtClean="0"/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ru-RU" sz="1800" dirty="0" smtClean="0"/>
              <a:t>обеспечения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ru-RU" sz="1800" dirty="0" smtClean="0"/>
              <a:t>обеспечения преемственности целей, задач и содержания образования, реализуемых в рамках образовательных программ различных уровней (далее -преемственность основных образовательных программ дошкольного и начального общего образования);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ru-RU" sz="1800" dirty="0" smtClean="0"/>
              <a:t>создания благоприятных условий развития детей в соответствии с их возрастными   и   индивидуальными   особенностями   и   склонностями,  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85908" cy="1285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715304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ФЕДЕРАЛЬНЫЙ ГОСУДАРСТВЕННЫЙ ОБРАЗОВАТЕЛЬНЫЙ СТАНДАРТ ДОШКОЛЬНОГО ОБРАЗОВАНИЯ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28575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400" dirty="0" smtClean="0"/>
              <a:t>2.1.	</a:t>
            </a:r>
            <a:r>
              <a:rPr lang="ru-RU" sz="2000" dirty="0" smtClean="0"/>
              <a:t>Программа определяет содержание и организацию образовательной деятельности на уровне дошкольного образования. </a:t>
            </a:r>
          </a:p>
          <a:p>
            <a:pPr algn="just">
              <a:buNone/>
            </a:pPr>
            <a:r>
              <a:rPr lang="ru-RU" sz="2000" dirty="0" smtClean="0"/>
              <a:t>2.2. Структурные подразделения в одной Организации (далее - Группы) могут реализовывать разные Программы.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3400" dirty="0"/>
          </a:p>
          <a:p>
            <a:pPr algn="just">
              <a:buNone/>
            </a:pPr>
            <a:endParaRPr lang="ru-RU" sz="2400" dirty="0" smtClean="0"/>
          </a:p>
        </p:txBody>
      </p:sp>
      <p:pic>
        <p:nvPicPr>
          <p:cNvPr id="6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85908" cy="1285908"/>
          </a:xfrm>
          <a:prstGeom prst="rect">
            <a:avLst/>
          </a:prstGeom>
          <a:noFill/>
        </p:spPr>
      </p:pic>
      <p:pic>
        <p:nvPicPr>
          <p:cNvPr id="28674" name="Picture 2" descr="http://sad70.ru/assets/templates/kindergarten/images/programs/istoki.jpg"/>
          <p:cNvPicPr>
            <a:picLocks noChangeAspect="1" noChangeArrowheads="1"/>
          </p:cNvPicPr>
          <p:nvPr/>
        </p:nvPicPr>
        <p:blipFill>
          <a:blip r:embed="rId4" cstate="print">
            <a:lum contrast="30000"/>
          </a:blip>
          <a:srcRect/>
          <a:stretch>
            <a:fillRect/>
          </a:stretch>
        </p:blipFill>
        <p:spPr bwMode="auto">
          <a:xfrm>
            <a:off x="2143108" y="4500570"/>
            <a:ext cx="1445334" cy="200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678" name="Picture 6" descr="http://prosv.ru/Attachment.aspx?Id=139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509120"/>
            <a:ext cx="1428760" cy="20596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680" name="Picture 8" descr="http://prosv.ru/Attachment.aspx?Id=1842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9058" y="4500570"/>
            <a:ext cx="1428760" cy="1966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682" name="Picture 10" descr="http://dskv334.mskobr.ru/images/cms/data/programm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3570" y="4500570"/>
            <a:ext cx="1378873" cy="19745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684" name="Picture 12" descr="http://www.kidsunity.org/uploads/posts/2011-03/1298975728_step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9520" y="4500570"/>
            <a:ext cx="1379369" cy="20621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http://fotoramochki.com/fon/zhelt/fon3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" name="Овал 21"/>
          <p:cNvSpPr/>
          <p:nvPr/>
        </p:nvSpPr>
        <p:spPr>
          <a:xfrm>
            <a:off x="5786446" y="1785926"/>
            <a:ext cx="1980000" cy="1980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786446" y="2285993"/>
            <a:ext cx="1992334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Социально-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коммуникативное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развитие</a:t>
            </a:r>
            <a:endParaRPr lang="ru-RU" sz="1600" b="1" i="1" dirty="0">
              <a:solidFill>
                <a:schemeClr val="bg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643570" y="3857628"/>
            <a:ext cx="1980000" cy="1980001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3357554" y="2428868"/>
            <a:ext cx="2401904" cy="233799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643306" y="4857760"/>
            <a:ext cx="1991619" cy="1857364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71868" y="5572140"/>
            <a:ext cx="2146300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Речевое развитие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715008" y="4572008"/>
            <a:ext cx="2000250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Познавательное развитие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" name="Овал 16"/>
          <p:cNvSpPr/>
          <p:nvPr/>
        </p:nvSpPr>
        <p:spPr>
          <a:xfrm>
            <a:off x="1357290" y="4000504"/>
            <a:ext cx="1980000" cy="1980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" name="Прямоугольник 19"/>
          <p:cNvSpPr/>
          <p:nvPr/>
        </p:nvSpPr>
        <p:spPr>
          <a:xfrm>
            <a:off x="1285852" y="4500570"/>
            <a:ext cx="2100251" cy="8309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Художественно-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эстетическое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развитие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4" name="Овал 16"/>
          <p:cNvSpPr/>
          <p:nvPr/>
        </p:nvSpPr>
        <p:spPr>
          <a:xfrm>
            <a:off x="1142976" y="1857364"/>
            <a:ext cx="2071702" cy="1980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600" b="1" i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19"/>
          <p:cNvSpPr/>
          <p:nvPr/>
        </p:nvSpPr>
        <p:spPr>
          <a:xfrm>
            <a:off x="1142976" y="500042"/>
            <a:ext cx="2000250" cy="3385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endParaRPr lang="ru-RU" sz="1600" b="1" i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14414" y="2500306"/>
            <a:ext cx="1928826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Физическое развитие</a:t>
            </a:r>
            <a:endParaRPr lang="ru-RU" sz="1600" b="1" i="1" dirty="0">
              <a:solidFill>
                <a:schemeClr val="bg1"/>
              </a:solidFill>
            </a:endParaRPr>
          </a:p>
        </p:txBody>
      </p:sp>
      <p:pic>
        <p:nvPicPr>
          <p:cNvPr id="34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142852"/>
            <a:ext cx="1285908" cy="1285908"/>
          </a:xfrm>
          <a:prstGeom prst="rect">
            <a:avLst/>
          </a:prstGeom>
          <a:noFill/>
        </p:spPr>
      </p:pic>
      <p:sp>
        <p:nvSpPr>
          <p:cNvPr id="40" name="Заголовок 1"/>
          <p:cNvSpPr txBox="1">
            <a:spLocks/>
          </p:cNvSpPr>
          <p:nvPr/>
        </p:nvSpPr>
        <p:spPr>
          <a:xfrm>
            <a:off x="1214414" y="571480"/>
            <a:ext cx="7115196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ОБРАЗОВАТЕЛЬНЫЕ ОБЛАСТИ</a:t>
            </a:r>
          </a:p>
        </p:txBody>
      </p:sp>
      <p:pic>
        <p:nvPicPr>
          <p:cNvPr id="8194" name="Picture 2" descr="http://omschool45.narod.ru/pic/boo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2643182"/>
            <a:ext cx="2095488" cy="1928826"/>
          </a:xfrm>
          <a:prstGeom prst="ellipse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0" grpId="0"/>
      <p:bldP spid="3" grpId="0"/>
      <p:bldP spid="5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379232" y="2531368"/>
            <a:ext cx="1980000" cy="2193776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0000"/>
                </a:solidFill>
              </a:rPr>
              <a:t>Социально-коммуникативное развитие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012160" y="1556792"/>
            <a:ext cx="2232248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 Ребенок в семье и сообществе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012160" y="4149080"/>
            <a:ext cx="2448272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Формирование основ безопасности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99592" y="1484784"/>
            <a:ext cx="2304256" cy="198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Социализация развитие общения, нравственное воспитание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27584" y="4221088"/>
            <a:ext cx="2304256" cy="208823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 Самообслуживание, самостоятельность, трудовое воспитание</a:t>
            </a:r>
            <a:endParaRPr lang="ru-RU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2987824" y="2852936"/>
            <a:ext cx="576064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220072" y="2780928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076056" y="4293096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2843808" y="4293096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ЦЕЛИ И ЗАДАЧИ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 Социализация, развитие общения, нравственное воспитание.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            Усвоение норм и ценностей, принятых в обществе, воспитание моральных и нравственных качеств ребенка, формирование умения правильно оценивать свои поступки и поступки сверстников.</a:t>
            </a:r>
          </a:p>
          <a:p>
            <a:pPr>
              <a:buNone/>
            </a:pPr>
            <a:r>
              <a:rPr lang="ru-RU" sz="1600" dirty="0" smtClean="0"/>
              <a:t>             Развитие общения и взаимодействия ребенка со взрослыми и сверстниками, развитие социального и эмоционального интеллекта, эмоциональной отзывчивости, сопереживания, уважительного и доброжелательного отношения к окружающим.</a:t>
            </a:r>
          </a:p>
          <a:p>
            <a:pPr>
              <a:buNone/>
            </a:pPr>
            <a:r>
              <a:rPr lang="ru-RU" sz="1600" dirty="0" smtClean="0"/>
              <a:t>             Формирование готовности детей к совместной деятельности, развитие умения договариваться, самостоятельно решать конфликты со сверстниками.</a:t>
            </a:r>
            <a:endParaRPr lang="ru-RU" sz="1600" dirty="0"/>
          </a:p>
        </p:txBody>
      </p:sp>
      <p:pic>
        <p:nvPicPr>
          <p:cNvPr id="5" name="Picture 7" descr="C:\Users\Галя\Desktop\logo_dovosp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1285908" cy="1285908"/>
          </a:xfrm>
          <a:prstGeom prst="rect">
            <a:avLst/>
          </a:prstGeom>
          <a:noFill/>
        </p:spPr>
      </p:pic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251520" y="2132856"/>
            <a:ext cx="3096344" cy="252028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7|1.9|1.5|2.6|1.4|2.8|1.5|2.7|1.5|2.1|1.6|2.3|1.6|2.4|1.5|2.7|1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742</TotalTime>
  <Words>1526</Words>
  <Application>Microsoft Office PowerPoint</Application>
  <PresentationFormat>Экран (4:3)</PresentationFormat>
  <Paragraphs>202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Трек</vt:lpstr>
      <vt:lpstr>"ФГОС  дошкольного образования» </vt:lpstr>
      <vt:lpstr>Утвержден приказом Министерства образования и науки Российской Федерации от 17 октября 2013 г. № 1155 Вступил в силу 1 января 2014 г.</vt:lpstr>
      <vt:lpstr>ФЕДЕРАЛЬНЫЙ ГОСУДАРСТВЕННЫЙ ОБРАЗОВАТЕЛЬНЫЙ СТАНДАРТ ДОШКОЛЬНОГО ОБРАЗОВАНИЯ</vt:lpstr>
      <vt:lpstr>ФЕДЕРАЛЬНЫЙ ГОСУДАРСТВЕННЫЙ ОБРАЗОВАТЕЛЬНЫЙ СТАНДАРТ ДОШКОЛЬНОГО ОБРАЗОВАНИЯ</vt:lpstr>
      <vt:lpstr>ФЕДЕРАЛЬНЫЙ ГОСУДАРСТВЕННЫЙ ОБРАЗОВАТЕЛЬНЫЙ СТАНДАРТ ДОШКОЛЬНОГО ОБРАЗОВАНИЯ</vt:lpstr>
      <vt:lpstr>ФЕДЕРАЛЬНЫЙ ГОСУДАРСТВЕННЫЙ ОБРАЗОВАТЕЛЬНЫЙ СТАНДАРТ ДОШКОЛЬНОГО ОБРАЗОВАНИЯ</vt:lpstr>
      <vt:lpstr>Слайд 7</vt:lpstr>
      <vt:lpstr>Слайд 8</vt:lpstr>
      <vt:lpstr>ЦЕЛИ И ЗАДАЧИ</vt:lpstr>
      <vt:lpstr>ЦЕЛИ И ЗАДАЧИ</vt:lpstr>
      <vt:lpstr>ЦЕЛИ И ЗАДАЧИ</vt:lpstr>
      <vt:lpstr>ЦЕЛИ И ЗАДАЧИ</vt:lpstr>
      <vt:lpstr>Слайд 13</vt:lpstr>
      <vt:lpstr>ЦЕЛИ И ЗАДАЧИ</vt:lpstr>
      <vt:lpstr>ЦЕЛИ И ЗАДАЧИ</vt:lpstr>
      <vt:lpstr>Цели и задачи</vt:lpstr>
      <vt:lpstr>Цели и задачи</vt:lpstr>
      <vt:lpstr>Цели и задачи</vt:lpstr>
      <vt:lpstr>Слайд 19</vt:lpstr>
      <vt:lpstr>ЦЕЛИ И ЗАДАЧИ</vt:lpstr>
      <vt:lpstr>ЦЕЛИ И ЗАДАЧИ</vt:lpstr>
      <vt:lpstr>Слайд 22</vt:lpstr>
      <vt:lpstr>ЦЕЛИ И ЗАДАЧИ</vt:lpstr>
      <vt:lpstr>ЦЕЛИ И ЗАДАЧИ</vt:lpstr>
      <vt:lpstr>ЦЕЛИ И ЗАДАЧИ</vt:lpstr>
      <vt:lpstr>ЦЕЛИ И ЗАДАЧИ</vt:lpstr>
      <vt:lpstr>Слайд 27</vt:lpstr>
      <vt:lpstr>ЦЕЛИ И ЗАДАЧИ</vt:lpstr>
      <vt:lpstr>Слайд 29</vt:lpstr>
      <vt:lpstr>Слайд 30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ВОСПИТАТЕЛЕЙ «Изучаем ФГОС дошкольного образования»</dc:title>
  <dc:creator>Галя</dc:creator>
  <cp:lastModifiedBy>SeRG</cp:lastModifiedBy>
  <cp:revision>125</cp:revision>
  <dcterms:created xsi:type="dcterms:W3CDTF">2013-12-02T16:12:05Z</dcterms:created>
  <dcterms:modified xsi:type="dcterms:W3CDTF">2015-11-06T13:48:34Z</dcterms:modified>
</cp:coreProperties>
</file>