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71" r:id="rId3"/>
    <p:sldId id="273" r:id="rId4"/>
    <p:sldId id="274" r:id="rId5"/>
    <p:sldId id="272" r:id="rId6"/>
    <p:sldId id="258" r:id="rId7"/>
    <p:sldId id="259" r:id="rId8"/>
    <p:sldId id="260" r:id="rId9"/>
    <p:sldId id="276" r:id="rId10"/>
    <p:sldId id="262" r:id="rId11"/>
    <p:sldId id="264" r:id="rId12"/>
    <p:sldId id="266" r:id="rId13"/>
    <p:sldId id="267" r:id="rId14"/>
    <p:sldId id="268" r:id="rId15"/>
    <p:sldId id="269" r:id="rId16"/>
    <p:sldId id="270" r:id="rId17"/>
    <p:sldId id="277" r:id="rId18"/>
    <p:sldId id="278"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1316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772F4A86-4FB6-42D4-A29F-FA98ECB0669A}" type="datetimeFigureOut">
              <a:rPr lang="ru-RU" smtClean="0"/>
              <a:t>26.06.2015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300736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647182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29052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351582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12395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2657324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1320967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41975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369280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72F4A86-4FB6-42D4-A29F-FA98ECB0669A}" type="datetimeFigureOut">
              <a:rPr lang="ru-RU" smtClean="0"/>
              <a:t>26.06.2015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19607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72F4A86-4FB6-42D4-A29F-FA98ECB0669A}" type="datetimeFigureOut">
              <a:rPr lang="ru-RU" smtClean="0"/>
              <a:t>26.06.2015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291645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72F4A86-4FB6-42D4-A29F-FA98ECB0669A}" type="datetimeFigureOut">
              <a:rPr lang="ru-RU" smtClean="0"/>
              <a:t>26.06.2015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389651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72F4A86-4FB6-42D4-A29F-FA98ECB0669A}" type="datetimeFigureOut">
              <a:rPr lang="ru-RU" smtClean="0"/>
              <a:t>26.06.2015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270459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F4A86-4FB6-42D4-A29F-FA98ECB0669A}" type="datetimeFigureOut">
              <a:rPr lang="ru-RU" smtClean="0"/>
              <a:t>26.06.2015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341989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72F4A86-4FB6-42D4-A29F-FA98ECB0669A}" type="datetimeFigureOut">
              <a:rPr lang="ru-RU" smtClean="0"/>
              <a:t>26.06.2015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268066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72F4A86-4FB6-42D4-A29F-FA98ECB0669A}" type="datetimeFigureOut">
              <a:rPr lang="ru-RU" smtClean="0"/>
              <a:t>26.06.2015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4154C22-6F21-411B-9081-5A5B8D814274}" type="slidenum">
              <a:rPr lang="ru-RU" smtClean="0"/>
              <a:t>‹#›</a:t>
            </a:fld>
            <a:endParaRPr lang="ru-RU"/>
          </a:p>
        </p:txBody>
      </p:sp>
    </p:spTree>
    <p:extLst>
      <p:ext uri="{BB962C8B-B14F-4D97-AF65-F5344CB8AC3E}">
        <p14:creationId xmlns:p14="http://schemas.microsoft.com/office/powerpoint/2010/main" val="300068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72F4A86-4FB6-42D4-A29F-FA98ECB0669A}" type="datetimeFigureOut">
              <a:rPr lang="ru-RU" smtClean="0"/>
              <a:t>26.06.2015</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4154C22-6F21-411B-9081-5A5B8D814274}" type="slidenum">
              <a:rPr lang="ru-RU" smtClean="0"/>
              <a:t>‹#›</a:t>
            </a:fld>
            <a:endParaRPr lang="ru-RU"/>
          </a:p>
        </p:txBody>
      </p:sp>
    </p:spTree>
    <p:extLst>
      <p:ext uri="{BB962C8B-B14F-4D97-AF65-F5344CB8AC3E}">
        <p14:creationId xmlns:p14="http://schemas.microsoft.com/office/powerpoint/2010/main" val="2988025099"/>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8130" y="320457"/>
            <a:ext cx="12013870" cy="3672800"/>
          </a:xfrm>
          <a:prstGeom prst="rect">
            <a:avLst/>
          </a:prstGeom>
        </p:spPr>
        <p:txBody>
          <a:bodyPr wrap="square">
            <a:spAutoFit/>
          </a:bodyPr>
          <a:lstStyle/>
          <a:p>
            <a:pPr marL="457200" algn="ctr">
              <a:lnSpc>
                <a:spcPct val="150000"/>
              </a:lnSpc>
              <a:spcAft>
                <a:spcPts val="1000"/>
              </a:spcAft>
            </a:pPr>
            <a:r>
              <a:rPr lang="ru-RU" sz="4800" dirty="0" smtClean="0">
                <a:effectLst/>
                <a:latin typeface="Times New Roman" panose="02020603050405020304" pitchFamily="18" charset="0"/>
                <a:ea typeface="Calibri" panose="020F0502020204030204" pitchFamily="34" charset="0"/>
              </a:rPr>
              <a:t>Игровые технологии на уроках </a:t>
            </a:r>
          </a:p>
          <a:p>
            <a:pPr marL="457200" algn="ctr">
              <a:lnSpc>
                <a:spcPct val="150000"/>
              </a:lnSpc>
              <a:spcAft>
                <a:spcPts val="1000"/>
              </a:spcAft>
            </a:pPr>
            <a:endParaRPr lang="ru-RU" sz="4800" dirty="0">
              <a:latin typeface="Times New Roman" panose="02020603050405020304" pitchFamily="18" charset="0"/>
              <a:ea typeface="Calibri" panose="020F0502020204030204" pitchFamily="34" charset="0"/>
            </a:endParaRPr>
          </a:p>
          <a:p>
            <a:pPr marL="457200">
              <a:lnSpc>
                <a:spcPct val="150000"/>
              </a:lnSpc>
              <a:spcAft>
                <a:spcPts val="1000"/>
              </a:spcAft>
            </a:pPr>
            <a:r>
              <a:rPr lang="ru-RU" sz="4800" dirty="0" smtClean="0">
                <a:effectLst/>
                <a:latin typeface="Times New Roman" panose="02020603050405020304" pitchFamily="18" charset="0"/>
                <a:ea typeface="Calibri" panose="020F0502020204030204" pitchFamily="34" charset="0"/>
              </a:rPr>
              <a:t>физической культуры в начальной школе.    </a:t>
            </a:r>
          </a:p>
        </p:txBody>
      </p:sp>
    </p:spTree>
    <p:extLst>
      <p:ext uri="{BB962C8B-B14F-4D97-AF65-F5344CB8AC3E}">
        <p14:creationId xmlns:p14="http://schemas.microsoft.com/office/powerpoint/2010/main" val="764419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52" y="237506"/>
            <a:ext cx="11910951" cy="6186309"/>
          </a:xfrm>
          <a:prstGeom prst="rect">
            <a:avLst/>
          </a:prstGeom>
        </p:spPr>
        <p:txBody>
          <a:bodyPr wrap="square">
            <a:spAutoFit/>
          </a:bodyPr>
          <a:lstStyle/>
          <a:p>
            <a:pPr>
              <a:lnSpc>
                <a:spcPct val="150000"/>
              </a:lnSpc>
            </a:pPr>
            <a:r>
              <a:rPr lang="ru-RU" sz="2400" dirty="0" smtClean="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Развитие игровой ситуации</a:t>
            </a:r>
            <a:r>
              <a:rPr lang="ru-RU" sz="2400" dirty="0" smtClean="0">
                <a:latin typeface="Times New Roman" panose="02020603050405020304" pitchFamily="18" charset="0"/>
                <a:ea typeface="Times New Roman" panose="02020603050405020304" pitchFamily="18" charset="0"/>
              </a:rPr>
              <a:t>.</a:t>
            </a:r>
            <a:r>
              <a:rPr lang="ru-RU" sz="2400" dirty="0">
                <a:latin typeface="Times New Roman" panose="02020603050405020304" pitchFamily="18" charset="0"/>
                <a:ea typeface="Times New Roman" panose="02020603050405020304" pitchFamily="18" charset="0"/>
              </a:rPr>
              <a:t> </a:t>
            </a:r>
            <a:endParaRPr lang="ru-RU" sz="2400" dirty="0" smtClean="0">
              <a:latin typeface="Times New Roman" panose="02020603050405020304" pitchFamily="18" charset="0"/>
              <a:ea typeface="Times New Roman" panose="02020603050405020304" pitchFamily="18" charset="0"/>
            </a:endParaRPr>
          </a:p>
          <a:p>
            <a:pPr>
              <a:lnSpc>
                <a:spcPct val="150000"/>
              </a:lnSpc>
            </a:pPr>
            <a:r>
              <a:rPr lang="ru-RU" sz="2400" dirty="0" smtClean="0">
                <a:latin typeface="Times New Roman" panose="02020603050405020304" pitchFamily="18" charset="0"/>
                <a:ea typeface="Times New Roman" panose="02020603050405020304" pitchFamily="18" charset="0"/>
              </a:rPr>
              <a:t>Для </a:t>
            </a:r>
            <a:r>
              <a:rPr lang="ru-RU" sz="2400" dirty="0">
                <a:latin typeface="Times New Roman" panose="02020603050405020304" pitchFamily="18" charset="0"/>
                <a:ea typeface="Times New Roman" panose="02020603050405020304" pitchFamily="18" charset="0"/>
              </a:rPr>
              <a:t>игр, в которых требуются капитаны или водящие, учитываю, какая роль особенно полезна ученику. Так, например, чтобы роль позволяла неавторитетным укрепить авторитет, неактивным проявить активность, недисциплинированным стать организованным. Стараюсь следить за тем, чтобы не проявлялось зазнайство, превышение власти командных ролей над второстепенными. </a:t>
            </a:r>
            <a:endParaRPr lang="ru-RU" sz="2400" dirty="0" smtClean="0">
              <a:latin typeface="Times New Roman" panose="02020603050405020304" pitchFamily="18" charset="0"/>
              <a:ea typeface="Times New Roman" panose="02020603050405020304" pitchFamily="18" charset="0"/>
            </a:endParaRPr>
          </a:p>
          <a:p>
            <a:pPr>
              <a:lnSpc>
                <a:spcPct val="150000"/>
              </a:lnSpc>
              <a:spcAft>
                <a:spcPts val="0"/>
              </a:spcAft>
            </a:pPr>
            <a:r>
              <a:rPr lang="ru-RU" sz="2400" dirty="0" smtClean="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При организации игр придерживаюсь следующих принципов: </a:t>
            </a:r>
          </a:p>
          <a:p>
            <a:pPr>
              <a:lnSpc>
                <a:spcPct val="150000"/>
              </a:lnSpc>
              <a:spcAft>
                <a:spcPts val="0"/>
              </a:spcAft>
            </a:pPr>
            <a:r>
              <a:rPr lang="ru-RU" sz="2400" dirty="0" smtClean="0">
                <a:latin typeface="Times New Roman" panose="02020603050405020304" pitchFamily="18" charset="0"/>
                <a:ea typeface="Times New Roman" panose="02020603050405020304" pitchFamily="18" charset="0"/>
                <a:sym typeface="Symbol" panose="05050102010706020507" pitchFamily="18" charset="2"/>
              </a:rPr>
              <a:t> </a:t>
            </a:r>
            <a:r>
              <a:rPr lang="ru-RU" sz="2400" dirty="0" smtClean="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принцип развития игровой динамики;</a:t>
            </a:r>
          </a:p>
          <a:p>
            <a:pPr>
              <a:lnSpc>
                <a:spcPct val="150000"/>
              </a:lnSpc>
              <a:spcAft>
                <a:spcPts val="0"/>
              </a:spcAft>
            </a:pPr>
            <a:r>
              <a:rPr lang="ru-RU" sz="2400"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sym typeface="Symbol" panose="05050102010706020507" pitchFamily="18" charset="2"/>
              </a:rPr>
              <a:t></a:t>
            </a:r>
            <a:r>
              <a:rPr lang="ru-RU" sz="2400" dirty="0">
                <a:latin typeface="Times New Roman" panose="02020603050405020304" pitchFamily="18" charset="0"/>
                <a:ea typeface="Times New Roman" panose="02020603050405020304" pitchFamily="18" charset="0"/>
              </a:rPr>
              <a:t> принцип поддержания игровой атмосферы;</a:t>
            </a:r>
          </a:p>
          <a:p>
            <a:pPr>
              <a:lnSpc>
                <a:spcPct val="150000"/>
              </a:lnSpc>
              <a:spcAft>
                <a:spcPts val="0"/>
              </a:spcAft>
            </a:pPr>
            <a:r>
              <a:rPr lang="ru-RU" sz="2400"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sym typeface="Symbol" panose="05050102010706020507" pitchFamily="18" charset="2"/>
              </a:rPr>
              <a:t></a:t>
            </a:r>
            <a:r>
              <a:rPr lang="ru-RU" sz="2400" dirty="0">
                <a:latin typeface="Times New Roman" panose="02020603050405020304" pitchFamily="18" charset="0"/>
                <a:ea typeface="Times New Roman" panose="02020603050405020304" pitchFamily="18" charset="0"/>
              </a:rPr>
              <a:t> принцип взаимосвязи игровой и неигровой деятельности;</a:t>
            </a:r>
          </a:p>
          <a:p>
            <a:pPr>
              <a:lnSpc>
                <a:spcPct val="150000"/>
              </a:lnSpc>
            </a:pPr>
            <a:r>
              <a:rPr lang="ru-RU" sz="2400" dirty="0">
                <a:latin typeface="Times New Roman" panose="02020603050405020304" pitchFamily="18" charset="0"/>
                <a:ea typeface="Calibri" panose="020F0502020204030204" pitchFamily="34"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u-RU" sz="2400" dirty="0">
                <a:latin typeface="Times New Roman" panose="02020603050405020304" pitchFamily="18" charset="0"/>
                <a:ea typeface="Calibri" panose="020F0502020204030204" pitchFamily="34" charset="0"/>
              </a:rPr>
              <a:t> принципы перехода от простейших игр к </a:t>
            </a:r>
            <a:r>
              <a:rPr lang="ru-RU" sz="2400" dirty="0" smtClean="0">
                <a:latin typeface="Times New Roman" panose="02020603050405020304" pitchFamily="18" charset="0"/>
                <a:ea typeface="Calibri" panose="020F0502020204030204" pitchFamily="34" charset="0"/>
              </a:rPr>
              <a:t>сложным.</a:t>
            </a:r>
            <a:endParaRPr lang="ru-RU" sz="2400" dirty="0"/>
          </a:p>
        </p:txBody>
      </p:sp>
    </p:spTree>
    <p:extLst>
      <p:ext uri="{BB962C8B-B14F-4D97-AF65-F5344CB8AC3E}">
        <p14:creationId xmlns:p14="http://schemas.microsoft.com/office/powerpoint/2010/main" val="3114819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512" y="237507"/>
            <a:ext cx="8740239" cy="1063753"/>
          </a:xfrm>
          <a:prstGeom prst="rect">
            <a:avLst/>
          </a:prstGeom>
        </p:spPr>
        <p:txBody>
          <a:bodyPr wrap="square">
            <a:spAutoFit/>
          </a:bodyPr>
          <a:lstStyle/>
          <a:p>
            <a:pPr algn="ctr">
              <a:lnSpc>
                <a:spcPct val="150000"/>
              </a:lnSpc>
              <a:spcAft>
                <a:spcPts val="0"/>
              </a:spcAft>
            </a:pPr>
            <a:r>
              <a:rPr lang="ru-RU" sz="2800" dirty="0" smtClean="0">
                <a:latin typeface="Times New Roman" panose="02020603050405020304" pitchFamily="18" charset="0"/>
                <a:ea typeface="Times New Roman" panose="02020603050405020304" pitchFamily="18" charset="0"/>
              </a:rPr>
              <a:t>Классификация игры</a:t>
            </a:r>
          </a:p>
          <a:p>
            <a:pPr>
              <a:lnSpc>
                <a:spcPct val="150000"/>
              </a:lnSpc>
              <a:spcAft>
                <a:spcPts val="0"/>
              </a:spcAft>
            </a:pPr>
            <a:endParaRPr lang="ru-RU" sz="1600" dirty="0">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106878" y="1068780"/>
            <a:ext cx="12192000" cy="4708981"/>
          </a:xfrm>
          <a:prstGeom prst="rect">
            <a:avLst/>
          </a:prstGeom>
        </p:spPr>
        <p:txBody>
          <a:bodyPr wrap="square">
            <a:spAutoFit/>
          </a:bodyPr>
          <a:lstStyle/>
          <a:p>
            <a:pPr>
              <a:lnSpc>
                <a:spcPct val="150000"/>
              </a:lnSpc>
            </a:pPr>
            <a:r>
              <a:rPr lang="ru-RU" sz="2000" dirty="0" smtClean="0">
                <a:latin typeface="Times New Roman" panose="02020603050405020304" pitchFamily="18" charset="0"/>
                <a:ea typeface="Calibri" panose="020F0502020204030204" pitchFamily="34" charset="0"/>
              </a:rPr>
              <a:t>-Подвижные игры- являются </a:t>
            </a:r>
            <a:r>
              <a:rPr lang="ru-RU" sz="2000" dirty="0">
                <a:latin typeface="Times New Roman" panose="02020603050405020304" pitchFamily="18" charset="0"/>
                <a:ea typeface="Calibri" panose="020F0502020204030204" pitchFamily="34" charset="0"/>
              </a:rPr>
              <a:t>универсальным и незаменимым средством физической культуры. Характерной чертой таких игр является не только богатство и разнообразие движений, но и свобода их применения в разнообразных игровых ситуациях, что создаёт большие возможности для проявления инициативы и творчества. Все подвижные игры имеют ярко выраженные черты и эмоциональный характер. В таких играх ребёнок испытывает радость от физической нагрузки. Достижение цели в таких случаях приносит большое моральное удовлетворение. </a:t>
            </a:r>
            <a:endParaRPr lang="ru-RU" sz="2000" dirty="0" smtClean="0">
              <a:latin typeface="Times New Roman" panose="02020603050405020304" pitchFamily="18" charset="0"/>
              <a:ea typeface="Calibri" panose="020F0502020204030204" pitchFamily="34" charset="0"/>
            </a:endParaRPr>
          </a:p>
          <a:p>
            <a:pPr>
              <a:lnSpc>
                <a:spcPct val="150000"/>
              </a:lnSpc>
            </a:pPr>
            <a:endParaRPr lang="ru-RU" sz="2000" dirty="0" smtClean="0">
              <a:latin typeface="Times New Roman" panose="02020603050405020304" pitchFamily="18" charset="0"/>
              <a:ea typeface="Calibri" panose="020F0502020204030204" pitchFamily="34" charset="0"/>
            </a:endParaRPr>
          </a:p>
          <a:p>
            <a:pPr>
              <a:lnSpc>
                <a:spcPct val="150000"/>
              </a:lnSpc>
            </a:pPr>
            <a:r>
              <a:rPr lang="ru-RU" sz="2000" dirty="0" smtClean="0">
                <a:latin typeface="Times New Roman" panose="02020603050405020304" pitchFamily="18" charset="0"/>
                <a:ea typeface="Calibri" panose="020F0502020204030204" pitchFamily="34" charset="0"/>
              </a:rPr>
              <a:t>- </a:t>
            </a:r>
            <a:r>
              <a:rPr lang="ru-RU" sz="2000" dirty="0">
                <a:latin typeface="Times New Roman" panose="02020603050405020304" pitchFamily="18" charset="0"/>
                <a:ea typeface="Calibri" panose="020F0502020204030204" pitchFamily="34" charset="0"/>
              </a:rPr>
              <a:t>Игры – состязания - это игры носящие явные признаки соперничества и лидерства. Целью таких игр является достижение превосходства над остальными. Такие игры помогают самоутвердиться, выявить скрытые способности и продемонстрировать имеющиеся. </a:t>
            </a:r>
            <a:r>
              <a:rPr lang="ru-RU" dirty="0">
                <a:latin typeface="Times New Roman" panose="02020603050405020304" pitchFamily="18" charset="0"/>
                <a:ea typeface="Calibri" panose="020F0502020204030204" pitchFamily="34" charset="0"/>
              </a:rPr>
              <a:t> </a:t>
            </a:r>
            <a:endParaRPr lang="ru-RU" dirty="0"/>
          </a:p>
        </p:txBody>
      </p:sp>
    </p:spTree>
    <p:extLst>
      <p:ext uri="{BB962C8B-B14F-4D97-AF65-F5344CB8AC3E}">
        <p14:creationId xmlns:p14="http://schemas.microsoft.com/office/powerpoint/2010/main" val="628495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004" y="0"/>
            <a:ext cx="12061372" cy="6093976"/>
          </a:xfrm>
          <a:prstGeom prst="rect">
            <a:avLst/>
          </a:prstGeom>
        </p:spPr>
        <p:txBody>
          <a:bodyPr wrap="square">
            <a:spAutoFit/>
          </a:bodyPr>
          <a:lstStyle/>
          <a:p>
            <a:pPr>
              <a:lnSpc>
                <a:spcPct val="150000"/>
              </a:lnSpc>
            </a:pPr>
            <a:r>
              <a:rPr lang="ru-RU" sz="2000" dirty="0">
                <a:latin typeface="Times New Roman" panose="02020603050405020304" pitchFamily="18" charset="0"/>
                <a:ea typeface="Calibri" panose="020F0502020204030204" pitchFamily="34" charset="0"/>
              </a:rPr>
              <a:t>- Хороводные игры – это игры, в которых принимают участие все желающие. Эти игры рассчитаны на большое количество игроков. Подобные игры повышают настроение, предполагают заучивание песен, стихотворений. Данные игры примиряют, способствуют развитию здорового детского коллектива, учат дружбе и равенству.                                                                                                                    </a:t>
            </a:r>
            <a:r>
              <a:rPr lang="ru-RU" sz="2000" dirty="0" smtClean="0">
                <a:latin typeface="Times New Roman" panose="02020603050405020304" pitchFamily="18" charset="0"/>
                <a:ea typeface="Calibri" panose="020F0502020204030204" pitchFamily="34" charset="0"/>
              </a:rPr>
              <a:t>                                                                </a:t>
            </a:r>
            <a:r>
              <a:rPr lang="ru-RU" sz="2000" dirty="0">
                <a:latin typeface="Times New Roman" panose="02020603050405020304" pitchFamily="18" charset="0"/>
                <a:ea typeface="Calibri" panose="020F0502020204030204" pitchFamily="34" charset="0"/>
              </a:rPr>
              <a:t>- Групповые игры - это такие игры, которые деление всего числа играющих на небольшие группы. Играя в такие игры группы, могут соревноваться, а могут и совсем не соперничать. Правила, бесспорно, устанавливает учитель. Такие игры помогают учителю не только разрядить обстановку но дать детям возможность выбрать соперников или помощников. Вообще выбор в свою команду того, кого захочется, не приносил никаких разногласий и противоречий.                                 </a:t>
            </a:r>
            <a:r>
              <a:rPr lang="ru-RU" sz="2000" dirty="0" smtClean="0">
                <a:latin typeface="Times New Roman" panose="02020603050405020304" pitchFamily="18" charset="0"/>
                <a:ea typeface="Calibri" panose="020F0502020204030204" pitchFamily="34" charset="0"/>
              </a:rPr>
              <a:t>                                                                                                                           - </a:t>
            </a:r>
            <a:r>
              <a:rPr lang="ru-RU" sz="2000" dirty="0">
                <a:latin typeface="Times New Roman" panose="02020603050405020304" pitchFamily="18" charset="0"/>
                <a:ea typeface="Calibri" panose="020F0502020204030204" pitchFamily="34" charset="0"/>
              </a:rPr>
              <a:t>Командные игры. Обычно в таких играх участвуют две команды и основа таких игр, несомненно, соперничество. Играя в командные игры, дети должны выбрать капитанов или командиров, которые будут отвечать за порядок в команде и правила выполнения заданий. Чаще всего по окончании командной игры должно произвестись награждение победителей</a:t>
            </a:r>
            <a:endParaRPr lang="ru-RU" sz="2000" dirty="0"/>
          </a:p>
        </p:txBody>
      </p:sp>
    </p:spTree>
    <p:extLst>
      <p:ext uri="{BB962C8B-B14F-4D97-AF65-F5344CB8AC3E}">
        <p14:creationId xmlns:p14="http://schemas.microsoft.com/office/powerpoint/2010/main" val="2533403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0" cy="5632311"/>
          </a:xfrm>
          <a:prstGeom prst="rect">
            <a:avLst/>
          </a:prstGeom>
        </p:spPr>
        <p:txBody>
          <a:bodyPr wrap="square">
            <a:spAutoFit/>
          </a:bodyPr>
          <a:lstStyle/>
          <a:p>
            <a:pPr>
              <a:lnSpc>
                <a:spcPct val="150000"/>
              </a:lnSpc>
            </a:pPr>
            <a:r>
              <a:rPr lang="ru-RU" sz="2000" dirty="0" smtClean="0">
                <a:latin typeface="Times New Roman" panose="02020603050405020304" pitchFamily="18" charset="0"/>
                <a:ea typeface="Calibri" panose="020F0502020204030204" pitchFamily="34" charset="0"/>
              </a:rPr>
              <a:t>- Игры – эстафеты – это игры, в которых принимает участие две или несколько команд, поэтому такие игры носят характер командных игр. Подобные игры предполагают наличие инвентаря и справедливого жюри. Игры – эстафеты – это скоростные игры, игры на время или на максимальную скорость команд. Иногда в таких играх возникают разногласии, недовольство соперников, поэтому необходимо выбрать справедливое и бесстрастное жюри.                                                                     </a:t>
            </a:r>
          </a:p>
          <a:p>
            <a:pPr>
              <a:lnSpc>
                <a:spcPct val="150000"/>
              </a:lnSpc>
            </a:pPr>
            <a:endParaRPr lang="ru-RU" sz="2000" dirty="0">
              <a:latin typeface="Times New Roman" panose="02020603050405020304" pitchFamily="18" charset="0"/>
              <a:ea typeface="Calibri" panose="020F0502020204030204" pitchFamily="34" charset="0"/>
            </a:endParaRPr>
          </a:p>
          <a:p>
            <a:pPr>
              <a:lnSpc>
                <a:spcPct val="150000"/>
              </a:lnSpc>
            </a:pPr>
            <a:endParaRPr lang="ru-RU" sz="2000" dirty="0" smtClean="0">
              <a:latin typeface="Times New Roman" panose="02020603050405020304" pitchFamily="18" charset="0"/>
              <a:ea typeface="Calibri" panose="020F0502020204030204" pitchFamily="34" charset="0"/>
            </a:endParaRPr>
          </a:p>
          <a:p>
            <a:pPr>
              <a:lnSpc>
                <a:spcPct val="150000"/>
              </a:lnSpc>
            </a:pPr>
            <a:r>
              <a:rPr lang="ru-RU" sz="2000" dirty="0" smtClean="0">
                <a:latin typeface="Times New Roman" panose="02020603050405020304" pitchFamily="18" charset="0"/>
                <a:ea typeface="Calibri" panose="020F0502020204030204" pitchFamily="34" charset="0"/>
              </a:rPr>
              <a:t>- </a:t>
            </a:r>
            <a:r>
              <a:rPr lang="ru-RU" sz="2000" dirty="0">
                <a:latin typeface="Times New Roman" panose="02020603050405020304" pitchFamily="18" charset="0"/>
                <a:ea typeface="Calibri" panose="020F0502020204030204" pitchFamily="34" charset="0"/>
              </a:rPr>
              <a:t>Подражательные игры - это игры весёлого и игривого характера. Такие игры не требуют выбора команд и жюри. Участие принимают все без исключения. Обычно это дразнилки, пантомимы, которые помогают детям открыть свои актёрские способности. К этим играм так же относятся имитации и отгадки. Для проведения таких игр выбирают ведущего, которого меняют после непродолжительного времени или после выполнения определённых действий. </a:t>
            </a:r>
            <a:endParaRPr lang="ru-RU" sz="2000" dirty="0"/>
          </a:p>
        </p:txBody>
      </p:sp>
    </p:spTree>
    <p:extLst>
      <p:ext uri="{BB962C8B-B14F-4D97-AF65-F5344CB8AC3E}">
        <p14:creationId xmlns:p14="http://schemas.microsoft.com/office/powerpoint/2010/main" val="1675857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37506"/>
            <a:ext cx="12191999" cy="6044603"/>
          </a:xfrm>
          <a:prstGeom prst="rect">
            <a:avLst/>
          </a:prstGeom>
        </p:spPr>
        <p:txBody>
          <a:bodyPr wrap="square">
            <a:spAutoFit/>
          </a:bodyPr>
          <a:lstStyle/>
          <a:p>
            <a:pPr marL="285750" indent="-285750">
              <a:lnSpc>
                <a:spcPct val="150000"/>
              </a:lnSpc>
              <a:buFontTx/>
              <a:buChar char="-"/>
            </a:pPr>
            <a:r>
              <a:rPr lang="ru-RU" sz="2000" dirty="0" smtClean="0">
                <a:latin typeface="Times New Roman" panose="02020603050405020304" pitchFamily="18" charset="0"/>
                <a:ea typeface="Calibri" panose="020F0502020204030204" pitchFamily="34" charset="0"/>
              </a:rPr>
              <a:t>Командные игры. Обычно в таких играх участвуют две команды и основа таких игр, несомненно, соперничество. Играя в командные игры, дети должны выбрать капитанов или командиров, которые будут отвечать за порядок в команде и правила выполнения заданий. Чаще всего по окончании командной игры должно произвестись награждение победителей.                                                   </a:t>
            </a:r>
          </a:p>
          <a:p>
            <a:pPr marL="285750" indent="-285750">
              <a:lnSpc>
                <a:spcPct val="150000"/>
              </a:lnSpc>
              <a:buFontTx/>
              <a:buChar char="-"/>
            </a:pPr>
            <a:endParaRPr lang="ru-RU" sz="2000" dirty="0" smtClean="0">
              <a:latin typeface="Times New Roman" panose="02020603050405020304" pitchFamily="18" charset="0"/>
              <a:ea typeface="Calibri" panose="020F0502020204030204" pitchFamily="34" charset="0"/>
            </a:endParaRPr>
          </a:p>
          <a:p>
            <a:pPr marL="285750" indent="-285750">
              <a:lnSpc>
                <a:spcPct val="150000"/>
              </a:lnSpc>
              <a:buFontTx/>
              <a:buChar char="-"/>
            </a:pPr>
            <a:endParaRPr lang="ru-RU" sz="2000" dirty="0">
              <a:latin typeface="Times New Roman" panose="02020603050405020304" pitchFamily="18" charset="0"/>
              <a:ea typeface="Calibri" panose="020F0502020204030204" pitchFamily="34" charset="0"/>
            </a:endParaRPr>
          </a:p>
          <a:p>
            <a:pPr marL="285750" indent="-285750">
              <a:lnSpc>
                <a:spcPct val="150000"/>
              </a:lnSpc>
              <a:buFontTx/>
              <a:buChar char="-"/>
            </a:pPr>
            <a:endParaRPr lang="ru-RU" sz="2000" dirty="0" smtClean="0">
              <a:latin typeface="Times New Roman" panose="02020603050405020304" pitchFamily="18" charset="0"/>
              <a:ea typeface="Calibri" panose="020F0502020204030204" pitchFamily="34" charset="0"/>
            </a:endParaRPr>
          </a:p>
          <a:p>
            <a:pPr marL="285750" indent="-285750">
              <a:lnSpc>
                <a:spcPct val="150000"/>
              </a:lnSpc>
              <a:buFontTx/>
              <a:buChar char="-"/>
            </a:pPr>
            <a:endParaRPr lang="ru-RU" sz="2000" dirty="0">
              <a:latin typeface="Times New Roman" panose="02020603050405020304" pitchFamily="18" charset="0"/>
              <a:ea typeface="Calibri" panose="020F0502020204030204" pitchFamily="34" charset="0"/>
            </a:endParaRPr>
          </a:p>
          <a:p>
            <a:pPr marL="285750" indent="-285750">
              <a:lnSpc>
                <a:spcPct val="150000"/>
              </a:lnSpc>
              <a:buFontTx/>
              <a:buChar char="-"/>
            </a:pPr>
            <a:r>
              <a:rPr lang="ru-RU" sz="2000" dirty="0" smtClean="0">
                <a:latin typeface="Times New Roman" panose="02020603050405020304" pitchFamily="18" charset="0"/>
                <a:ea typeface="Calibri" panose="020F0502020204030204" pitchFamily="34" charset="0"/>
              </a:rPr>
              <a:t> </a:t>
            </a:r>
            <a:r>
              <a:rPr lang="ru-RU" sz="2000" dirty="0">
                <a:latin typeface="Times New Roman" panose="02020603050405020304" pitchFamily="18" charset="0"/>
                <a:ea typeface="Calibri" panose="020F0502020204030204" pitchFamily="34" charset="0"/>
              </a:rPr>
              <a:t>Игры – эстафеты – это игры, в которых принимает участие две или несколько команд, поэтому такие игры носят характер командных игр. Подобные игры предполагают наличие инвентаря и справедливого жюри. Игры – эстафеты – это скоростные игры, игры на время или на максимальную скорость команд. Иногда в таких играх возникают разногласии, недовольство соперников, поэтому необходимо выбрать справедливое и бесстрастное </a:t>
            </a:r>
            <a:r>
              <a:rPr lang="ru-RU" sz="2000" dirty="0" smtClean="0">
                <a:latin typeface="Times New Roman" panose="02020603050405020304" pitchFamily="18" charset="0"/>
                <a:ea typeface="Calibri" panose="020F0502020204030204" pitchFamily="34" charset="0"/>
              </a:rPr>
              <a:t>жюри. </a:t>
            </a:r>
          </a:p>
        </p:txBody>
      </p:sp>
    </p:spTree>
    <p:extLst>
      <p:ext uri="{BB962C8B-B14F-4D97-AF65-F5344CB8AC3E}">
        <p14:creationId xmlns:p14="http://schemas.microsoft.com/office/powerpoint/2010/main" val="1544131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7505" y="261258"/>
            <a:ext cx="11954495" cy="6093976"/>
          </a:xfrm>
          <a:prstGeom prst="rect">
            <a:avLst/>
          </a:prstGeom>
        </p:spPr>
        <p:txBody>
          <a:bodyPr wrap="square">
            <a:spAutoFit/>
          </a:bodyPr>
          <a:lstStyle/>
          <a:p>
            <a:pPr>
              <a:lnSpc>
                <a:spcPct val="150000"/>
              </a:lnSpc>
            </a:pPr>
            <a:r>
              <a:rPr lang="ru-RU" sz="2000" dirty="0" smtClean="0">
                <a:latin typeface="Times New Roman" panose="02020603050405020304" pitchFamily="18" charset="0"/>
                <a:ea typeface="Calibri" panose="020F0502020204030204" pitchFamily="34" charset="0"/>
              </a:rPr>
              <a:t>-Игры </a:t>
            </a:r>
            <a:r>
              <a:rPr lang="ru-RU" sz="2000" dirty="0">
                <a:latin typeface="Times New Roman" panose="02020603050405020304" pitchFamily="18" charset="0"/>
                <a:ea typeface="Calibri" panose="020F0502020204030204" pitchFamily="34" charset="0"/>
              </a:rPr>
              <a:t>на развитие внимания - эти игры созданы для поднятия настроения, развития внимания и реакции. Зачастую такие игры требуют озвучивание некоторым инструментами (колокольчик, бубен, свисток…) Такие игры помогают активизировать учащихся, заставить их мобилизовать всё внимание и выдержку, умение не только концентрировать своё внимание и зачастую умение держать равновесие.                                                                                  </a:t>
            </a:r>
            <a:endParaRPr lang="ru-RU" sz="2000" dirty="0" smtClean="0">
              <a:latin typeface="Times New Roman" panose="02020603050405020304" pitchFamily="18" charset="0"/>
              <a:ea typeface="Calibri" panose="020F0502020204030204" pitchFamily="34" charset="0"/>
            </a:endParaRPr>
          </a:p>
          <a:p>
            <a:pPr>
              <a:lnSpc>
                <a:spcPct val="150000"/>
              </a:lnSpc>
            </a:pPr>
            <a:endParaRPr lang="ru-RU" sz="2000" dirty="0" smtClean="0">
              <a:latin typeface="Times New Roman" panose="02020603050405020304" pitchFamily="18" charset="0"/>
              <a:ea typeface="Calibri" panose="020F0502020204030204" pitchFamily="34" charset="0"/>
            </a:endParaRPr>
          </a:p>
          <a:p>
            <a:pPr>
              <a:lnSpc>
                <a:spcPct val="150000"/>
              </a:lnSpc>
            </a:pPr>
            <a:r>
              <a:rPr lang="ru-RU" sz="2000" dirty="0" smtClean="0">
                <a:latin typeface="Times New Roman" panose="02020603050405020304" pitchFamily="18" charset="0"/>
                <a:ea typeface="Calibri" panose="020F0502020204030204" pitchFamily="34" charset="0"/>
              </a:rPr>
              <a:t>- </a:t>
            </a:r>
            <a:r>
              <a:rPr lang="ru-RU" sz="2000" dirty="0">
                <a:latin typeface="Times New Roman" panose="02020603050405020304" pitchFamily="18" charset="0"/>
                <a:ea typeface="Calibri" panose="020F0502020204030204" pitchFamily="34" charset="0"/>
              </a:rPr>
              <a:t>Музыкальные игры. Данные игры требуют музыкального сопровождения и необходимой аппаратуры или музыкального инструмента. Эти игры развивают чувство ритма и такта. Музыкальные игры очень популярны у младших школьников и не вызывают разногласий и ссор.                                                           </a:t>
            </a:r>
            <a:endParaRPr lang="ru-RU" sz="2000" dirty="0" smtClean="0">
              <a:latin typeface="Times New Roman" panose="02020603050405020304" pitchFamily="18" charset="0"/>
              <a:ea typeface="Calibri" panose="020F0502020204030204" pitchFamily="34" charset="0"/>
            </a:endParaRPr>
          </a:p>
          <a:p>
            <a:pPr>
              <a:lnSpc>
                <a:spcPct val="150000"/>
              </a:lnSpc>
            </a:pPr>
            <a:endParaRPr lang="ru-RU" sz="2000" dirty="0" smtClean="0">
              <a:latin typeface="Times New Roman" panose="02020603050405020304" pitchFamily="18" charset="0"/>
              <a:ea typeface="Calibri" panose="020F0502020204030204" pitchFamily="34" charset="0"/>
            </a:endParaRPr>
          </a:p>
          <a:p>
            <a:pPr>
              <a:lnSpc>
                <a:spcPct val="150000"/>
              </a:lnSpc>
            </a:pPr>
            <a:r>
              <a:rPr lang="ru-RU" sz="2000" dirty="0" smtClean="0">
                <a:latin typeface="Times New Roman" panose="02020603050405020304" pitchFamily="18" charset="0"/>
                <a:ea typeface="Calibri" panose="020F0502020204030204" pitchFamily="34" charset="0"/>
              </a:rPr>
              <a:t>-Спортивные </a:t>
            </a:r>
            <a:r>
              <a:rPr lang="ru-RU" sz="2000" dirty="0">
                <a:latin typeface="Times New Roman" panose="02020603050405020304" pitchFamily="18" charset="0"/>
                <a:ea typeface="Calibri" panose="020F0502020204030204" pitchFamily="34" charset="0"/>
              </a:rPr>
              <a:t>игры- самостоятельные виды спорта, связанные с игровым противоборством команд или отдельных спортсменов, и проводимые по определённым правилам.                                                                                                             </a:t>
            </a:r>
            <a:endParaRPr lang="ru-RU" sz="2000" dirty="0" smtClean="0">
              <a:latin typeface="Times New Roman" panose="02020603050405020304" pitchFamily="18" charset="0"/>
              <a:ea typeface="Calibri" panose="020F0502020204030204" pitchFamily="34" charset="0"/>
            </a:endParaRPr>
          </a:p>
          <a:p>
            <a:pPr>
              <a:lnSpc>
                <a:spcPct val="150000"/>
              </a:lnSpc>
            </a:pPr>
            <a:endParaRPr lang="ru-RU" sz="2000" dirty="0">
              <a:latin typeface="Times New Roman" panose="02020603050405020304" pitchFamily="18" charset="0"/>
              <a:ea typeface="Calibri" panose="020F0502020204030204" pitchFamily="34" charset="0"/>
            </a:endParaRPr>
          </a:p>
          <a:p>
            <a:pPr>
              <a:lnSpc>
                <a:spcPct val="150000"/>
              </a:lnSpc>
            </a:pPr>
            <a:r>
              <a:rPr lang="ru-RU" sz="2000" dirty="0" smtClean="0">
                <a:latin typeface="Times New Roman" panose="02020603050405020304" pitchFamily="18" charset="0"/>
                <a:ea typeface="Calibri" panose="020F0502020204030204" pitchFamily="34" charset="0"/>
              </a:rPr>
              <a:t>- </a:t>
            </a:r>
            <a:r>
              <a:rPr lang="ru-RU" sz="2000" dirty="0">
                <a:latin typeface="Times New Roman" panose="02020603050405020304" pitchFamily="18" charset="0"/>
                <a:ea typeface="Calibri" panose="020F0502020204030204" pitchFamily="34" charset="0"/>
              </a:rPr>
              <a:t>Патриотические игры (Зарница</a:t>
            </a:r>
            <a:r>
              <a:rPr lang="ru-RU" dirty="0">
                <a:latin typeface="Times New Roman" panose="02020603050405020304" pitchFamily="18" charset="0"/>
                <a:ea typeface="Calibri" panose="020F0502020204030204" pitchFamily="34" charset="0"/>
              </a:rPr>
              <a:t>) </a:t>
            </a:r>
            <a:endParaRPr lang="ru-RU" dirty="0"/>
          </a:p>
        </p:txBody>
      </p:sp>
    </p:spTree>
    <p:extLst>
      <p:ext uri="{BB962C8B-B14F-4D97-AF65-F5344CB8AC3E}">
        <p14:creationId xmlns:p14="http://schemas.microsoft.com/office/powerpoint/2010/main" val="2419769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422" y="213756"/>
            <a:ext cx="11903034" cy="6868547"/>
          </a:xfrm>
          <a:prstGeom prst="rect">
            <a:avLst/>
          </a:prstGeom>
        </p:spPr>
        <p:txBody>
          <a:bodyPr wrap="square">
            <a:spAutoFit/>
          </a:bodyPr>
          <a:lstStyle/>
          <a:p>
            <a:pPr marL="457200" algn="ctr">
              <a:lnSpc>
                <a:spcPct val="150000"/>
              </a:lnSpc>
              <a:spcAft>
                <a:spcPts val="1000"/>
              </a:spcAft>
            </a:pPr>
            <a:r>
              <a:rPr lang="ru-RU" sz="2400" dirty="0">
                <a:latin typeface="Times New Roman" panose="02020603050405020304" pitchFamily="18" charset="0"/>
                <a:ea typeface="Times New Roman" panose="02020603050405020304" pitchFamily="18" charset="0"/>
                <a:cs typeface="Calibri" panose="020F0502020204030204" pitchFamily="34" charset="0"/>
              </a:rPr>
              <a:t>Для успешной реализации овладения детьми </a:t>
            </a:r>
            <a:r>
              <a:rPr lang="ru-RU" sz="2400" dirty="0" smtClean="0">
                <a:latin typeface="Times New Roman" panose="02020603050405020304" pitchFamily="18" charset="0"/>
                <a:ea typeface="Times New Roman" panose="02020603050405020304" pitchFamily="18" charset="0"/>
                <a:cs typeface="Calibri" panose="020F0502020204030204" pitchFamily="34" charset="0"/>
              </a:rPr>
              <a:t>  </a:t>
            </a:r>
            <a:r>
              <a:rPr lang="ru-RU" sz="2400" dirty="0">
                <a:latin typeface="Times New Roman" panose="02020603050405020304" pitchFamily="18" charset="0"/>
                <a:ea typeface="Times New Roman" panose="02020603050405020304" pitchFamily="18" charset="0"/>
                <a:cs typeface="Calibri" panose="020F0502020204030204" pitchFamily="34" charset="0"/>
              </a:rPr>
              <a:t>подвижными играми </a:t>
            </a:r>
            <a:r>
              <a:rPr lang="ru-RU" sz="2400" dirty="0" smtClean="0">
                <a:latin typeface="Times New Roman" panose="02020603050405020304" pitchFamily="18" charset="0"/>
                <a:ea typeface="Times New Roman" panose="02020603050405020304" pitchFamily="18" charset="0"/>
                <a:cs typeface="Calibri" panose="020F0502020204030204" pitchFamily="34" charset="0"/>
              </a:rPr>
              <a:t> необходимо провести </a:t>
            </a:r>
            <a:r>
              <a:rPr lang="ru-RU" sz="2400" dirty="0">
                <a:latin typeface="Times New Roman" panose="02020603050405020304" pitchFamily="18" charset="0"/>
                <a:ea typeface="Times New Roman" panose="02020603050405020304" pitchFamily="18" charset="0"/>
                <a:cs typeface="Calibri" panose="020F0502020204030204" pitchFamily="34" charset="0"/>
              </a:rPr>
              <a:t>изменения    образовательного  процесса и в контроле результатов.</a:t>
            </a:r>
            <a:endParaRPr lang="ru-RU" sz="2400"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0"/>
              </a:spcAft>
            </a:pPr>
            <a:r>
              <a:rPr lang="ru-RU" sz="2400" dirty="0">
                <a:latin typeface="Times New Roman" panose="02020603050405020304" pitchFamily="18" charset="0"/>
                <a:ea typeface="Calibri" panose="020F0502020204030204" pitchFamily="34" charset="0"/>
              </a:rPr>
              <a:t>- </a:t>
            </a:r>
            <a:r>
              <a:rPr lang="ru-RU" sz="2400" dirty="0" smtClean="0">
                <a:latin typeface="Times New Roman" panose="02020603050405020304" pitchFamily="18" charset="0"/>
                <a:ea typeface="Calibri" panose="020F0502020204030204" pitchFamily="34" charset="0"/>
              </a:rPr>
              <a:t>  Выставка </a:t>
            </a:r>
            <a:r>
              <a:rPr lang="ru-RU" sz="2400" dirty="0">
                <a:latin typeface="Times New Roman" panose="02020603050405020304" pitchFamily="18" charset="0"/>
                <a:ea typeface="Calibri" panose="020F0502020204030204" pitchFamily="34" charset="0"/>
              </a:rPr>
              <a:t>рисунков и поделок «Мы играем!»</a:t>
            </a:r>
          </a:p>
          <a:p>
            <a:pPr algn="just">
              <a:lnSpc>
                <a:spcPct val="150000"/>
              </a:lnSpc>
              <a:spcAft>
                <a:spcPts val="0"/>
              </a:spcAft>
            </a:pPr>
            <a:r>
              <a:rPr lang="ru-RU" sz="2400" dirty="0" smtClean="0">
                <a:latin typeface="Times New Roman" panose="02020603050405020304" pitchFamily="18" charset="0"/>
                <a:ea typeface="Calibri" panose="020F0502020204030204" pitchFamily="34" charset="0"/>
              </a:rPr>
              <a:t>-   </a:t>
            </a:r>
            <a:r>
              <a:rPr lang="ru-RU" sz="2400" dirty="0">
                <a:latin typeface="Times New Roman" panose="02020603050405020304" pitchFamily="18" charset="0"/>
                <a:ea typeface="Calibri" panose="020F0502020204030204" pitchFamily="34" charset="0"/>
              </a:rPr>
              <a:t>Проектная деятельность «Подвижные игры наших пап и мам»</a:t>
            </a:r>
          </a:p>
          <a:p>
            <a:pPr algn="just">
              <a:lnSpc>
                <a:spcPct val="150000"/>
              </a:lnSpc>
              <a:spcAft>
                <a:spcPts val="0"/>
              </a:spcAft>
            </a:pPr>
            <a:r>
              <a:rPr lang="ru-RU" sz="2400" dirty="0">
                <a:latin typeface="Times New Roman" panose="02020603050405020304" pitchFamily="18" charset="0"/>
                <a:ea typeface="Calibri" panose="020F0502020204030204" pitchFamily="34" charset="0"/>
              </a:rPr>
              <a:t>- </a:t>
            </a:r>
            <a:r>
              <a:rPr lang="ru-RU" sz="2400" dirty="0" smtClean="0">
                <a:latin typeface="Times New Roman" panose="02020603050405020304" pitchFamily="18" charset="0"/>
                <a:ea typeface="Calibri" panose="020F0502020204030204" pitchFamily="34" charset="0"/>
              </a:rPr>
              <a:t>  Физкультурные </a:t>
            </a:r>
            <a:r>
              <a:rPr lang="ru-RU" sz="2400" dirty="0">
                <a:latin typeface="Times New Roman" panose="02020603050405020304" pitchFamily="18" charset="0"/>
                <a:ea typeface="Calibri" panose="020F0502020204030204" pitchFamily="34" charset="0"/>
              </a:rPr>
              <a:t>досуги «День подвижных игр!»</a:t>
            </a:r>
          </a:p>
          <a:p>
            <a:pPr marL="342900" indent="-342900" algn="just">
              <a:lnSpc>
                <a:spcPct val="150000"/>
              </a:lnSpc>
              <a:spcAft>
                <a:spcPts val="0"/>
              </a:spcAft>
              <a:buFontTx/>
              <a:buChar char="-"/>
            </a:pPr>
            <a:r>
              <a:rPr lang="ru-RU" sz="2400" dirty="0" smtClean="0">
                <a:latin typeface="Times New Roman" panose="02020603050405020304" pitchFamily="18" charset="0"/>
                <a:ea typeface="Calibri" panose="020F0502020204030204" pitchFamily="34" charset="0"/>
              </a:rPr>
              <a:t>Для </a:t>
            </a:r>
            <a:r>
              <a:rPr lang="ru-RU" sz="2400" dirty="0">
                <a:latin typeface="Times New Roman" panose="02020603050405020304" pitchFamily="18" charset="0"/>
                <a:ea typeface="Calibri" panose="020F0502020204030204" pitchFamily="34" charset="0"/>
              </a:rPr>
              <a:t>этого используются методы ознакомления детей с подвижными играми. Уже в младшем дошкольном возрасте у детей наблюдается интерес к подвижным играм, поэтому целесообразно выявить методом наблюдения предпочтения детей и выбрать некоторые виды подвижных игр с </a:t>
            </a:r>
            <a:r>
              <a:rPr lang="ru-RU" sz="2400" dirty="0" smtClean="0">
                <a:latin typeface="Times New Roman" panose="02020603050405020304" pitchFamily="18" charset="0"/>
                <a:ea typeface="Calibri" panose="020F0502020204030204" pitchFamily="34" charset="0"/>
              </a:rPr>
              <a:t>правилами. </a:t>
            </a:r>
          </a:p>
          <a:p>
            <a:pPr marL="342900" indent="-342900" algn="just">
              <a:lnSpc>
                <a:spcPct val="150000"/>
              </a:lnSpc>
              <a:spcAft>
                <a:spcPts val="0"/>
              </a:spcAft>
              <a:buFontTx/>
              <a:buChar char="-"/>
            </a:pPr>
            <a:r>
              <a:rPr lang="ru-RU" sz="2400" dirty="0" smtClean="0">
                <a:latin typeface="Times New Roman" panose="02020603050405020304" pitchFamily="18" charset="0"/>
                <a:ea typeface="Calibri" panose="020F0502020204030204" pitchFamily="34" charset="0"/>
              </a:rPr>
              <a:t>Контроль </a:t>
            </a:r>
            <a:r>
              <a:rPr lang="ru-RU" sz="2400" dirty="0">
                <a:latin typeface="Times New Roman" panose="02020603050405020304" pitchFamily="18" charset="0"/>
                <a:ea typeface="Calibri" panose="020F0502020204030204" pitchFamily="34" charset="0"/>
              </a:rPr>
              <a:t>результатов осуществляется при помощи системы мониторинга «Оценка физического развития детей»</a:t>
            </a:r>
          </a:p>
          <a:p>
            <a:pPr algn="just">
              <a:lnSpc>
                <a:spcPct val="150000"/>
              </a:lnSpc>
              <a:spcAft>
                <a:spcPts val="0"/>
              </a:spcAft>
            </a:pPr>
            <a:r>
              <a:rPr lang="ru-RU" sz="2400" dirty="0">
                <a:latin typeface="Times New Roman" panose="02020603050405020304" pitchFamily="18" charset="0"/>
                <a:ea typeface="Calibri" panose="020F0502020204030204" pitchFamily="34" charset="0"/>
              </a:rPr>
              <a:t> </a:t>
            </a:r>
            <a:endParaRPr lang="ru-RU"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53655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8224" y="304800"/>
            <a:ext cx="10895531" cy="5909310"/>
          </a:xfrm>
          <a:prstGeom prst="rect">
            <a:avLst/>
          </a:prstGeom>
        </p:spPr>
        <p:txBody>
          <a:bodyPr wrap="square">
            <a:spAutoFit/>
          </a:bodyPr>
          <a:lstStyle/>
          <a:p>
            <a:pPr>
              <a:lnSpc>
                <a:spcPct val="150000"/>
              </a:lnSpc>
              <a:spcAft>
                <a:spcPts val="0"/>
              </a:spcAft>
            </a:pPr>
            <a:r>
              <a:rPr lang="ru-RU" sz="2800" dirty="0" smtClean="0">
                <a:latin typeface="Times New Roman" panose="02020603050405020304" pitchFamily="18" charset="0"/>
                <a:ea typeface="Calibri" panose="020F0502020204030204" pitchFamily="34" charset="0"/>
              </a:rPr>
              <a:t>Выводы:</a:t>
            </a:r>
          </a:p>
          <a:p>
            <a:pPr>
              <a:lnSpc>
                <a:spcPct val="150000"/>
              </a:lnSpc>
              <a:spcAft>
                <a:spcPts val="0"/>
              </a:spcAft>
            </a:pPr>
            <a:r>
              <a:rPr lang="ru-RU" sz="2400" dirty="0" smtClean="0">
                <a:latin typeface="Times New Roman" panose="02020603050405020304" pitchFamily="18" charset="0"/>
                <a:cs typeface="Times New Roman" panose="02020603050405020304" pitchFamily="18" charset="0"/>
              </a:rPr>
              <a:t>-</a:t>
            </a:r>
            <a:r>
              <a:rPr lang="ru-RU" sz="2800" dirty="0" smtClean="0">
                <a:latin typeface="Times New Roman" panose="02020603050405020304" pitchFamily="18" charset="0"/>
                <a:cs typeface="Times New Roman" panose="02020603050405020304" pitchFamily="18" charset="0"/>
              </a:rPr>
              <a:t>Игровая </a:t>
            </a:r>
            <a:r>
              <a:rPr lang="ru-RU" sz="2800" dirty="0">
                <a:latin typeface="Times New Roman" panose="02020603050405020304" pitchFamily="18" charset="0"/>
                <a:cs typeface="Times New Roman" panose="02020603050405020304" pitchFamily="18" charset="0"/>
              </a:rPr>
              <a:t>деятельность занимает важно место в образовательном процессе. Ценность игровой деятельности заключается в том, что она учитывает психолого-педагогическую природу ребенка, отвечает его потребностям и интересам</a:t>
            </a:r>
            <a:r>
              <a:rPr lang="ru-RU" sz="2800" dirty="0" smtClean="0">
                <a:latin typeface="Times New Roman" panose="02020603050405020304" pitchFamily="18" charset="0"/>
                <a:cs typeface="Times New Roman" panose="02020603050405020304" pitchFamily="18" charset="0"/>
              </a:rPr>
              <a:t>.</a:t>
            </a:r>
            <a:endParaRPr lang="ru-RU" sz="2800" dirty="0" smtClean="0">
              <a:latin typeface="Times New Roman" panose="02020603050405020304" pitchFamily="18" charset="0"/>
              <a:ea typeface="Calibri" panose="020F0502020204030204" pitchFamily="34" charset="0"/>
            </a:endParaRPr>
          </a:p>
          <a:p>
            <a:pPr>
              <a:lnSpc>
                <a:spcPct val="150000"/>
              </a:lnSpc>
              <a:spcAft>
                <a:spcPts val="0"/>
              </a:spcAft>
            </a:pPr>
            <a:r>
              <a:rPr lang="ru-RU" sz="2800" dirty="0" smtClean="0">
                <a:latin typeface="Times New Roman" panose="02020603050405020304" pitchFamily="18" charset="0"/>
                <a:ea typeface="Calibri" panose="020F0502020204030204" pitchFamily="34" charset="0"/>
              </a:rPr>
              <a:t>-Результатом </a:t>
            </a:r>
            <a:r>
              <a:rPr lang="ru-RU" sz="2800" dirty="0">
                <a:latin typeface="Times New Roman" panose="02020603050405020304" pitchFamily="18" charset="0"/>
                <a:ea typeface="Calibri" panose="020F0502020204030204" pitchFamily="34" charset="0"/>
              </a:rPr>
              <a:t>применения игровых технологий стало изменение отношения к предмету. </a:t>
            </a:r>
            <a:endParaRPr lang="ru-RU" sz="2800" dirty="0" smtClean="0">
              <a:latin typeface="Times New Roman" panose="02020603050405020304" pitchFamily="18" charset="0"/>
              <a:ea typeface="Calibri" panose="020F0502020204030204" pitchFamily="34" charset="0"/>
            </a:endParaRPr>
          </a:p>
          <a:p>
            <a:pPr>
              <a:lnSpc>
                <a:spcPct val="150000"/>
              </a:lnSpc>
            </a:pPr>
            <a:r>
              <a:rPr lang="ru-RU" sz="2800" dirty="0" smtClean="0">
                <a:latin typeface="Times New Roman" panose="02020603050405020304" pitchFamily="18" charset="0"/>
                <a:ea typeface="Calibri" panose="020F0502020204030204" pitchFamily="34" charset="0"/>
              </a:rPr>
              <a:t>-Игровые </a:t>
            </a:r>
            <a:r>
              <a:rPr lang="ru-RU" sz="2800" dirty="0">
                <a:latin typeface="Times New Roman" panose="02020603050405020304" pitchFamily="18" charset="0"/>
                <a:ea typeface="Calibri" panose="020F0502020204030204" pitchFamily="34" charset="0"/>
              </a:rPr>
              <a:t>технологии позволяют развивать не только физические качества, </a:t>
            </a:r>
            <a:r>
              <a:rPr lang="ru-RU" sz="2800" dirty="0" smtClean="0">
                <a:latin typeface="Times New Roman" panose="02020603050405020304" pitchFamily="18" charset="0"/>
                <a:ea typeface="Calibri" panose="020F0502020204030204" pitchFamily="34" charset="0"/>
              </a:rPr>
              <a:t>но и </a:t>
            </a:r>
            <a:r>
              <a:rPr lang="ru-RU" sz="2800" dirty="0">
                <a:latin typeface="Times New Roman" panose="02020603050405020304" pitchFamily="18" charset="0"/>
                <a:ea typeface="Calibri" panose="020F0502020204030204" pitchFamily="34" charset="0"/>
              </a:rPr>
              <a:t>раскрывать творческий потенциал обучающегося.</a:t>
            </a:r>
            <a:r>
              <a:rPr lang="ru-RU" sz="2800" dirty="0">
                <a:latin typeface="Times New Roman" panose="02020603050405020304" pitchFamily="18" charset="0"/>
                <a:ea typeface="Times New Roman" panose="02020603050405020304" pitchFamily="18" charset="0"/>
              </a:rPr>
              <a:t> </a:t>
            </a:r>
            <a:endParaRPr lang="ru-RU" sz="2800" dirty="0"/>
          </a:p>
        </p:txBody>
      </p:sp>
    </p:spTree>
    <p:extLst>
      <p:ext uri="{BB962C8B-B14F-4D97-AF65-F5344CB8AC3E}">
        <p14:creationId xmlns:p14="http://schemas.microsoft.com/office/powerpoint/2010/main" val="46157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6265" y="2274838"/>
            <a:ext cx="10343408" cy="2800767"/>
          </a:xfrm>
          <a:prstGeom prst="rect">
            <a:avLst/>
          </a:prstGeom>
        </p:spPr>
        <p:txBody>
          <a:bodyPr wrap="square">
            <a:spAutoFit/>
          </a:bodyPr>
          <a:lstStyle/>
          <a:p>
            <a:pPr algn="ctr"/>
            <a:r>
              <a:rPr lang="ru-RU" sz="8800" dirty="0" smtClean="0"/>
              <a:t>Спасибо за  внимание         </a:t>
            </a:r>
            <a:endParaRPr lang="ru-RU" sz="8800" dirty="0"/>
          </a:p>
        </p:txBody>
      </p:sp>
    </p:spTree>
    <p:extLst>
      <p:ext uri="{BB962C8B-B14F-4D97-AF65-F5344CB8AC3E}">
        <p14:creationId xmlns:p14="http://schemas.microsoft.com/office/powerpoint/2010/main" val="258585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93716" y="334567"/>
            <a:ext cx="11117996" cy="5970865"/>
          </a:xfrm>
          <a:prstGeom prst="rect">
            <a:avLst/>
          </a:prstGeom>
        </p:spPr>
        <p:txBody>
          <a:bodyPr wrap="square">
            <a:spAutoFit/>
          </a:bodyPr>
          <a:lstStyle/>
          <a:p>
            <a:r>
              <a:rPr lang="ru-RU" sz="2800" dirty="0" smtClean="0">
                <a:latin typeface="Times New Roman" panose="02020603050405020304" pitchFamily="18" charset="0"/>
                <a:ea typeface="Calibri" panose="020F0502020204030204" pitchFamily="34" charset="0"/>
              </a:rPr>
              <a:t>Актуальность.</a:t>
            </a:r>
          </a:p>
          <a:p>
            <a:r>
              <a:rPr lang="ru-RU" sz="2800" dirty="0" smtClean="0">
                <a:latin typeface="Times New Roman" panose="02020603050405020304" pitchFamily="18" charset="0"/>
                <a:ea typeface="Calibri" panose="020F0502020204030204" pitchFamily="34" charset="0"/>
              </a:rPr>
              <a:t>В </a:t>
            </a:r>
            <a:r>
              <a:rPr lang="ru-RU" sz="2800" dirty="0">
                <a:latin typeface="Times New Roman" panose="02020603050405020304" pitchFamily="18" charset="0"/>
                <a:ea typeface="Calibri" panose="020F0502020204030204" pitchFamily="34" charset="0"/>
              </a:rPr>
              <a:t>условиях реализации ФГОС игровым технологиям уделяется большое значение. Одно из ведущих мест в системе средств физического воспитания и обучения детей младшего школьного возраста принадлежит игре. Именно игровые технологии способствуют усвоению самым различным умениям, развитию двигательных способностей. </a:t>
            </a:r>
            <a:endParaRPr lang="ru-RU" sz="2800" dirty="0" smtClean="0">
              <a:latin typeface="Times New Roman" panose="02020603050405020304" pitchFamily="18" charset="0"/>
              <a:ea typeface="Calibri" panose="020F0502020204030204" pitchFamily="34" charset="0"/>
            </a:endParaRPr>
          </a:p>
          <a:p>
            <a:r>
              <a:rPr lang="ru-RU" sz="2800" dirty="0" smtClean="0">
                <a:latin typeface="Times New Roman" panose="02020603050405020304" pitchFamily="18" charset="0"/>
                <a:ea typeface="Calibri" panose="020F0502020204030204" pitchFamily="34" charset="0"/>
              </a:rPr>
              <a:t>Взаимосвязь </a:t>
            </a:r>
            <a:r>
              <a:rPr lang="ru-RU" sz="2800" dirty="0">
                <a:latin typeface="Times New Roman" panose="02020603050405020304" pitchFamily="18" charset="0"/>
                <a:ea typeface="Calibri" panose="020F0502020204030204" pitchFamily="34" charset="0"/>
              </a:rPr>
              <a:t>игры и учения проявляется во влиянии игры на формирование элементов учебной деятельности. </a:t>
            </a:r>
            <a:br>
              <a:rPr lang="ru-RU" sz="2800" dirty="0">
                <a:latin typeface="Times New Roman" panose="02020603050405020304" pitchFamily="18" charset="0"/>
                <a:ea typeface="Calibri" panose="020F0502020204030204" pitchFamily="34" charset="0"/>
              </a:rPr>
            </a:br>
            <a:r>
              <a:rPr lang="ru-RU" sz="2800" dirty="0">
                <a:latin typeface="Times New Roman" panose="02020603050405020304" pitchFamily="18" charset="0"/>
                <a:ea typeface="Calibri" panose="020F0502020204030204" pitchFamily="34" charset="0"/>
              </a:rPr>
              <a:t>В последнее время наблюдается «игровая дистрофия» у детей. </a:t>
            </a:r>
            <a:endParaRPr lang="ru-RU" sz="2800" dirty="0" smtClean="0">
              <a:latin typeface="Times New Roman" panose="02020603050405020304" pitchFamily="18" charset="0"/>
              <a:ea typeface="Calibri" panose="020F0502020204030204" pitchFamily="34" charset="0"/>
            </a:endParaRPr>
          </a:p>
          <a:p>
            <a:r>
              <a:rPr lang="ru-RU" sz="2800" dirty="0" smtClean="0">
                <a:latin typeface="Times New Roman" panose="02020603050405020304" pitchFamily="18" charset="0"/>
                <a:ea typeface="Calibri" panose="020F0502020204030204" pitchFamily="34" charset="0"/>
              </a:rPr>
              <a:t>А </a:t>
            </a:r>
            <a:r>
              <a:rPr lang="ru-RU" sz="2800" dirty="0">
                <a:latin typeface="Times New Roman" panose="02020603050405020304" pitchFamily="18" charset="0"/>
                <a:ea typeface="Calibri" panose="020F0502020204030204" pitchFamily="34" charset="0"/>
              </a:rPr>
              <a:t>игра - это жизненная лаборатория ребёнка. </a:t>
            </a:r>
            <a:r>
              <a:rPr lang="ru-RU" sz="2800" dirty="0" smtClean="0">
                <a:latin typeface="Times New Roman" panose="02020603050405020304" pitchFamily="18" charset="0"/>
                <a:ea typeface="Calibri" panose="020F0502020204030204" pitchFamily="34" charset="0"/>
              </a:rPr>
              <a:t>Задача современных уроков физической культуры восполнить дефицит  игровой деятельности обучающихся начальной школы.</a:t>
            </a:r>
          </a:p>
          <a:p>
            <a:endParaRPr lang="ru-RU" dirty="0"/>
          </a:p>
        </p:txBody>
      </p:sp>
    </p:spTree>
    <p:extLst>
      <p:ext uri="{BB962C8B-B14F-4D97-AF65-F5344CB8AC3E}">
        <p14:creationId xmlns:p14="http://schemas.microsoft.com/office/powerpoint/2010/main" val="3227831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1887200" cy="6555641"/>
          </a:xfrm>
          <a:prstGeom prst="rect">
            <a:avLst/>
          </a:prstGeom>
        </p:spPr>
        <p:txBody>
          <a:bodyPr wrap="square">
            <a:spAutoFit/>
          </a:bodyPr>
          <a:lstStyle/>
          <a:p>
            <a:pPr algn="ctr">
              <a:lnSpc>
                <a:spcPct val="150000"/>
              </a:lnSpc>
              <a:spcAft>
                <a:spcPts val="0"/>
              </a:spcAft>
            </a:pPr>
            <a:r>
              <a:rPr lang="ru-RU" sz="2400" dirty="0">
                <a:latin typeface="Times New Roman" panose="02020603050405020304" pitchFamily="18" charset="0"/>
                <a:ea typeface="Times New Roman" panose="02020603050405020304" pitchFamily="18" charset="0"/>
              </a:rPr>
              <a:t>Ожидаемые </a:t>
            </a:r>
            <a:r>
              <a:rPr lang="ru-RU" sz="2400" dirty="0" smtClean="0">
                <a:latin typeface="Times New Roman" panose="02020603050405020304" pitchFamily="18" charset="0"/>
                <a:ea typeface="Times New Roman" panose="02020603050405020304" pitchFamily="18" charset="0"/>
              </a:rPr>
              <a:t>результаты</a:t>
            </a:r>
            <a:endParaRPr lang="ru-RU" sz="2400" dirty="0">
              <a:latin typeface="Times New Roman" panose="02020603050405020304" pitchFamily="18" charset="0"/>
              <a:ea typeface="Calibri" panose="020F0502020204030204" pitchFamily="34" charset="0"/>
            </a:endParaRPr>
          </a:p>
          <a:p>
            <a:pPr lvl="0">
              <a:lnSpc>
                <a:spcPct val="150000"/>
              </a:lnSpc>
            </a:pPr>
            <a:r>
              <a:rPr lang="ru-RU" sz="2400" dirty="0">
                <a:latin typeface="Times New Roman" panose="02020603050405020304" pitchFamily="18" charset="0"/>
                <a:cs typeface="Times New Roman" panose="02020603050405020304" pitchFamily="18" charset="0"/>
              </a:rPr>
              <a:t>-</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Формирование мотивации к уроку; </a:t>
            </a:r>
          </a:p>
          <a:p>
            <a:pPr>
              <a:lnSpc>
                <a:spcPct val="150000"/>
              </a:lnSpc>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укрепление </a:t>
            </a:r>
            <a:r>
              <a:rPr lang="ru-RU" sz="2400" dirty="0" smtClean="0">
                <a:latin typeface="Times New Roman" panose="02020603050405020304" pitchFamily="18" charset="0"/>
                <a:cs typeface="Times New Roman" panose="02020603050405020304" pitchFamily="18" charset="0"/>
              </a:rPr>
              <a:t>здоровья</a:t>
            </a:r>
            <a:r>
              <a:rPr lang="ru-RU" sz="2400" dirty="0">
                <a:latin typeface="Times New Roman" panose="02020603050405020304" pitchFamily="18" charset="0"/>
                <a:cs typeface="Times New Roman" panose="02020603050405020304" pitchFamily="18" charset="0"/>
              </a:rPr>
              <a:t> обучающихся</a:t>
            </a:r>
            <a:r>
              <a:rPr lang="ru-RU" sz="2400" dirty="0" smtClean="0">
                <a:latin typeface="Times New Roman" panose="02020603050405020304" pitchFamily="18" charset="0"/>
                <a:cs typeface="Times New Roman" panose="02020603050405020304" pitchFamily="18" charset="0"/>
              </a:rPr>
              <a:t>, развития </a:t>
            </a:r>
            <a:r>
              <a:rPr lang="ru-RU" sz="2400" dirty="0">
                <a:latin typeface="Times New Roman" panose="02020603050405020304" pitchFamily="18" charset="0"/>
                <a:cs typeface="Times New Roman" panose="02020603050405020304" pitchFamily="18" charset="0"/>
              </a:rPr>
              <a:t>физических </a:t>
            </a:r>
            <a:r>
              <a:rPr lang="ru-RU" sz="2400" dirty="0" smtClean="0">
                <a:latin typeface="Times New Roman" panose="02020603050405020304" pitchFamily="18" charset="0"/>
                <a:cs typeface="Times New Roman" panose="02020603050405020304" pitchFamily="18" charset="0"/>
              </a:rPr>
              <a:t>качеств;</a:t>
            </a:r>
          </a:p>
          <a:p>
            <a:pPr>
              <a:lnSpc>
                <a:spcPct val="150000"/>
              </a:lnSpc>
            </a:pPr>
            <a:r>
              <a:rPr lang="ru-RU" sz="2400" dirty="0" smtClean="0">
                <a:latin typeface="Times New Roman" panose="02020603050405020304" pitchFamily="18" charset="0"/>
                <a:cs typeface="Times New Roman" panose="02020603050405020304" pitchFamily="18" charset="0"/>
              </a:rPr>
              <a:t>-формирование  основ </a:t>
            </a:r>
            <a:r>
              <a:rPr lang="ru-RU" sz="2400" dirty="0">
                <a:latin typeface="Times New Roman" panose="02020603050405020304" pitchFamily="18" charset="0"/>
                <a:cs typeface="Times New Roman" panose="02020603050405020304" pitchFamily="18" charset="0"/>
              </a:rPr>
              <a:t>здорового образа жизни;</a:t>
            </a:r>
          </a:p>
          <a:p>
            <a:pPr>
              <a:lnSpc>
                <a:spcPct val="150000"/>
              </a:lnSpc>
            </a:pPr>
            <a:r>
              <a:rPr lang="ru-RU" sz="2400" dirty="0" smtClean="0">
                <a:latin typeface="Times New Roman" panose="02020603050405020304" pitchFamily="18" charset="0"/>
                <a:cs typeface="Times New Roman" panose="02020603050405020304" pitchFamily="18" charset="0"/>
              </a:rPr>
              <a:t>-развитие </a:t>
            </a:r>
            <a:r>
              <a:rPr lang="ru-RU" sz="2400" dirty="0">
                <a:latin typeface="Times New Roman" panose="02020603050405020304" pitchFamily="18" charset="0"/>
                <a:cs typeface="Times New Roman" panose="02020603050405020304" pitchFamily="18" charset="0"/>
              </a:rPr>
              <a:t>творческой </a:t>
            </a:r>
            <a:r>
              <a:rPr lang="ru-RU" sz="2400" dirty="0" smtClean="0">
                <a:latin typeface="Times New Roman" panose="02020603050405020304" pitchFamily="18" charset="0"/>
                <a:cs typeface="Times New Roman" panose="02020603050405020304" pitchFamily="18" charset="0"/>
              </a:rPr>
              <a:t>самостоятельности; </a:t>
            </a:r>
          </a:p>
          <a:p>
            <a:pPr>
              <a:lnSpc>
                <a:spcPct val="150000"/>
              </a:lnSpc>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развитие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положительной самооценки, уверенности в своих </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силах и возможностях;</a:t>
            </a:r>
            <a:endParaRPr lang="ru-RU" sz="2400" dirty="0" smtClean="0">
              <a:latin typeface="Times New Roman" panose="02020603050405020304" pitchFamily="18" charset="0"/>
              <a:cs typeface="Times New Roman" panose="02020603050405020304" pitchFamily="18" charset="0"/>
            </a:endParaRPr>
          </a:p>
          <a:p>
            <a:pPr>
              <a:lnSpc>
                <a:spcPct val="150000"/>
              </a:lnSpc>
            </a:pPr>
            <a:r>
              <a:rPr lang="ru-RU" sz="2400" dirty="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приобщение </a:t>
            </a:r>
            <a:r>
              <a:rPr lang="ru-RU" sz="2400" dirty="0">
                <a:latin typeface="Times New Roman" panose="02020603050405020304" pitchFamily="18" charset="0"/>
                <a:cs typeface="Times New Roman" panose="02020603050405020304" pitchFamily="18" charset="0"/>
              </a:rPr>
              <a:t>к самостоятельным занятиям физическими упражнениями, подвижными играми, использование их в свободное </a:t>
            </a:r>
            <a:r>
              <a:rPr lang="ru-RU" sz="2400" dirty="0" smtClean="0">
                <a:latin typeface="Times New Roman" panose="02020603050405020304" pitchFamily="18" charset="0"/>
                <a:cs typeface="Times New Roman" panose="02020603050405020304" pitchFamily="18" charset="0"/>
              </a:rPr>
              <a:t>время;</a:t>
            </a:r>
          </a:p>
          <a:p>
            <a:pPr>
              <a:lnSpc>
                <a:spcPct val="150000"/>
              </a:lnSpc>
            </a:pPr>
            <a:r>
              <a:rPr lang="ru-RU" sz="2400" dirty="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обучение </a:t>
            </a:r>
            <a:r>
              <a:rPr lang="ru-RU" sz="2400" dirty="0">
                <a:latin typeface="Times New Roman" panose="02020603050405020304" pitchFamily="18" charset="0"/>
                <a:cs typeface="Times New Roman" panose="02020603050405020304" pitchFamily="18" charset="0"/>
              </a:rPr>
              <a:t>простейшим способам контроля  за физической </a:t>
            </a:r>
            <a:r>
              <a:rPr lang="ru-RU" sz="2400" dirty="0" smtClean="0">
                <a:latin typeface="Times New Roman" panose="02020603050405020304" pitchFamily="18" charset="0"/>
                <a:cs typeface="Times New Roman" panose="02020603050405020304" pitchFamily="18" charset="0"/>
              </a:rPr>
              <a:t>нагрузкой</a:t>
            </a:r>
            <a:r>
              <a:rPr lang="ru-RU" sz="2400" dirty="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p>
            <a:pPr>
              <a:lnSpc>
                <a:spcPct val="150000"/>
              </a:lnSpc>
            </a:pPr>
            <a:r>
              <a:rPr lang="ru-RU" sz="2400" dirty="0" smtClean="0">
                <a:latin typeface="Times New Roman" panose="02020603050405020304" pitchFamily="18" charset="0"/>
                <a:cs typeface="Times New Roman" panose="02020603050405020304" pitchFamily="18" charset="0"/>
              </a:rPr>
              <a:t> -воспитание </a:t>
            </a:r>
            <a:r>
              <a:rPr lang="ru-RU" sz="2400" dirty="0">
                <a:latin typeface="Times New Roman" panose="02020603050405020304" pitchFamily="18" charset="0"/>
                <a:cs typeface="Times New Roman" panose="02020603050405020304" pitchFamily="18" charset="0"/>
              </a:rPr>
              <a:t>дисциплинированности, </a:t>
            </a:r>
            <a:r>
              <a:rPr lang="ru-RU" sz="2400" dirty="0" smtClean="0">
                <a:latin typeface="Times New Roman" panose="02020603050405020304" pitchFamily="18" charset="0"/>
                <a:cs typeface="Times New Roman" panose="02020603050405020304" pitchFamily="18" charset="0"/>
              </a:rPr>
              <a:t>смелости </a:t>
            </a:r>
            <a:r>
              <a:rPr lang="ru-RU" sz="2400" dirty="0">
                <a:latin typeface="Times New Roman" panose="02020603050405020304" pitchFamily="18" charset="0"/>
                <a:cs typeface="Times New Roman" panose="02020603050405020304" pitchFamily="18" charset="0"/>
              </a:rPr>
              <a:t>и других личностных </a:t>
            </a:r>
            <a:r>
              <a:rPr lang="ru-RU" sz="2400" dirty="0" smtClean="0">
                <a:latin typeface="Times New Roman" panose="02020603050405020304" pitchFamily="18" charset="0"/>
                <a:cs typeface="Times New Roman" panose="02020603050405020304" pitchFamily="18" charset="0"/>
              </a:rPr>
              <a:t>качеств</a:t>
            </a:r>
            <a:r>
              <a:rPr lang="ru-RU"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ru-RU" sz="2400" dirty="0">
                <a:latin typeface="Times New Roman" panose="02020603050405020304" pitchFamily="18" charset="0"/>
                <a:ea typeface="Times New Roman" panose="02020603050405020304" pitchFamily="18" charset="0"/>
                <a:cs typeface="Times New Roman" panose="02020603050405020304" pitchFamily="18" charset="0"/>
              </a:rPr>
              <a:t>- о</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владение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способностью к рефлексии, оценке и самооценке.</a:t>
            </a:r>
            <a:endParaRPr lang="ru-RU" sz="2400" dirty="0">
              <a:latin typeface="Times New Roman" panose="02020603050405020304" pitchFamily="18" charset="0"/>
              <a:cs typeface="Times New Roman" panose="02020603050405020304" pitchFamily="18" charset="0"/>
            </a:endParaRPr>
          </a:p>
          <a:p>
            <a:pPr fontAlgn="base">
              <a:lnSpc>
                <a:spcPct val="150000"/>
              </a:lnSpc>
              <a:spcAft>
                <a:spcPts val="0"/>
              </a:spcAft>
            </a:pPr>
            <a:endParaRPr lang="ru-RU"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71521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40089"/>
          </a:xfrm>
          <a:prstGeom prst="rect">
            <a:avLst/>
          </a:prstGeom>
        </p:spPr>
        <p:txBody>
          <a:bodyPr wrap="square">
            <a:spAutoFit/>
          </a:bodyPr>
          <a:lstStyle/>
          <a:p>
            <a:pPr marL="457200" algn="ctr">
              <a:lnSpc>
                <a:spcPct val="150000"/>
              </a:lnSpc>
              <a:spcAft>
                <a:spcPts val="1000"/>
              </a:spcAft>
            </a:pPr>
            <a:r>
              <a:rPr lang="ru-RU" sz="2400" dirty="0" smtClean="0">
                <a:latin typeface="Times New Roman" panose="02020603050405020304" pitchFamily="18" charset="0"/>
                <a:ea typeface="Times New Roman" panose="02020603050405020304" pitchFamily="18" charset="0"/>
                <a:cs typeface="Calibri" panose="020F0502020204030204" pitchFamily="34" charset="0"/>
              </a:rPr>
              <a:t>Противоречия.</a:t>
            </a:r>
            <a:endParaRPr lang="ru-RU" sz="2400" dirty="0">
              <a:latin typeface="Calibri" panose="020F0502020204030204" pitchFamily="34" charset="0"/>
              <a:ea typeface="Times New Roman" panose="02020603050405020304" pitchFamily="18" charset="0"/>
              <a:cs typeface="Calibri" panose="020F0502020204030204" pitchFamily="34" charset="0"/>
            </a:endParaRPr>
          </a:p>
          <a:p>
            <a:pPr fontAlgn="base">
              <a:lnSpc>
                <a:spcPct val="150000"/>
              </a:lnSpc>
              <a:spcAft>
                <a:spcPts val="1350"/>
              </a:spcAft>
            </a:pPr>
            <a:r>
              <a:rPr lang="ru-RU" sz="2400" dirty="0">
                <a:latin typeface="Times New Roman" panose="02020603050405020304" pitchFamily="18" charset="0"/>
                <a:ea typeface="Calibri" panose="020F0502020204030204" pitchFamily="34" charset="0"/>
              </a:rPr>
              <a:t>-</a:t>
            </a:r>
            <a:r>
              <a:rPr lang="ru-RU" sz="2400" dirty="0">
                <a:solidFill>
                  <a:srgbClr val="000000"/>
                </a:solidFill>
                <a:latin typeface="Times New Roman" panose="02020603050405020304" pitchFamily="18" charset="0"/>
                <a:ea typeface="Calibri" panose="020F0502020204030204" pitchFamily="34" charset="0"/>
              </a:rPr>
              <a:t> </a:t>
            </a:r>
            <a:r>
              <a:rPr lang="ru-RU" sz="2400" dirty="0">
                <a:latin typeface="Times New Roman" panose="02020603050405020304" pitchFamily="18" charset="0"/>
                <a:ea typeface="Calibri" panose="020F0502020204030204" pitchFamily="34" charset="0"/>
              </a:rPr>
              <a:t>Необходимость развивать у учащихся интерес к физической культуре и отсутствие устойчивой учебной мотивации к учению.</a:t>
            </a:r>
          </a:p>
          <a:p>
            <a:pPr>
              <a:lnSpc>
                <a:spcPct val="150000"/>
              </a:lnSpc>
              <a:spcAft>
                <a:spcPts val="0"/>
              </a:spcAft>
            </a:pPr>
            <a:r>
              <a:rPr lang="ru-RU" sz="2400" dirty="0">
                <a:solidFill>
                  <a:schemeClr val="tx1">
                    <a:lumMod val="95000"/>
                  </a:schemeClr>
                </a:solidFill>
                <a:latin typeface="Times New Roman" panose="02020603050405020304" pitchFamily="18" charset="0"/>
                <a:ea typeface="Calibri" panose="020F0502020204030204" pitchFamily="34" charset="0"/>
              </a:rPr>
              <a:t>-Необходимость использование игровых технологий для организации оздоровительной деятельности обучающихся на уроках физической культуры и разным уровнем физической подготовки обучающихся.</a:t>
            </a:r>
          </a:p>
          <a:p>
            <a:pPr>
              <a:lnSpc>
                <a:spcPct val="150000"/>
              </a:lnSpc>
              <a:spcAft>
                <a:spcPts val="0"/>
              </a:spcAft>
            </a:pPr>
            <a:r>
              <a:rPr lang="ru-RU" sz="2400" dirty="0">
                <a:solidFill>
                  <a:srgbClr val="000000"/>
                </a:solidFill>
                <a:latin typeface="Times New Roman" panose="02020603050405020304" pitchFamily="18" charset="0"/>
                <a:ea typeface="Calibri" panose="020F0502020204030204" pitchFamily="34" charset="0"/>
              </a:rPr>
              <a:t> </a:t>
            </a:r>
            <a:endParaRPr lang="ru-RU" sz="2400" dirty="0">
              <a:latin typeface="Times New Roman" panose="02020603050405020304" pitchFamily="18" charset="0"/>
              <a:ea typeface="Calibri" panose="020F0502020204030204" pitchFamily="34" charset="0"/>
            </a:endParaRPr>
          </a:p>
          <a:p>
            <a:pPr fontAlgn="base">
              <a:lnSpc>
                <a:spcPct val="150000"/>
              </a:lnSpc>
              <a:spcAft>
                <a:spcPts val="1350"/>
              </a:spcAft>
            </a:pPr>
            <a:r>
              <a:rPr lang="ru-RU" sz="2400" dirty="0">
                <a:latin typeface="Times New Roman" panose="02020603050405020304" pitchFamily="18" charset="0"/>
                <a:ea typeface="Calibri" panose="020F0502020204030204" pitchFamily="34" charset="0"/>
              </a:rPr>
              <a:t>- Необходимость создавать условия для применения игровых технологий на уроках физической культуры и отсутствие необходимой материально-технической базы (отсутствие большого спортивного зала, недостаточное количество инвентаря) </a:t>
            </a:r>
          </a:p>
        </p:txBody>
      </p:sp>
    </p:spTree>
    <p:extLst>
      <p:ext uri="{BB962C8B-B14F-4D97-AF65-F5344CB8AC3E}">
        <p14:creationId xmlns:p14="http://schemas.microsoft.com/office/powerpoint/2010/main" val="860304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71084"/>
          </a:xfrm>
          <a:prstGeom prst="rect">
            <a:avLst/>
          </a:prstGeom>
        </p:spPr>
        <p:txBody>
          <a:bodyPr wrap="square">
            <a:spAutoFit/>
          </a:bodyPr>
          <a:lstStyle/>
          <a:p>
            <a:pPr algn="just">
              <a:lnSpc>
                <a:spcPct val="150000"/>
              </a:lnSpc>
              <a:spcAft>
                <a:spcPts val="0"/>
              </a:spcAft>
            </a:pP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Проблема -</a:t>
            </a: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отсутствие позитивной мотивации к обучению на уроках физической культуры. </a:t>
            </a:r>
            <a:endParaRPr lang="ru-RU"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fontAlgn="t"/>
            <a:endParaRPr lang="en-US" sz="2800" dirty="0" smtClean="0">
              <a:latin typeface="Times New Roman" panose="02020603050405020304" pitchFamily="18" charset="0"/>
              <a:cs typeface="Times New Roman" panose="02020603050405020304" pitchFamily="18" charset="0"/>
            </a:endParaRPr>
          </a:p>
          <a:p>
            <a:pPr fontAlgn="t"/>
            <a:r>
              <a:rPr lang="ru-RU" sz="2800" dirty="0" smtClean="0">
                <a:latin typeface="Times New Roman" panose="02020603050405020304" pitchFamily="18" charset="0"/>
                <a:cs typeface="Times New Roman" panose="02020603050405020304" pitchFamily="18" charset="0"/>
              </a:rPr>
              <a:t>Цель– создать условия для развития </a:t>
            </a:r>
            <a:r>
              <a:rPr lang="ru-RU" sz="2800" dirty="0">
                <a:latin typeface="Times New Roman" panose="02020603050405020304" pitchFamily="18" charset="0"/>
                <a:cs typeface="Times New Roman" panose="02020603050405020304" pitchFamily="18" charset="0"/>
              </a:rPr>
              <a:t>мотивации на уроках физической культуры применяя игровые технологии. </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p>
          <a:p>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Задачи:</a:t>
            </a:r>
            <a:endParaRPr lang="ru-RU" sz="2800" dirty="0">
              <a:latin typeface="Times New Roman" panose="02020603050405020304" pitchFamily="18" charset="0"/>
              <a:cs typeface="Times New Roman" panose="02020603050405020304" pitchFamily="18" charset="0"/>
            </a:endParaRPr>
          </a:p>
          <a:p>
            <a:pPr>
              <a:lnSpc>
                <a:spcPct val="150000"/>
              </a:lnSpc>
            </a:pPr>
            <a:r>
              <a:rPr lang="ru-RU" sz="2800" dirty="0" smtClean="0">
                <a:latin typeface="Times New Roman" panose="02020603050405020304" pitchFamily="18" charset="0"/>
                <a:cs typeface="Times New Roman" panose="02020603050405020304" pitchFamily="18" charset="0"/>
              </a:rPr>
              <a:t>1) Планирование уроков используя игровые технологии.</a:t>
            </a:r>
          </a:p>
          <a:p>
            <a:pPr>
              <a:lnSpc>
                <a:spcPct val="150000"/>
              </a:lnSpc>
            </a:pPr>
            <a:r>
              <a:rPr lang="ru-RU" sz="2800" dirty="0" smtClean="0">
                <a:latin typeface="Times New Roman" panose="02020603050405020304" pitchFamily="18" charset="0"/>
                <a:cs typeface="Times New Roman" panose="02020603050405020304" pitchFamily="18" charset="0"/>
              </a:rPr>
              <a:t>2) Систематизирование игровых </a:t>
            </a:r>
            <a:r>
              <a:rPr lang="ru-RU" sz="2800" dirty="0">
                <a:latin typeface="Times New Roman" panose="02020603050405020304" pitchFamily="18" charset="0"/>
                <a:cs typeface="Times New Roman" panose="02020603050405020304" pitchFamily="18" charset="0"/>
              </a:rPr>
              <a:t>технологии, </a:t>
            </a:r>
            <a:r>
              <a:rPr lang="ru-RU" sz="2800" dirty="0" smtClean="0">
                <a:latin typeface="Times New Roman" panose="02020603050405020304" pitchFamily="18" charset="0"/>
                <a:cs typeface="Times New Roman" panose="02020603050405020304" pitchFamily="18" charset="0"/>
              </a:rPr>
              <a:t>для успешного использования </a:t>
            </a:r>
            <a:r>
              <a:rPr lang="ru-RU" sz="2800" dirty="0">
                <a:latin typeface="Times New Roman" panose="02020603050405020304" pitchFamily="18" charset="0"/>
                <a:cs typeface="Times New Roman" panose="02020603050405020304" pitchFamily="18" charset="0"/>
              </a:rPr>
              <a:t>на уроках физической </a:t>
            </a:r>
            <a:r>
              <a:rPr lang="ru-RU" sz="2800" dirty="0" smtClean="0">
                <a:latin typeface="Times New Roman" panose="02020603050405020304" pitchFamily="18" charset="0"/>
                <a:cs typeface="Times New Roman" panose="02020603050405020304" pitchFamily="18" charset="0"/>
              </a:rPr>
              <a:t>культуры.  </a:t>
            </a:r>
          </a:p>
          <a:p>
            <a:pPr>
              <a:lnSpc>
                <a:spcPct val="150000"/>
              </a:lnSpc>
            </a:pPr>
            <a:r>
              <a:rPr lang="ru-RU" sz="2800" dirty="0" smtClean="0">
                <a:latin typeface="Times New Roman" panose="02020603050405020304" pitchFamily="18" charset="0"/>
                <a:cs typeface="Times New Roman" panose="02020603050405020304" pitchFamily="18" charset="0"/>
              </a:rPr>
              <a:t>3) Организация праздников и мероприятий для развития интереса к уроку.</a:t>
            </a:r>
            <a:endParaRPr lang="ru-RU" sz="2800" dirty="0">
              <a:latin typeface="Times New Roman" panose="02020603050405020304" pitchFamily="18" charset="0"/>
              <a:cs typeface="Times New Roman" panose="02020603050405020304" pitchFamily="18" charset="0"/>
            </a:endParaRPr>
          </a:p>
          <a:p>
            <a:pPr algn="just">
              <a:lnSpc>
                <a:spcPct val="150000"/>
              </a:lnSpc>
              <a:spcAft>
                <a:spcPts val="0"/>
              </a:spcAft>
            </a:pPr>
            <a:endParaRPr lang="ru-RU" sz="2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20196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73132" y="1757548"/>
            <a:ext cx="11709071" cy="2246769"/>
          </a:xfrm>
          <a:prstGeom prst="rect">
            <a:avLst/>
          </a:prstGeom>
        </p:spPr>
        <p:txBody>
          <a:bodyPr wrap="square">
            <a:spAutoFit/>
          </a:bodyPr>
          <a:lstStyle/>
          <a:p>
            <a:r>
              <a:rPr lang="ru-RU" sz="2800" dirty="0">
                <a:latin typeface="Times New Roman" panose="02020603050405020304" pitchFamily="18" charset="0"/>
                <a:ea typeface="Calibri" panose="020F0502020204030204" pitchFamily="34" charset="0"/>
              </a:rPr>
              <a:t>Мотивация (от </a:t>
            </a:r>
            <a:r>
              <a:rPr lang="ru-RU" sz="2800" u="sng" dirty="0">
                <a:latin typeface="Times New Roman" panose="02020603050405020304" pitchFamily="18" charset="0"/>
                <a:ea typeface="Calibri" panose="020F0502020204030204" pitchFamily="34" charset="0"/>
              </a:rPr>
              <a:t>лат.</a:t>
            </a:r>
            <a:r>
              <a:rPr lang="ru-RU" sz="2800" dirty="0">
                <a:latin typeface="Times New Roman" panose="02020603050405020304" pitchFamily="18" charset="0"/>
                <a:ea typeface="Calibri" panose="020F0502020204030204" pitchFamily="34" charset="0"/>
              </a:rPr>
              <a:t> </a:t>
            </a:r>
            <a:r>
              <a:rPr lang="la-Latn" sz="2800" i="1" dirty="0">
                <a:latin typeface="Times New Roman" panose="02020603050405020304" pitchFamily="18" charset="0"/>
                <a:ea typeface="Calibri" panose="020F0502020204030204" pitchFamily="34" charset="0"/>
              </a:rPr>
              <a:t>movere</a:t>
            </a:r>
            <a:r>
              <a:rPr lang="ru-RU" sz="2800" dirty="0">
                <a:latin typeface="Times New Roman" panose="02020603050405020304" pitchFamily="18" charset="0"/>
                <a:ea typeface="Calibri" panose="020F0502020204030204" pitchFamily="34" charset="0"/>
              </a:rPr>
              <a:t>) — побуждение к </a:t>
            </a:r>
            <a:r>
              <a:rPr lang="ru-RU" sz="2800" u="sng" dirty="0">
                <a:latin typeface="Times New Roman" panose="02020603050405020304" pitchFamily="18" charset="0"/>
                <a:ea typeface="Calibri" panose="020F0502020204030204" pitchFamily="34" charset="0"/>
              </a:rPr>
              <a:t>действию</a:t>
            </a:r>
            <a:r>
              <a:rPr lang="ru-RU" sz="2800" dirty="0">
                <a:latin typeface="Times New Roman" panose="02020603050405020304" pitchFamily="18" charset="0"/>
                <a:ea typeface="Calibri" panose="020F0502020204030204" pitchFamily="34" charset="0"/>
              </a:rPr>
              <a:t>; динамический процесс </a:t>
            </a:r>
            <a:r>
              <a:rPr lang="ru-RU" sz="2800" u="sng" dirty="0" smtClean="0">
                <a:latin typeface="Times New Roman" panose="02020603050405020304" pitchFamily="18" charset="0"/>
                <a:ea typeface="Calibri" panose="020F0502020204030204" pitchFamily="34" charset="0"/>
              </a:rPr>
              <a:t>психофизиологического</a:t>
            </a:r>
            <a:r>
              <a:rPr lang="ru-RU" sz="2800" dirty="0">
                <a:latin typeface="Times New Roman" panose="02020603050405020304" pitchFamily="18" charset="0"/>
                <a:ea typeface="Calibri" panose="020F0502020204030204" pitchFamily="34" charset="0"/>
              </a:rPr>
              <a:t> </a:t>
            </a:r>
            <a:r>
              <a:rPr lang="ru-RU" sz="2800" dirty="0" smtClean="0">
                <a:latin typeface="Times New Roman" panose="02020603050405020304" pitchFamily="18" charset="0"/>
                <a:ea typeface="Calibri" panose="020F0502020204030204" pitchFamily="34" charset="0"/>
              </a:rPr>
              <a:t>плана</a:t>
            </a:r>
            <a:r>
              <a:rPr lang="ru-RU" sz="2800" dirty="0">
                <a:latin typeface="Times New Roman" panose="02020603050405020304" pitchFamily="18" charset="0"/>
                <a:ea typeface="Calibri" panose="020F0502020204030204" pitchFamily="34" charset="0"/>
              </a:rPr>
              <a:t>, управляющий поведением </a:t>
            </a:r>
            <a:r>
              <a:rPr lang="ru-RU" sz="2800" u="sng" dirty="0">
                <a:latin typeface="Times New Roman" panose="02020603050405020304" pitchFamily="18" charset="0"/>
                <a:ea typeface="Calibri" panose="020F0502020204030204" pitchFamily="34" charset="0"/>
              </a:rPr>
              <a:t>человека</a:t>
            </a:r>
            <a:r>
              <a:rPr lang="ru-RU" sz="2800" dirty="0">
                <a:latin typeface="Times New Roman" panose="02020603050405020304" pitchFamily="18" charset="0"/>
                <a:ea typeface="Calibri" panose="020F0502020204030204" pitchFamily="34" charset="0"/>
              </a:rPr>
              <a:t>, определяющий его направленность, организованность, </a:t>
            </a:r>
            <a:r>
              <a:rPr lang="ru-RU" sz="2800" u="sng" dirty="0">
                <a:latin typeface="Times New Roman" panose="02020603050405020304" pitchFamily="18" charset="0"/>
                <a:ea typeface="Calibri" panose="020F0502020204030204" pitchFamily="34" charset="0"/>
              </a:rPr>
              <a:t>активность</a:t>
            </a:r>
            <a:r>
              <a:rPr lang="ru-RU" sz="2800" dirty="0">
                <a:latin typeface="Times New Roman" panose="02020603050405020304" pitchFamily="18" charset="0"/>
                <a:ea typeface="Calibri" panose="020F0502020204030204" pitchFamily="34" charset="0"/>
              </a:rPr>
              <a:t> и устойчивость; способность человека деятельно удовлетворять свои потребности. </a:t>
            </a:r>
            <a:endParaRPr lang="ru-RU" sz="2800" dirty="0"/>
          </a:p>
        </p:txBody>
      </p:sp>
    </p:spTree>
    <p:extLst>
      <p:ext uri="{BB962C8B-B14F-4D97-AF65-F5344CB8AC3E}">
        <p14:creationId xmlns:p14="http://schemas.microsoft.com/office/powerpoint/2010/main" val="4067389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503" y="201880"/>
            <a:ext cx="11590317" cy="6186309"/>
          </a:xfrm>
          <a:prstGeom prst="rect">
            <a:avLst/>
          </a:prstGeom>
        </p:spPr>
        <p:txBody>
          <a:bodyPr wrap="square">
            <a:spAutoFit/>
          </a:bodyPr>
          <a:lstStyle/>
          <a:p>
            <a:pPr indent="449580" algn="just">
              <a:lnSpc>
                <a:spcPct val="150000"/>
              </a:lnSpc>
              <a:spcAft>
                <a:spcPts val="0"/>
              </a:spcAft>
            </a:pP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Игровые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технологии являются составной частью педагогических технологий</a:t>
            </a:r>
            <a:r>
              <a:rPr lang="ru-RU"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ru-RU" sz="2400" dirty="0">
                <a:latin typeface="Times New Roman" panose="02020603050405020304" pitchFamily="18" charset="0"/>
                <a:ea typeface="Calibri" panose="020F0502020204030204" pitchFamily="34" charset="0"/>
                <a:cs typeface="Times New Roman" panose="02020603050405020304" pitchFamily="18" charset="0"/>
              </a:rPr>
              <a:t> Составление игровых технологий из отдельных игр и элементов – это забота каждого учителя.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Игровая технология строится как целостное образование, охватывающее определённую часть учебного процесса и объединённое общим содержанием, сюжетом, персонажем. </a:t>
            </a:r>
            <a:endParaRPr lang="ru-RU" sz="2400" dirty="0" smtClean="0">
              <a:latin typeface="Times New Roman" panose="02020603050405020304" pitchFamily="18" charset="0"/>
              <a:cs typeface="Times New Roman" panose="02020603050405020304" pitchFamily="18" charset="0"/>
            </a:endParaRPr>
          </a:p>
          <a:p>
            <a:pPr indent="449580" algn="just">
              <a:lnSpc>
                <a:spcPct val="150000"/>
              </a:lnSpc>
              <a:spcAft>
                <a:spcPts val="0"/>
              </a:spcAft>
            </a:pPr>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неё включаются последовательно игры и упражнения, формирующие умение выделять основные, характерные признаки предметов, сравнивать, сопоставлять их; группы игр на обобщение предметов по определённым признакам; группы игр, в процессе которых у школьников развивается умение отличать реальные явления от нереальных; группы игр, воспитывающих умение владеть собой, быстроту реакции на </a:t>
            </a:r>
            <a:r>
              <a:rPr lang="ru-RU" sz="2400" dirty="0" smtClean="0">
                <a:latin typeface="Times New Roman" panose="02020603050405020304" pitchFamily="18" charset="0"/>
                <a:cs typeface="Times New Roman" panose="02020603050405020304" pitchFamily="18" charset="0"/>
              </a:rPr>
              <a:t>слово, слух</a:t>
            </a:r>
            <a:r>
              <a:rPr lang="ru-RU" sz="2400" dirty="0">
                <a:latin typeface="Times New Roman" panose="02020603050405020304" pitchFamily="18" charset="0"/>
                <a:cs typeface="Times New Roman" panose="02020603050405020304" pitchFamily="18" charset="0"/>
              </a:rPr>
              <a:t>, смекалку и т. д.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4645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20242"/>
            <a:ext cx="12192000" cy="6001643"/>
          </a:xfrm>
          <a:prstGeom prst="rect">
            <a:avLst/>
          </a:prstGeom>
        </p:spPr>
        <p:txBody>
          <a:bodyPr wrap="square">
            <a:spAutoFit/>
          </a:bodyPr>
          <a:lstStyle/>
          <a:p>
            <a:pPr algn="ctr">
              <a:lnSpc>
                <a:spcPct val="150000"/>
              </a:lnSpc>
              <a:spcAft>
                <a:spcPts val="0"/>
              </a:spcAft>
            </a:pPr>
            <a:r>
              <a:rPr lang="ru-RU" sz="2800" dirty="0" smtClean="0">
                <a:latin typeface="Times New Roman" panose="02020603050405020304" pitchFamily="18" charset="0"/>
                <a:ea typeface="Times New Roman" panose="02020603050405020304" pitchFamily="18" charset="0"/>
              </a:rPr>
              <a:t>Важнейшие функции игры:</a:t>
            </a:r>
            <a:endParaRPr lang="ru-RU" sz="2800" dirty="0" smtClean="0">
              <a:latin typeface="Times New Roman" panose="02020603050405020304" pitchFamily="18" charset="0"/>
              <a:ea typeface="Calibri" panose="020F0502020204030204" pitchFamily="34" charset="0"/>
            </a:endParaRPr>
          </a:p>
          <a:p>
            <a:pPr indent="449580" algn="ctr">
              <a:lnSpc>
                <a:spcPct val="150000"/>
              </a:lnSpc>
              <a:spcAft>
                <a:spcPts val="0"/>
              </a:spcAft>
            </a:pPr>
            <a:endParaRPr lang="ru-RU" sz="2800" dirty="0" smtClean="0">
              <a:latin typeface="Times New Roman" panose="02020603050405020304" pitchFamily="18" charset="0"/>
              <a:ea typeface="Times New Roman" panose="02020603050405020304" pitchFamily="18" charset="0"/>
            </a:endParaRPr>
          </a:p>
          <a:p>
            <a:pPr indent="449580" algn="just">
              <a:lnSpc>
                <a:spcPct val="150000"/>
              </a:lnSpc>
              <a:spcAft>
                <a:spcPts val="0"/>
              </a:spcAft>
            </a:pPr>
            <a:r>
              <a:rPr lang="ru-RU" sz="2000" dirty="0" smtClean="0">
                <a:latin typeface="Times New Roman" panose="02020603050405020304" pitchFamily="18" charset="0"/>
                <a:ea typeface="Times New Roman" panose="02020603050405020304" pitchFamily="18" charset="0"/>
              </a:rPr>
              <a:t>- развлекательную (основная функция игры – развлечь, доставить удовольствие, воодушевить, пробудить интерес);</a:t>
            </a:r>
            <a:endParaRPr lang="ru-RU" sz="2000" dirty="0" smtClean="0">
              <a:latin typeface="Times New Roman" panose="02020603050405020304" pitchFamily="18" charset="0"/>
              <a:ea typeface="Calibri" panose="020F0502020204030204" pitchFamily="34" charset="0"/>
            </a:endParaRPr>
          </a:p>
          <a:p>
            <a:pPr indent="449580" algn="just">
              <a:lnSpc>
                <a:spcPct val="150000"/>
              </a:lnSpc>
              <a:spcAft>
                <a:spcPts val="0"/>
              </a:spcAft>
            </a:pPr>
            <a:r>
              <a:rPr lang="ru-RU" sz="2000" dirty="0" smtClean="0">
                <a:latin typeface="Times New Roman" panose="02020603050405020304" pitchFamily="18" charset="0"/>
                <a:ea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rPr>
              <a:t>коммуникативную: освоение диалектики общения;</a:t>
            </a:r>
            <a:endParaRPr lang="ru-RU" sz="2000" dirty="0">
              <a:latin typeface="Times New Roman" panose="02020603050405020304" pitchFamily="18" charset="0"/>
              <a:ea typeface="Calibri" panose="020F0502020204030204" pitchFamily="34" charset="0"/>
            </a:endParaRPr>
          </a:p>
          <a:p>
            <a:pPr indent="449580" algn="just">
              <a:lnSpc>
                <a:spcPct val="150000"/>
              </a:lnSpc>
              <a:spcAft>
                <a:spcPts val="0"/>
              </a:spcAft>
            </a:pPr>
            <a:r>
              <a:rPr lang="ru-RU" sz="2000" dirty="0">
                <a:latin typeface="Times New Roman" panose="02020603050405020304" pitchFamily="18" charset="0"/>
                <a:ea typeface="Times New Roman" panose="02020603050405020304" pitchFamily="18" charset="0"/>
              </a:rPr>
              <a:t>- по самореализации в игре как на «полигоне человеческой практики»;</a:t>
            </a:r>
            <a:endParaRPr lang="ru-RU" sz="2000" dirty="0">
              <a:latin typeface="Times New Roman" panose="02020603050405020304" pitchFamily="18" charset="0"/>
              <a:ea typeface="Calibri" panose="020F0502020204030204" pitchFamily="34" charset="0"/>
            </a:endParaRPr>
          </a:p>
          <a:p>
            <a:pPr indent="449580" algn="just">
              <a:lnSpc>
                <a:spcPct val="150000"/>
              </a:lnSpc>
              <a:spcAft>
                <a:spcPts val="0"/>
              </a:spcAft>
            </a:pPr>
            <a:r>
              <a:rPr lang="ru-RU" sz="2000" dirty="0">
                <a:latin typeface="Times New Roman" panose="02020603050405020304" pitchFamily="18" charset="0"/>
                <a:ea typeface="Times New Roman" panose="02020603050405020304" pitchFamily="18" charset="0"/>
              </a:rPr>
              <a:t>- терапевтическую: преодоление различных трудностей, возникающих в других видах жизнедеятельности;</a:t>
            </a:r>
            <a:endParaRPr lang="ru-RU" sz="2000" dirty="0">
              <a:latin typeface="Times New Roman" panose="02020603050405020304" pitchFamily="18" charset="0"/>
              <a:ea typeface="Calibri" panose="020F0502020204030204" pitchFamily="34" charset="0"/>
            </a:endParaRPr>
          </a:p>
          <a:p>
            <a:pPr indent="449580" algn="just">
              <a:lnSpc>
                <a:spcPct val="150000"/>
              </a:lnSpc>
              <a:spcAft>
                <a:spcPts val="0"/>
              </a:spcAft>
            </a:pPr>
            <a:r>
              <a:rPr lang="ru-RU" sz="2000" dirty="0">
                <a:latin typeface="Times New Roman" panose="02020603050405020304" pitchFamily="18" charset="0"/>
                <a:ea typeface="Times New Roman" panose="02020603050405020304" pitchFamily="18" charset="0"/>
              </a:rPr>
              <a:t>- диагностическую: выявление отклонений от нормативного поведения, самопознание в процессе игры;</a:t>
            </a:r>
            <a:endParaRPr lang="ru-RU" sz="2000" dirty="0">
              <a:latin typeface="Times New Roman" panose="02020603050405020304" pitchFamily="18" charset="0"/>
              <a:ea typeface="Calibri" panose="020F0502020204030204" pitchFamily="34" charset="0"/>
            </a:endParaRPr>
          </a:p>
          <a:p>
            <a:pPr indent="449580" algn="just">
              <a:lnSpc>
                <a:spcPct val="150000"/>
              </a:lnSpc>
              <a:spcAft>
                <a:spcPts val="0"/>
              </a:spcAft>
            </a:pPr>
            <a:r>
              <a:rPr lang="ru-RU" sz="2000" dirty="0">
                <a:latin typeface="Times New Roman" panose="02020603050405020304" pitchFamily="18" charset="0"/>
                <a:ea typeface="Times New Roman" panose="02020603050405020304" pitchFamily="18" charset="0"/>
              </a:rPr>
              <a:t>- коррекционную: внесение позитивных изменений в структуру личностных показателей;</a:t>
            </a:r>
            <a:endParaRPr lang="ru-RU" sz="2000" dirty="0">
              <a:latin typeface="Times New Roman" panose="02020603050405020304" pitchFamily="18" charset="0"/>
              <a:ea typeface="Calibri" panose="020F0502020204030204" pitchFamily="34" charset="0"/>
            </a:endParaRPr>
          </a:p>
          <a:p>
            <a:pPr indent="449580" algn="just">
              <a:lnSpc>
                <a:spcPct val="150000"/>
              </a:lnSpc>
              <a:spcAft>
                <a:spcPts val="0"/>
              </a:spcAft>
            </a:pPr>
            <a:r>
              <a:rPr lang="ru-RU" sz="2000" dirty="0">
                <a:latin typeface="Times New Roman" panose="02020603050405020304" pitchFamily="18" charset="0"/>
                <a:ea typeface="Times New Roman" panose="02020603050405020304" pitchFamily="18" charset="0"/>
              </a:rPr>
              <a:t>- межнациональной коммуникации: усвоение единых для всех людей социокультурных ценностей;</a:t>
            </a:r>
            <a:endParaRPr lang="ru-RU" sz="2000" dirty="0">
              <a:latin typeface="Times New Roman" panose="02020603050405020304" pitchFamily="18" charset="0"/>
              <a:ea typeface="Calibri" panose="020F0502020204030204" pitchFamily="34" charset="0"/>
            </a:endParaRPr>
          </a:p>
          <a:p>
            <a:pPr>
              <a:lnSpc>
                <a:spcPct val="150000"/>
              </a:lnSpc>
              <a:spcAft>
                <a:spcPts val="0"/>
              </a:spcAft>
            </a:pPr>
            <a:r>
              <a:rPr lang="ru-RU" sz="2000" dirty="0">
                <a:latin typeface="Times New Roman" panose="02020603050405020304" pitchFamily="18" charset="0"/>
                <a:ea typeface="Times New Roman" panose="02020603050405020304" pitchFamily="18" charset="0"/>
              </a:rPr>
              <a:t>- социализации: включение в систему общественных отношений, усвоение норм человеческого общежития.</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3792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6883" y="249383"/>
            <a:ext cx="11602192" cy="5328831"/>
          </a:xfrm>
          <a:prstGeom prst="rect">
            <a:avLst/>
          </a:prstGeom>
        </p:spPr>
        <p:txBody>
          <a:bodyPr wrap="square">
            <a:spAutoFit/>
          </a:bodyPr>
          <a:lstStyle/>
          <a:p>
            <a:pPr>
              <a:lnSpc>
                <a:spcPct val="150000"/>
              </a:lnSpc>
              <a:spcAft>
                <a:spcPts val="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Ключевые моменты игры:</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ru-RU" sz="2400" dirty="0">
                <a:latin typeface="Times New Roman" panose="02020603050405020304" pitchFamily="18" charset="0"/>
                <a:cs typeface="Times New Roman" panose="02020603050405020304" pitchFamily="18" charset="0"/>
              </a:rPr>
              <a:t>игра является для ребенка яркой, эмоциональной, образной деятельностью, в которой ребенок чувствует себя свободно и уверенно   и   это подготавливает его к усвоению новых знаний;</a:t>
            </a:r>
          </a:p>
          <a:p>
            <a:pPr marL="342900" lvl="0" indent="-342900">
              <a:lnSpc>
                <a:spcPct val="150000"/>
              </a:lnSpc>
              <a:spcAft>
                <a:spcPts val="800"/>
              </a:spcAft>
              <a:buFont typeface="Symbol" panose="05050102010706020507" pitchFamily="18" charset="2"/>
              <a:buChar char=""/>
            </a:pPr>
            <a:r>
              <a:rPr lang="ru-RU" sz="2400" dirty="0" smtClean="0">
                <a:latin typeface="Times New Roman" panose="02020603050405020304" pitchFamily="18" charset="0"/>
                <a:cs typeface="Times New Roman" panose="02020603050405020304" pitchFamily="18" charset="0"/>
              </a:rPr>
              <a:t>игра </a:t>
            </a:r>
            <a:r>
              <a:rPr lang="ru-RU" sz="2400" dirty="0">
                <a:latin typeface="Times New Roman" panose="02020603050405020304" pitchFamily="18" charset="0"/>
                <a:cs typeface="Times New Roman" panose="02020603050405020304" pitchFamily="18" charset="0"/>
              </a:rPr>
              <a:t>практически сводит на нет пассивность ребенка.</a:t>
            </a:r>
          </a:p>
          <a:p>
            <a:pPr marL="342900" lvl="0" indent="-342900">
              <a:lnSpc>
                <a:spcPct val="150000"/>
              </a:lnSpc>
              <a:spcAft>
                <a:spcPts val="800"/>
              </a:spcAft>
              <a:buFont typeface="Symbol" panose="05050102010706020507" pitchFamily="18" charset="2"/>
              <a:buChar char=""/>
            </a:pPr>
            <a:r>
              <a:rPr lang="ru-RU" sz="2400" dirty="0">
                <a:latin typeface="Times New Roman" panose="02020603050405020304" pitchFamily="18" charset="0"/>
                <a:cs typeface="Times New Roman" panose="02020603050405020304" pitchFamily="18" charset="0"/>
              </a:rPr>
              <a:t>занимательный сюжет игры, использование дидактического материала, оборудования является дополнительным стимулом для включения в игру. </a:t>
            </a:r>
          </a:p>
          <a:p>
            <a:pPr marL="342900" lvl="0" indent="-342900">
              <a:lnSpc>
                <a:spcPct val="150000"/>
              </a:lnSpc>
              <a:spcAft>
                <a:spcPts val="800"/>
              </a:spcAft>
              <a:buFont typeface="Symbol" panose="05050102010706020507" pitchFamily="18" charset="2"/>
              <a:buChar char=""/>
            </a:pPr>
            <a:r>
              <a:rPr lang="ru-RU" sz="2400" dirty="0">
                <a:latin typeface="Times New Roman" panose="02020603050405020304" pitchFamily="18" charset="0"/>
                <a:cs typeface="Times New Roman" panose="02020603050405020304" pitchFamily="18" charset="0"/>
              </a:rPr>
              <a:t>игровая   задача мотивирует обучающихся на достижение положительных результатов обучения.</a:t>
            </a:r>
            <a:endParaRPr lang="ru-RU" sz="2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58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227</TotalTime>
  <Words>1140</Words>
  <Application>Microsoft Office PowerPoint</Application>
  <PresentationFormat>Широкоэкранный</PresentationFormat>
  <Paragraphs>89</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Calibri</vt:lpstr>
      <vt:lpstr>Century Gothic</vt:lpstr>
      <vt:lpstr>Symbol</vt:lpstr>
      <vt:lpstr>Times New Roman</vt:lpstr>
      <vt:lpstr>Wingdings 3</vt:lpstr>
      <vt:lpstr>Сектор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Галя</dc:creator>
  <cp:lastModifiedBy>Слушатель</cp:lastModifiedBy>
  <cp:revision>22</cp:revision>
  <dcterms:created xsi:type="dcterms:W3CDTF">2015-06-25T03:13:37Z</dcterms:created>
  <dcterms:modified xsi:type="dcterms:W3CDTF">2015-06-26T05:42:06Z</dcterms:modified>
</cp:coreProperties>
</file>