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66" r:id="rId3"/>
    <p:sldId id="267" r:id="rId4"/>
    <p:sldId id="257" r:id="rId5"/>
    <p:sldId id="264" r:id="rId6"/>
    <p:sldId id="265" r:id="rId7"/>
    <p:sldId id="269" r:id="rId8"/>
    <p:sldId id="260" r:id="rId9"/>
    <p:sldId id="259" r:id="rId10"/>
    <p:sldId id="261" r:id="rId11"/>
    <p:sldId id="270" r:id="rId12"/>
    <p:sldId id="272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22" autoAdjust="0"/>
  </p:normalViewPr>
  <p:slideViewPr>
    <p:cSldViewPr>
      <p:cViewPr varScale="1">
        <p:scale>
          <a:sx n="74" d="100"/>
          <a:sy n="74" d="100"/>
        </p:scale>
        <p:origin x="104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F75AA-0D4D-4E0F-9F41-C5AD8216DC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F48CE-14E3-48F7-9844-58E316BE5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A697B-217D-466A-B020-8E6E1F71EB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6A76-A841-485A-A773-F7EC0ABD06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07200-155F-47AB-B09C-9272A0EFEE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3AF1-CCCE-4D4E-AA5B-0F3A3080A0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21F62-01A6-48FB-A10E-9348292AF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5E9D4B-7C6E-47A7-9C18-6AF775DF01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02DF-011E-45BB-B5E8-0477C14A1F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EB2A387-0965-4C91-BC89-DA5CE1AF51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34D5-A958-4DEF-8B80-A7DBCA20A5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55AD1F6-DC6C-473F-B58D-5B340F26971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3852664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bg1"/>
                </a:solidFill>
              </a:rPr>
              <a:t>Смешанные числа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99" name="Group 35"/>
          <p:cNvGrpSpPr>
            <a:grpSpLocks/>
          </p:cNvGrpSpPr>
          <p:nvPr/>
        </p:nvGrpSpPr>
        <p:grpSpPr bwMode="auto">
          <a:xfrm>
            <a:off x="971550" y="1676400"/>
            <a:ext cx="6878638" cy="1417638"/>
            <a:chOff x="612" y="618"/>
            <a:chExt cx="4333" cy="893"/>
          </a:xfrm>
        </p:grpSpPr>
        <p:sp>
          <p:nvSpPr>
            <p:cNvPr id="11269" name="Text Box 5"/>
            <p:cNvSpPr txBox="1">
              <a:spLocks noChangeArrowheads="1"/>
            </p:cNvSpPr>
            <p:nvPr/>
          </p:nvSpPr>
          <p:spPr bwMode="auto">
            <a:xfrm>
              <a:off x="612" y="754"/>
              <a:ext cx="358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dirty="0">
                  <a:solidFill>
                    <a:schemeClr val="bg1"/>
                  </a:solidFill>
                </a:rPr>
                <a:t>1. 10 - 2</a:t>
              </a:r>
            </a:p>
          </p:txBody>
        </p:sp>
        <p:sp>
          <p:nvSpPr>
            <p:cNvPr id="11271" name="Text Box 7"/>
            <p:cNvSpPr txBox="1">
              <a:spLocks noChangeArrowheads="1"/>
            </p:cNvSpPr>
            <p:nvPr/>
          </p:nvSpPr>
          <p:spPr bwMode="auto">
            <a:xfrm>
              <a:off x="1338" y="663"/>
              <a:ext cx="31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 dirty="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1275" name="Line 11"/>
            <p:cNvSpPr>
              <a:spLocks noChangeShapeType="1"/>
            </p:cNvSpPr>
            <p:nvPr/>
          </p:nvSpPr>
          <p:spPr bwMode="auto">
            <a:xfrm>
              <a:off x="1383" y="890"/>
              <a:ext cx="18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76" name="Text Box 12"/>
            <p:cNvSpPr txBox="1">
              <a:spLocks noChangeArrowheads="1"/>
            </p:cNvSpPr>
            <p:nvPr/>
          </p:nvSpPr>
          <p:spPr bwMode="auto">
            <a:xfrm>
              <a:off x="1338" y="890"/>
              <a:ext cx="63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 dirty="0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11277" name="Text Box 13"/>
            <p:cNvSpPr txBox="1">
              <a:spLocks noChangeArrowheads="1"/>
            </p:cNvSpPr>
            <p:nvPr/>
          </p:nvSpPr>
          <p:spPr bwMode="auto">
            <a:xfrm>
              <a:off x="1610" y="709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 dirty="0">
                  <a:solidFill>
                    <a:schemeClr val="bg1"/>
                  </a:solidFill>
                </a:rPr>
                <a:t>=</a:t>
              </a:r>
            </a:p>
          </p:txBody>
        </p:sp>
        <p:sp>
          <p:nvSpPr>
            <p:cNvPr id="11278" name="Text Box 14"/>
            <p:cNvSpPr txBox="1">
              <a:spLocks noChangeArrowheads="1"/>
            </p:cNvSpPr>
            <p:nvPr/>
          </p:nvSpPr>
          <p:spPr bwMode="auto">
            <a:xfrm>
              <a:off x="1882" y="709"/>
              <a:ext cx="122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dirty="0">
                  <a:solidFill>
                    <a:schemeClr val="bg1"/>
                  </a:solidFill>
                </a:rPr>
                <a:t>(10- 2) -</a:t>
              </a:r>
            </a:p>
          </p:txBody>
        </p:sp>
        <p:sp>
          <p:nvSpPr>
            <p:cNvPr id="11279" name="Text Box 15"/>
            <p:cNvSpPr txBox="1">
              <a:spLocks noChangeArrowheads="1"/>
            </p:cNvSpPr>
            <p:nvPr/>
          </p:nvSpPr>
          <p:spPr bwMode="auto">
            <a:xfrm>
              <a:off x="2698" y="618"/>
              <a:ext cx="72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 dirty="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1281" name="Line 17"/>
            <p:cNvSpPr>
              <a:spLocks noChangeShapeType="1"/>
            </p:cNvSpPr>
            <p:nvPr/>
          </p:nvSpPr>
          <p:spPr bwMode="auto">
            <a:xfrm>
              <a:off x="2744" y="845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82" name="Text Box 18"/>
            <p:cNvSpPr txBox="1">
              <a:spLocks noChangeArrowheads="1"/>
            </p:cNvSpPr>
            <p:nvPr/>
          </p:nvSpPr>
          <p:spPr bwMode="auto">
            <a:xfrm>
              <a:off x="2699" y="890"/>
              <a:ext cx="45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 dirty="0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11283" name="Text Box 19"/>
            <p:cNvSpPr txBox="1">
              <a:spLocks noChangeArrowheads="1"/>
            </p:cNvSpPr>
            <p:nvPr/>
          </p:nvSpPr>
          <p:spPr bwMode="auto">
            <a:xfrm>
              <a:off x="3016" y="693"/>
              <a:ext cx="22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 dirty="0">
                  <a:solidFill>
                    <a:schemeClr val="bg1"/>
                  </a:solidFill>
                </a:rPr>
                <a:t>=</a:t>
              </a:r>
            </a:p>
          </p:txBody>
        </p:sp>
        <p:sp>
          <p:nvSpPr>
            <p:cNvPr id="11284" name="Text Box 20"/>
            <p:cNvSpPr txBox="1">
              <a:spLocks noChangeArrowheads="1"/>
            </p:cNvSpPr>
            <p:nvPr/>
          </p:nvSpPr>
          <p:spPr bwMode="auto">
            <a:xfrm>
              <a:off x="3230" y="709"/>
              <a:ext cx="5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2400" dirty="0">
                  <a:solidFill>
                    <a:schemeClr val="bg1"/>
                  </a:solidFill>
                </a:rPr>
                <a:t>8 -</a:t>
              </a:r>
            </a:p>
          </p:txBody>
        </p:sp>
        <p:sp>
          <p:nvSpPr>
            <p:cNvPr id="11285" name="Text Box 21"/>
            <p:cNvSpPr txBox="1">
              <a:spLocks noChangeArrowheads="1"/>
            </p:cNvSpPr>
            <p:nvPr/>
          </p:nvSpPr>
          <p:spPr bwMode="auto">
            <a:xfrm>
              <a:off x="3651" y="663"/>
              <a:ext cx="22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1287" name="Line 23"/>
            <p:cNvSpPr>
              <a:spLocks noChangeShapeType="1"/>
            </p:cNvSpPr>
            <p:nvPr/>
          </p:nvSpPr>
          <p:spPr bwMode="auto">
            <a:xfrm>
              <a:off x="3651" y="890"/>
              <a:ext cx="18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88" name="Text Box 24"/>
            <p:cNvSpPr txBox="1">
              <a:spLocks noChangeArrowheads="1"/>
            </p:cNvSpPr>
            <p:nvPr/>
          </p:nvSpPr>
          <p:spPr bwMode="auto">
            <a:xfrm>
              <a:off x="3606" y="890"/>
              <a:ext cx="40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 dirty="0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11289" name="Text Box 25"/>
            <p:cNvSpPr txBox="1">
              <a:spLocks noChangeArrowheads="1"/>
            </p:cNvSpPr>
            <p:nvPr/>
          </p:nvSpPr>
          <p:spPr bwMode="auto">
            <a:xfrm>
              <a:off x="3924" y="738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 dirty="0">
                  <a:solidFill>
                    <a:schemeClr val="bg1"/>
                  </a:solidFill>
                </a:rPr>
                <a:t>=</a:t>
              </a:r>
            </a:p>
          </p:txBody>
        </p:sp>
        <p:sp>
          <p:nvSpPr>
            <p:cNvPr id="11290" name="Text Box 26"/>
            <p:cNvSpPr txBox="1">
              <a:spLocks noChangeArrowheads="1"/>
            </p:cNvSpPr>
            <p:nvPr/>
          </p:nvSpPr>
          <p:spPr bwMode="auto">
            <a:xfrm>
              <a:off x="4059" y="738"/>
              <a:ext cx="54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7</a:t>
              </a:r>
            </a:p>
          </p:txBody>
        </p:sp>
        <p:sp>
          <p:nvSpPr>
            <p:cNvPr id="11291" name="Text Box 27"/>
            <p:cNvSpPr txBox="1">
              <a:spLocks noChangeArrowheads="1"/>
            </p:cNvSpPr>
            <p:nvPr/>
          </p:nvSpPr>
          <p:spPr bwMode="auto">
            <a:xfrm>
              <a:off x="4240" y="663"/>
              <a:ext cx="31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 dirty="0">
                  <a:solidFill>
                    <a:schemeClr val="bg1"/>
                  </a:solidFill>
                </a:rPr>
                <a:t>7</a:t>
              </a:r>
            </a:p>
          </p:txBody>
        </p:sp>
        <p:sp>
          <p:nvSpPr>
            <p:cNvPr id="11295" name="Line 31"/>
            <p:cNvSpPr>
              <a:spLocks noChangeShapeType="1"/>
            </p:cNvSpPr>
            <p:nvPr/>
          </p:nvSpPr>
          <p:spPr bwMode="auto">
            <a:xfrm>
              <a:off x="4241" y="890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96" name="Text Box 32"/>
            <p:cNvSpPr txBox="1">
              <a:spLocks noChangeArrowheads="1"/>
            </p:cNvSpPr>
            <p:nvPr/>
          </p:nvSpPr>
          <p:spPr bwMode="auto">
            <a:xfrm>
              <a:off x="4195" y="890"/>
              <a:ext cx="72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 dirty="0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11297" name="Text Box 33"/>
            <p:cNvSpPr txBox="1">
              <a:spLocks noChangeArrowheads="1"/>
            </p:cNvSpPr>
            <p:nvPr/>
          </p:nvSpPr>
          <p:spPr bwMode="auto">
            <a:xfrm>
              <a:off x="4468" y="738"/>
              <a:ext cx="47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dirty="0">
                  <a:solidFill>
                    <a:schemeClr val="bg1"/>
                  </a:solidFill>
                </a:rPr>
                <a:t>(м)</a:t>
              </a:r>
              <a:r>
                <a:rPr lang="ru-RU" sz="2400" dirty="0"/>
                <a:t>-</a:t>
              </a:r>
            </a:p>
          </p:txBody>
        </p:sp>
        <p:sp>
          <p:nvSpPr>
            <p:cNvPr id="11298" name="Text Box 34"/>
            <p:cNvSpPr txBox="1">
              <a:spLocks noChangeArrowheads="1"/>
            </p:cNvSpPr>
            <p:nvPr/>
          </p:nvSpPr>
          <p:spPr bwMode="auto">
            <a:xfrm>
              <a:off x="839" y="1223"/>
              <a:ext cx="39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dirty="0">
                  <a:solidFill>
                    <a:schemeClr val="bg1"/>
                  </a:solidFill>
                </a:rPr>
                <a:t>длина бабушки  удава.</a:t>
              </a:r>
            </a:p>
          </p:txBody>
        </p:sp>
      </p:grpSp>
      <p:sp>
        <p:nvSpPr>
          <p:cNvPr id="11300" name="Text Box 36"/>
          <p:cNvSpPr txBox="1">
            <a:spLocks noChangeArrowheads="1"/>
          </p:cNvSpPr>
          <p:nvPr/>
        </p:nvSpPr>
        <p:spPr bwMode="auto">
          <a:xfrm>
            <a:off x="1835150" y="404813"/>
            <a:ext cx="4321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>
                <a:solidFill>
                  <a:schemeClr val="bg1"/>
                </a:solidFill>
              </a:rPr>
              <a:t>Решение:</a:t>
            </a:r>
          </a:p>
        </p:txBody>
      </p:sp>
      <p:grpSp>
        <p:nvGrpSpPr>
          <p:cNvPr id="11311" name="Group 47"/>
          <p:cNvGrpSpPr>
            <a:grpSpLocks/>
          </p:cNvGrpSpPr>
          <p:nvPr/>
        </p:nvGrpSpPr>
        <p:grpSpPr bwMode="auto">
          <a:xfrm>
            <a:off x="827584" y="3068962"/>
            <a:ext cx="7273925" cy="974726"/>
            <a:chOff x="521" y="2024"/>
            <a:chExt cx="4582" cy="614"/>
          </a:xfrm>
        </p:grpSpPr>
        <p:sp>
          <p:nvSpPr>
            <p:cNvPr id="11272" name="Text Box 8"/>
            <p:cNvSpPr txBox="1">
              <a:spLocks noChangeArrowheads="1"/>
            </p:cNvSpPr>
            <p:nvPr/>
          </p:nvSpPr>
          <p:spPr bwMode="auto">
            <a:xfrm>
              <a:off x="1519" y="2387"/>
              <a:ext cx="4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/>
            </a:p>
          </p:txBody>
        </p:sp>
        <p:sp>
          <p:nvSpPr>
            <p:cNvPr id="11274" name="Text Box 10"/>
            <p:cNvSpPr txBox="1">
              <a:spLocks noChangeArrowheads="1"/>
            </p:cNvSpPr>
            <p:nvPr/>
          </p:nvSpPr>
          <p:spPr bwMode="auto">
            <a:xfrm>
              <a:off x="1292" y="2160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/>
            </a:p>
          </p:txBody>
        </p:sp>
        <p:sp>
          <p:nvSpPr>
            <p:cNvPr id="11280" name="Text Box 16"/>
            <p:cNvSpPr txBox="1">
              <a:spLocks noChangeArrowheads="1"/>
            </p:cNvSpPr>
            <p:nvPr/>
          </p:nvSpPr>
          <p:spPr bwMode="auto">
            <a:xfrm>
              <a:off x="1655" y="2341"/>
              <a:ext cx="59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/>
            </a:p>
          </p:txBody>
        </p:sp>
        <p:sp>
          <p:nvSpPr>
            <p:cNvPr id="11286" name="Text Box 22"/>
            <p:cNvSpPr txBox="1">
              <a:spLocks noChangeArrowheads="1"/>
            </p:cNvSpPr>
            <p:nvPr/>
          </p:nvSpPr>
          <p:spPr bwMode="auto">
            <a:xfrm>
              <a:off x="2154" y="2115"/>
              <a:ext cx="2949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 dirty="0">
                  <a:solidFill>
                    <a:schemeClr val="bg1"/>
                  </a:solidFill>
                </a:rPr>
                <a:t>(</a:t>
              </a:r>
              <a:r>
                <a:rPr lang="ru-RU" sz="2400" dirty="0">
                  <a:solidFill>
                    <a:schemeClr val="bg1"/>
                  </a:solidFill>
                </a:rPr>
                <a:t>м) длина удава и бабушки вместе.</a:t>
              </a:r>
            </a:p>
          </p:txBody>
        </p:sp>
        <p:sp>
          <p:nvSpPr>
            <p:cNvPr id="11301" name="Text Box 37"/>
            <p:cNvSpPr txBox="1">
              <a:spLocks noChangeArrowheads="1"/>
            </p:cNvSpPr>
            <p:nvPr/>
          </p:nvSpPr>
          <p:spPr bwMode="auto">
            <a:xfrm>
              <a:off x="521" y="2115"/>
              <a:ext cx="108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dirty="0">
                  <a:solidFill>
                    <a:schemeClr val="bg1"/>
                  </a:solidFill>
                </a:rPr>
                <a:t>2. 10 + 7</a:t>
              </a:r>
            </a:p>
          </p:txBody>
        </p:sp>
        <p:sp>
          <p:nvSpPr>
            <p:cNvPr id="11302" name="Text Box 38"/>
            <p:cNvSpPr txBox="1">
              <a:spLocks noChangeArrowheads="1"/>
            </p:cNvSpPr>
            <p:nvPr/>
          </p:nvSpPr>
          <p:spPr bwMode="auto">
            <a:xfrm>
              <a:off x="1292" y="2024"/>
              <a:ext cx="4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 dirty="0">
                  <a:solidFill>
                    <a:schemeClr val="bg1"/>
                  </a:solidFill>
                </a:rPr>
                <a:t>7</a:t>
              </a:r>
            </a:p>
          </p:txBody>
        </p:sp>
        <p:sp>
          <p:nvSpPr>
            <p:cNvPr id="11303" name="Text Box 39"/>
            <p:cNvSpPr txBox="1">
              <a:spLocks noChangeArrowheads="1"/>
            </p:cNvSpPr>
            <p:nvPr/>
          </p:nvSpPr>
          <p:spPr bwMode="auto">
            <a:xfrm>
              <a:off x="1247" y="2251"/>
              <a:ext cx="31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 dirty="0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11304" name="Line 40"/>
            <p:cNvSpPr>
              <a:spLocks noChangeShapeType="1"/>
            </p:cNvSpPr>
            <p:nvPr/>
          </p:nvSpPr>
          <p:spPr bwMode="auto">
            <a:xfrm>
              <a:off x="1338" y="2251"/>
              <a:ext cx="18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305" name="Text Box 41"/>
            <p:cNvSpPr txBox="1">
              <a:spLocks noChangeArrowheads="1"/>
            </p:cNvSpPr>
            <p:nvPr/>
          </p:nvSpPr>
          <p:spPr bwMode="auto">
            <a:xfrm>
              <a:off x="1474" y="2115"/>
              <a:ext cx="5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 dirty="0">
                  <a:solidFill>
                    <a:schemeClr val="bg1"/>
                  </a:solidFill>
                </a:rPr>
                <a:t>=</a:t>
              </a:r>
            </a:p>
          </p:txBody>
        </p:sp>
        <p:sp>
          <p:nvSpPr>
            <p:cNvPr id="11306" name="Text Box 42"/>
            <p:cNvSpPr txBox="1">
              <a:spLocks noChangeArrowheads="1"/>
            </p:cNvSpPr>
            <p:nvPr/>
          </p:nvSpPr>
          <p:spPr bwMode="auto">
            <a:xfrm>
              <a:off x="1610" y="2115"/>
              <a:ext cx="5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dirty="0">
                  <a:solidFill>
                    <a:schemeClr val="bg1"/>
                  </a:solidFill>
                </a:rPr>
                <a:t>17</a:t>
              </a:r>
            </a:p>
          </p:txBody>
        </p:sp>
        <p:sp>
          <p:nvSpPr>
            <p:cNvPr id="11307" name="Text Box 43"/>
            <p:cNvSpPr txBox="1">
              <a:spLocks noChangeArrowheads="1"/>
            </p:cNvSpPr>
            <p:nvPr/>
          </p:nvSpPr>
          <p:spPr bwMode="auto">
            <a:xfrm>
              <a:off x="1882" y="2024"/>
              <a:ext cx="54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 dirty="0">
                  <a:solidFill>
                    <a:schemeClr val="bg1"/>
                  </a:solidFill>
                </a:rPr>
                <a:t>7</a:t>
              </a:r>
            </a:p>
          </p:txBody>
        </p:sp>
        <p:sp>
          <p:nvSpPr>
            <p:cNvPr id="11309" name="Line 45"/>
            <p:cNvSpPr>
              <a:spLocks noChangeShapeType="1"/>
            </p:cNvSpPr>
            <p:nvPr/>
          </p:nvSpPr>
          <p:spPr bwMode="auto">
            <a:xfrm>
              <a:off x="1928" y="2251"/>
              <a:ext cx="1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310" name="Text Box 46"/>
            <p:cNvSpPr txBox="1">
              <a:spLocks noChangeArrowheads="1"/>
            </p:cNvSpPr>
            <p:nvPr/>
          </p:nvSpPr>
          <p:spPr bwMode="auto">
            <a:xfrm>
              <a:off x="1837" y="2251"/>
              <a:ext cx="58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 dirty="0">
                  <a:solidFill>
                    <a:schemeClr val="bg1"/>
                  </a:solidFill>
                </a:rPr>
                <a:t>10</a:t>
              </a:r>
            </a:p>
          </p:txBody>
        </p:sp>
      </p:grpSp>
      <p:grpSp>
        <p:nvGrpSpPr>
          <p:cNvPr id="11317" name="Group 53"/>
          <p:cNvGrpSpPr>
            <a:grpSpLocks/>
          </p:cNvGrpSpPr>
          <p:nvPr/>
        </p:nvGrpSpPr>
        <p:grpSpPr bwMode="auto">
          <a:xfrm>
            <a:off x="2267744" y="4293096"/>
            <a:ext cx="5545137" cy="1087438"/>
            <a:chOff x="1519" y="3067"/>
            <a:chExt cx="3493" cy="685"/>
          </a:xfrm>
        </p:grpSpPr>
        <p:sp>
          <p:nvSpPr>
            <p:cNvPr id="11292" name="Text Box 28"/>
            <p:cNvSpPr txBox="1">
              <a:spLocks noChangeArrowheads="1"/>
            </p:cNvSpPr>
            <p:nvPr/>
          </p:nvSpPr>
          <p:spPr bwMode="auto">
            <a:xfrm>
              <a:off x="2472" y="3521"/>
              <a:ext cx="1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ru-RU"/>
            </a:p>
          </p:txBody>
        </p:sp>
        <p:sp>
          <p:nvSpPr>
            <p:cNvPr id="11294" name="Text Box 30"/>
            <p:cNvSpPr txBox="1">
              <a:spLocks noChangeArrowheads="1"/>
            </p:cNvSpPr>
            <p:nvPr/>
          </p:nvSpPr>
          <p:spPr bwMode="auto">
            <a:xfrm>
              <a:off x="1882" y="3475"/>
              <a:ext cx="45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/>
            </a:p>
          </p:txBody>
        </p:sp>
        <p:sp>
          <p:nvSpPr>
            <p:cNvPr id="11308" name="Text Box 44"/>
            <p:cNvSpPr txBox="1">
              <a:spLocks noChangeArrowheads="1"/>
            </p:cNvSpPr>
            <p:nvPr/>
          </p:nvSpPr>
          <p:spPr bwMode="auto">
            <a:xfrm>
              <a:off x="1519" y="3249"/>
              <a:ext cx="6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/>
            </a:p>
          </p:txBody>
        </p:sp>
        <p:sp>
          <p:nvSpPr>
            <p:cNvPr id="11312" name="Text Box 48"/>
            <p:cNvSpPr txBox="1">
              <a:spLocks noChangeArrowheads="1"/>
            </p:cNvSpPr>
            <p:nvPr/>
          </p:nvSpPr>
          <p:spPr bwMode="auto">
            <a:xfrm>
              <a:off x="2064" y="3158"/>
              <a:ext cx="29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dirty="0">
                  <a:solidFill>
                    <a:schemeClr val="bg1"/>
                  </a:solidFill>
                </a:rPr>
                <a:t>Ответ: 17</a:t>
              </a:r>
            </a:p>
          </p:txBody>
        </p:sp>
        <p:sp>
          <p:nvSpPr>
            <p:cNvPr id="11313" name="Text Box 49"/>
            <p:cNvSpPr txBox="1">
              <a:spLocks noChangeArrowheads="1"/>
            </p:cNvSpPr>
            <p:nvPr/>
          </p:nvSpPr>
          <p:spPr bwMode="auto">
            <a:xfrm>
              <a:off x="3015" y="3067"/>
              <a:ext cx="68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 dirty="0">
                  <a:solidFill>
                    <a:schemeClr val="bg1"/>
                  </a:solidFill>
                </a:rPr>
                <a:t>7</a:t>
              </a:r>
            </a:p>
          </p:txBody>
        </p:sp>
        <p:sp>
          <p:nvSpPr>
            <p:cNvPr id="11314" name="Line 50"/>
            <p:cNvSpPr>
              <a:spLocks noChangeShapeType="1"/>
            </p:cNvSpPr>
            <p:nvPr/>
          </p:nvSpPr>
          <p:spPr bwMode="auto">
            <a:xfrm>
              <a:off x="3062" y="3294"/>
              <a:ext cx="1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315" name="Text Box 51"/>
            <p:cNvSpPr txBox="1">
              <a:spLocks noChangeArrowheads="1"/>
            </p:cNvSpPr>
            <p:nvPr/>
          </p:nvSpPr>
          <p:spPr bwMode="auto">
            <a:xfrm>
              <a:off x="2970" y="3294"/>
              <a:ext cx="77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 dirty="0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11316" name="Text Box 52"/>
            <p:cNvSpPr txBox="1">
              <a:spLocks noChangeArrowheads="1"/>
            </p:cNvSpPr>
            <p:nvPr/>
          </p:nvSpPr>
          <p:spPr bwMode="auto">
            <a:xfrm>
              <a:off x="3198" y="3113"/>
              <a:ext cx="58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dirty="0">
                  <a:solidFill>
                    <a:schemeClr val="bg1"/>
                  </a:solidFill>
                </a:rPr>
                <a:t>м</a:t>
              </a:r>
            </a:p>
          </p:txBody>
        </p:sp>
      </p:grpSp>
      <p:sp>
        <p:nvSpPr>
          <p:cNvPr id="11318" name="Text Box 54"/>
          <p:cNvSpPr txBox="1">
            <a:spLocks noChangeArrowheads="1"/>
          </p:cNvSpPr>
          <p:nvPr/>
        </p:nvSpPr>
        <p:spPr bwMode="auto">
          <a:xfrm>
            <a:off x="5219700" y="5229225"/>
            <a:ext cx="3600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pic>
        <p:nvPicPr>
          <p:cNvPr id="11319" name="Picture 55" descr="Бабушка Удав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25" y="4941888"/>
            <a:ext cx="2303463" cy="172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1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1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0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Задание на урок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Учебник </a:t>
            </a:r>
            <a:r>
              <a:rPr lang="ru-RU" b="1" dirty="0" smtClean="0">
                <a:solidFill>
                  <a:schemeClr val="bg1"/>
                </a:solidFill>
              </a:rPr>
              <a:t>с.60</a:t>
            </a:r>
            <a:endParaRPr lang="ru-RU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№</a:t>
            </a:r>
            <a:r>
              <a:rPr lang="ru-RU" b="1" dirty="0" smtClean="0">
                <a:solidFill>
                  <a:schemeClr val="bg1"/>
                </a:solidFill>
              </a:rPr>
              <a:t>382</a:t>
            </a:r>
            <a:r>
              <a:rPr lang="ru-RU" b="1" dirty="0" smtClean="0">
                <a:solidFill>
                  <a:schemeClr val="bg1"/>
                </a:solidFill>
              </a:rPr>
              <a:t>,</a:t>
            </a:r>
            <a:endParaRPr lang="ru-RU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№</a:t>
            </a:r>
            <a:r>
              <a:rPr lang="ru-RU" b="1" dirty="0" smtClean="0">
                <a:solidFill>
                  <a:schemeClr val="bg1"/>
                </a:solidFill>
              </a:rPr>
              <a:t>383</a:t>
            </a:r>
            <a:r>
              <a:rPr lang="ru-RU" b="1" dirty="0" smtClean="0">
                <a:solidFill>
                  <a:schemeClr val="bg1"/>
                </a:solidFill>
              </a:rPr>
              <a:t>,</a:t>
            </a:r>
            <a:endParaRPr lang="ru-RU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№</a:t>
            </a:r>
            <a:r>
              <a:rPr lang="ru-RU" b="1" dirty="0" smtClean="0">
                <a:solidFill>
                  <a:schemeClr val="bg1"/>
                </a:solidFill>
              </a:rPr>
              <a:t>377</a:t>
            </a:r>
            <a:r>
              <a:rPr lang="ru-RU" b="1" dirty="0" smtClean="0">
                <a:solidFill>
                  <a:schemeClr val="bg1"/>
                </a:solidFill>
              </a:rPr>
              <a:t>(</a:t>
            </a:r>
            <a:r>
              <a:rPr lang="ru-RU" b="1" dirty="0" err="1" smtClean="0">
                <a:solidFill>
                  <a:schemeClr val="bg1"/>
                </a:solidFill>
              </a:rPr>
              <a:t>б,в,д,е,л,н,п</a:t>
            </a:r>
            <a:r>
              <a:rPr lang="ru-RU" b="1" dirty="0" smtClean="0">
                <a:solidFill>
                  <a:schemeClr val="bg1"/>
                </a:solidFill>
              </a:rPr>
              <a:t>),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№</a:t>
            </a:r>
            <a:r>
              <a:rPr lang="ru-RU" b="1" dirty="0" smtClean="0">
                <a:solidFill>
                  <a:schemeClr val="bg1"/>
                </a:solidFill>
              </a:rPr>
              <a:t>390</a:t>
            </a:r>
            <a:endParaRPr lang="ru-RU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endParaRPr lang="ru-RU" b="1" u="sng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332384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Рефлексия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8" name="Содержимое 3" descr="smili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79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828328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Отгадайте ребус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3" name="Рисунок 4" descr="img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899592" y="1196752"/>
            <a:ext cx="5184775" cy="129614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Рисунок 5" descr="img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2636912"/>
            <a:ext cx="5178425" cy="133416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688" y="4005064"/>
            <a:ext cx="4320480" cy="122413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39752" y="5301208"/>
            <a:ext cx="3733899" cy="129614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908720"/>
            <a:ext cx="6870700" cy="4320480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/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/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Сложение и вычитание 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смешанных чисел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3924672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Вычислить устно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468313" y="1052513"/>
            <a:ext cx="6624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bg1"/>
                </a:solidFill>
              </a:rPr>
              <a:t>1. Выделите целую часть из числа: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395288" y="1557338"/>
            <a:ext cx="576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 smtClean="0">
                <a:solidFill>
                  <a:schemeClr val="bg1"/>
                </a:solidFill>
              </a:rPr>
              <a:t>29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755650" y="2997200"/>
            <a:ext cx="1079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>
            <a:off x="468313" y="1989138"/>
            <a:ext cx="4318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468313" y="1989138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827088" y="1747838"/>
            <a:ext cx="360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2698750" y="1963738"/>
            <a:ext cx="433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bg1"/>
                </a:solidFill>
              </a:rPr>
              <a:t>5</a:t>
            </a:r>
          </a:p>
        </p:txBody>
      </p:sp>
      <p:grpSp>
        <p:nvGrpSpPr>
          <p:cNvPr id="17429" name="Group 21"/>
          <p:cNvGrpSpPr>
            <a:grpSpLocks/>
          </p:cNvGrpSpPr>
          <p:nvPr/>
        </p:nvGrpSpPr>
        <p:grpSpPr bwMode="auto">
          <a:xfrm>
            <a:off x="1116013" y="1557338"/>
            <a:ext cx="647700" cy="889000"/>
            <a:chOff x="703" y="981"/>
            <a:chExt cx="408" cy="560"/>
          </a:xfrm>
        </p:grpSpPr>
        <p:sp>
          <p:nvSpPr>
            <p:cNvPr id="17422" name="Text Box 14"/>
            <p:cNvSpPr txBox="1">
              <a:spLocks noChangeArrowheads="1"/>
            </p:cNvSpPr>
            <p:nvPr/>
          </p:nvSpPr>
          <p:spPr bwMode="auto">
            <a:xfrm>
              <a:off x="703" y="1117"/>
              <a:ext cx="22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7423" name="Text Box 15"/>
            <p:cNvSpPr txBox="1">
              <a:spLocks noChangeArrowheads="1"/>
            </p:cNvSpPr>
            <p:nvPr/>
          </p:nvSpPr>
          <p:spPr bwMode="auto">
            <a:xfrm>
              <a:off x="839" y="981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dirty="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17426" name="Text Box 18"/>
            <p:cNvSpPr txBox="1">
              <a:spLocks noChangeArrowheads="1"/>
            </p:cNvSpPr>
            <p:nvPr/>
          </p:nvSpPr>
          <p:spPr bwMode="auto">
            <a:xfrm>
              <a:off x="839" y="1253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17428" name="Line 20"/>
            <p:cNvSpPr>
              <a:spLocks noChangeShapeType="1"/>
            </p:cNvSpPr>
            <p:nvPr/>
          </p:nvSpPr>
          <p:spPr bwMode="auto">
            <a:xfrm>
              <a:off x="885" y="1253"/>
              <a:ext cx="181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2627313" y="1557338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>
                <a:solidFill>
                  <a:schemeClr val="bg1"/>
                </a:solidFill>
              </a:rPr>
              <a:t>2</a:t>
            </a:r>
            <a:r>
              <a:rPr lang="ru-RU" sz="2400" dirty="0" smtClean="0">
                <a:solidFill>
                  <a:schemeClr val="bg1"/>
                </a:solidFill>
              </a:rPr>
              <a:t>4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7432" name="Line 24"/>
          <p:cNvSpPr>
            <a:spLocks noChangeShapeType="1"/>
          </p:cNvSpPr>
          <p:nvPr/>
        </p:nvSpPr>
        <p:spPr bwMode="auto">
          <a:xfrm>
            <a:off x="2700338" y="1989138"/>
            <a:ext cx="360362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2987675" y="1747838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>
                <a:solidFill>
                  <a:schemeClr val="bg1"/>
                </a:solidFill>
              </a:rPr>
              <a:t>=</a:t>
            </a:r>
          </a:p>
        </p:txBody>
      </p:sp>
      <p:grpSp>
        <p:nvGrpSpPr>
          <p:cNvPr id="17439" name="Group 31"/>
          <p:cNvGrpSpPr>
            <a:grpSpLocks/>
          </p:cNvGrpSpPr>
          <p:nvPr/>
        </p:nvGrpSpPr>
        <p:grpSpPr bwMode="auto">
          <a:xfrm>
            <a:off x="3348038" y="1557338"/>
            <a:ext cx="719137" cy="863600"/>
            <a:chOff x="2109" y="981"/>
            <a:chExt cx="453" cy="544"/>
          </a:xfrm>
        </p:grpSpPr>
        <p:sp>
          <p:nvSpPr>
            <p:cNvPr id="17434" name="Text Box 26"/>
            <p:cNvSpPr txBox="1">
              <a:spLocks noChangeArrowheads="1"/>
            </p:cNvSpPr>
            <p:nvPr/>
          </p:nvSpPr>
          <p:spPr bwMode="auto">
            <a:xfrm>
              <a:off x="2109" y="1101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dirty="0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7435" name="Text Box 27"/>
            <p:cNvSpPr txBox="1">
              <a:spLocks noChangeArrowheads="1"/>
            </p:cNvSpPr>
            <p:nvPr/>
          </p:nvSpPr>
          <p:spPr bwMode="auto">
            <a:xfrm>
              <a:off x="2290" y="981"/>
              <a:ext cx="22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7437" name="Line 29"/>
            <p:cNvSpPr>
              <a:spLocks noChangeShapeType="1"/>
            </p:cNvSpPr>
            <p:nvPr/>
          </p:nvSpPr>
          <p:spPr bwMode="auto">
            <a:xfrm>
              <a:off x="2336" y="1253"/>
              <a:ext cx="181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38" name="Text Box 30"/>
            <p:cNvSpPr txBox="1">
              <a:spLocks noChangeArrowheads="1"/>
            </p:cNvSpPr>
            <p:nvPr/>
          </p:nvSpPr>
          <p:spPr bwMode="auto">
            <a:xfrm>
              <a:off x="2290" y="1237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17440" name="Text Box 32"/>
          <p:cNvSpPr txBox="1">
            <a:spLocks noChangeArrowheads="1"/>
          </p:cNvSpPr>
          <p:nvPr/>
        </p:nvSpPr>
        <p:spPr bwMode="auto">
          <a:xfrm>
            <a:off x="4932363" y="1557338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bg1"/>
                </a:solidFill>
              </a:rPr>
              <a:t>41</a:t>
            </a:r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3635375" y="3860800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7442" name="Line 34"/>
          <p:cNvSpPr>
            <a:spLocks noChangeShapeType="1"/>
          </p:cNvSpPr>
          <p:nvPr/>
        </p:nvSpPr>
        <p:spPr bwMode="auto">
          <a:xfrm>
            <a:off x="5003800" y="1989138"/>
            <a:ext cx="35877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5003800" y="1989138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5292725" y="1747838"/>
            <a:ext cx="360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chemeClr val="bg1"/>
                </a:solidFill>
              </a:rPr>
              <a:t>=</a:t>
            </a:r>
          </a:p>
        </p:txBody>
      </p:sp>
      <p:grpSp>
        <p:nvGrpSpPr>
          <p:cNvPr id="17452" name="Group 44"/>
          <p:cNvGrpSpPr>
            <a:grpSpLocks/>
          </p:cNvGrpSpPr>
          <p:nvPr/>
        </p:nvGrpSpPr>
        <p:grpSpPr bwMode="auto">
          <a:xfrm>
            <a:off x="5508625" y="1557338"/>
            <a:ext cx="863600" cy="889000"/>
            <a:chOff x="3470" y="981"/>
            <a:chExt cx="544" cy="560"/>
          </a:xfrm>
        </p:grpSpPr>
        <p:sp>
          <p:nvSpPr>
            <p:cNvPr id="17445" name="Text Box 37"/>
            <p:cNvSpPr txBox="1">
              <a:spLocks noChangeArrowheads="1"/>
            </p:cNvSpPr>
            <p:nvPr/>
          </p:nvSpPr>
          <p:spPr bwMode="auto">
            <a:xfrm>
              <a:off x="3470" y="1101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17446" name="Text Box 38"/>
            <p:cNvSpPr txBox="1">
              <a:spLocks noChangeArrowheads="1"/>
            </p:cNvSpPr>
            <p:nvPr/>
          </p:nvSpPr>
          <p:spPr bwMode="auto">
            <a:xfrm>
              <a:off x="3696" y="981"/>
              <a:ext cx="22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7448" name="Line 40"/>
            <p:cNvSpPr>
              <a:spLocks noChangeShapeType="1"/>
            </p:cNvSpPr>
            <p:nvPr/>
          </p:nvSpPr>
          <p:spPr bwMode="auto">
            <a:xfrm>
              <a:off x="3742" y="1253"/>
              <a:ext cx="137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49" name="Text Box 41"/>
            <p:cNvSpPr txBox="1">
              <a:spLocks noChangeArrowheads="1"/>
            </p:cNvSpPr>
            <p:nvPr/>
          </p:nvSpPr>
          <p:spPr bwMode="auto">
            <a:xfrm>
              <a:off x="3696" y="1253"/>
              <a:ext cx="3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4</a:t>
              </a:r>
            </a:p>
          </p:txBody>
        </p:sp>
      </p:grpSp>
      <p:sp>
        <p:nvSpPr>
          <p:cNvPr id="17453" name="Text Box 45"/>
          <p:cNvSpPr txBox="1">
            <a:spLocks noChangeArrowheads="1"/>
          </p:cNvSpPr>
          <p:nvPr/>
        </p:nvSpPr>
        <p:spPr bwMode="auto">
          <a:xfrm>
            <a:off x="468313" y="2708275"/>
            <a:ext cx="8207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bg1"/>
                </a:solidFill>
              </a:rPr>
              <a:t>2. .Выделите целую часть из дробной части числа: </a:t>
            </a:r>
          </a:p>
        </p:txBody>
      </p:sp>
      <p:sp>
        <p:nvSpPr>
          <p:cNvPr id="17456" name="Text Box 48"/>
          <p:cNvSpPr txBox="1">
            <a:spLocks noChangeArrowheads="1"/>
          </p:cNvSpPr>
          <p:nvPr/>
        </p:nvSpPr>
        <p:spPr bwMode="auto">
          <a:xfrm>
            <a:off x="1187450" y="4292600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grpSp>
        <p:nvGrpSpPr>
          <p:cNvPr id="17471" name="Group 63"/>
          <p:cNvGrpSpPr>
            <a:grpSpLocks/>
          </p:cNvGrpSpPr>
          <p:nvPr/>
        </p:nvGrpSpPr>
        <p:grpSpPr bwMode="auto">
          <a:xfrm>
            <a:off x="611188" y="3068638"/>
            <a:ext cx="6265862" cy="962025"/>
            <a:chOff x="385" y="1933"/>
            <a:chExt cx="3947" cy="606"/>
          </a:xfrm>
        </p:grpSpPr>
        <p:sp>
          <p:nvSpPr>
            <p:cNvPr id="17415" name="Text Box 7"/>
            <p:cNvSpPr txBox="1">
              <a:spLocks noChangeArrowheads="1"/>
            </p:cNvSpPr>
            <p:nvPr/>
          </p:nvSpPr>
          <p:spPr bwMode="auto">
            <a:xfrm>
              <a:off x="385" y="2024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/>
            </a:p>
          </p:txBody>
        </p:sp>
        <p:sp>
          <p:nvSpPr>
            <p:cNvPr id="17447" name="Text Box 39"/>
            <p:cNvSpPr txBox="1">
              <a:spLocks noChangeArrowheads="1"/>
            </p:cNvSpPr>
            <p:nvPr/>
          </p:nvSpPr>
          <p:spPr bwMode="auto">
            <a:xfrm>
              <a:off x="2335" y="2205"/>
              <a:ext cx="40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15</a:t>
              </a:r>
            </a:p>
          </p:txBody>
        </p:sp>
        <p:sp>
          <p:nvSpPr>
            <p:cNvPr id="17454" name="Text Box 46"/>
            <p:cNvSpPr txBox="1">
              <a:spLocks noChangeArrowheads="1"/>
            </p:cNvSpPr>
            <p:nvPr/>
          </p:nvSpPr>
          <p:spPr bwMode="auto">
            <a:xfrm>
              <a:off x="431" y="2099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7455" name="Text Box 47"/>
            <p:cNvSpPr txBox="1">
              <a:spLocks noChangeArrowheads="1"/>
            </p:cNvSpPr>
            <p:nvPr/>
          </p:nvSpPr>
          <p:spPr bwMode="auto">
            <a:xfrm>
              <a:off x="612" y="1979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19</a:t>
              </a:r>
            </a:p>
          </p:txBody>
        </p:sp>
        <p:sp>
          <p:nvSpPr>
            <p:cNvPr id="17457" name="Line 49"/>
            <p:cNvSpPr>
              <a:spLocks noChangeShapeType="1"/>
            </p:cNvSpPr>
            <p:nvPr/>
          </p:nvSpPr>
          <p:spPr bwMode="auto">
            <a:xfrm>
              <a:off x="657" y="2251"/>
              <a:ext cx="18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58" name="Text Box 50"/>
            <p:cNvSpPr txBox="1">
              <a:spLocks noChangeArrowheads="1"/>
            </p:cNvSpPr>
            <p:nvPr/>
          </p:nvSpPr>
          <p:spPr bwMode="auto">
            <a:xfrm>
              <a:off x="611" y="2251"/>
              <a:ext cx="31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17459" name="Text Box 51"/>
            <p:cNvSpPr txBox="1">
              <a:spLocks noChangeArrowheads="1"/>
            </p:cNvSpPr>
            <p:nvPr/>
          </p:nvSpPr>
          <p:spPr bwMode="auto">
            <a:xfrm>
              <a:off x="839" y="2099"/>
              <a:ext cx="3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solidFill>
                    <a:schemeClr val="bg1"/>
                  </a:solidFill>
                </a:rPr>
                <a:t>=</a:t>
              </a:r>
            </a:p>
          </p:txBody>
        </p:sp>
        <p:sp>
          <p:nvSpPr>
            <p:cNvPr id="17460" name="Text Box 52"/>
            <p:cNvSpPr txBox="1">
              <a:spLocks noChangeArrowheads="1"/>
            </p:cNvSpPr>
            <p:nvPr/>
          </p:nvSpPr>
          <p:spPr bwMode="auto">
            <a:xfrm>
              <a:off x="2200" y="2069"/>
              <a:ext cx="3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17461" name="Text Box 53"/>
            <p:cNvSpPr txBox="1">
              <a:spLocks noChangeArrowheads="1"/>
            </p:cNvSpPr>
            <p:nvPr/>
          </p:nvSpPr>
          <p:spPr bwMode="auto">
            <a:xfrm>
              <a:off x="2336" y="1933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17463" name="Line 55"/>
            <p:cNvSpPr>
              <a:spLocks noChangeShapeType="1"/>
            </p:cNvSpPr>
            <p:nvPr/>
          </p:nvSpPr>
          <p:spPr bwMode="auto">
            <a:xfrm>
              <a:off x="2426" y="2205"/>
              <a:ext cx="18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64" name="Text Box 56"/>
            <p:cNvSpPr txBox="1">
              <a:spLocks noChangeArrowheads="1"/>
            </p:cNvSpPr>
            <p:nvPr/>
          </p:nvSpPr>
          <p:spPr bwMode="auto">
            <a:xfrm>
              <a:off x="2562" y="2053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solidFill>
                    <a:schemeClr val="bg1"/>
                  </a:solidFill>
                </a:rPr>
                <a:t>=</a:t>
              </a:r>
            </a:p>
          </p:txBody>
        </p:sp>
        <p:sp>
          <p:nvSpPr>
            <p:cNvPr id="17465" name="Text Box 57"/>
            <p:cNvSpPr txBox="1">
              <a:spLocks noChangeArrowheads="1"/>
            </p:cNvSpPr>
            <p:nvPr/>
          </p:nvSpPr>
          <p:spPr bwMode="auto">
            <a:xfrm>
              <a:off x="3696" y="2069"/>
              <a:ext cx="22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7466" name="Text Box 58"/>
            <p:cNvSpPr txBox="1">
              <a:spLocks noChangeArrowheads="1"/>
            </p:cNvSpPr>
            <p:nvPr/>
          </p:nvSpPr>
          <p:spPr bwMode="auto">
            <a:xfrm>
              <a:off x="3833" y="1933"/>
              <a:ext cx="3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36</a:t>
              </a:r>
            </a:p>
          </p:txBody>
        </p:sp>
        <p:sp>
          <p:nvSpPr>
            <p:cNvPr id="17468" name="Line 60"/>
            <p:cNvSpPr>
              <a:spLocks noChangeShapeType="1"/>
            </p:cNvSpPr>
            <p:nvPr/>
          </p:nvSpPr>
          <p:spPr bwMode="auto">
            <a:xfrm>
              <a:off x="3878" y="2205"/>
              <a:ext cx="27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69" name="Text Box 61"/>
            <p:cNvSpPr txBox="1">
              <a:spLocks noChangeArrowheads="1"/>
            </p:cNvSpPr>
            <p:nvPr/>
          </p:nvSpPr>
          <p:spPr bwMode="auto">
            <a:xfrm>
              <a:off x="3878" y="2205"/>
              <a:ext cx="45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12</a:t>
              </a:r>
            </a:p>
          </p:txBody>
        </p:sp>
        <p:sp>
          <p:nvSpPr>
            <p:cNvPr id="17470" name="Text Box 62"/>
            <p:cNvSpPr txBox="1">
              <a:spLocks noChangeArrowheads="1"/>
            </p:cNvSpPr>
            <p:nvPr/>
          </p:nvSpPr>
          <p:spPr bwMode="auto">
            <a:xfrm>
              <a:off x="4105" y="2053"/>
              <a:ext cx="22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solidFill>
                    <a:schemeClr val="bg1"/>
                  </a:solidFill>
                </a:rPr>
                <a:t>=</a:t>
              </a:r>
            </a:p>
          </p:txBody>
        </p:sp>
      </p:grpSp>
      <p:grpSp>
        <p:nvGrpSpPr>
          <p:cNvPr id="17479" name="Group 71"/>
          <p:cNvGrpSpPr>
            <a:grpSpLocks/>
          </p:cNvGrpSpPr>
          <p:nvPr/>
        </p:nvGrpSpPr>
        <p:grpSpPr bwMode="auto">
          <a:xfrm>
            <a:off x="1619250" y="3141663"/>
            <a:ext cx="720725" cy="889000"/>
            <a:chOff x="1020" y="1979"/>
            <a:chExt cx="454" cy="560"/>
          </a:xfrm>
        </p:grpSpPr>
        <p:sp>
          <p:nvSpPr>
            <p:cNvPr id="17472" name="Text Box 64"/>
            <p:cNvSpPr txBox="1">
              <a:spLocks noChangeArrowheads="1"/>
            </p:cNvSpPr>
            <p:nvPr/>
          </p:nvSpPr>
          <p:spPr bwMode="auto">
            <a:xfrm>
              <a:off x="1020" y="2115"/>
              <a:ext cx="45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7473" name="Text Box 65"/>
            <p:cNvSpPr txBox="1">
              <a:spLocks noChangeArrowheads="1"/>
            </p:cNvSpPr>
            <p:nvPr/>
          </p:nvSpPr>
          <p:spPr bwMode="auto">
            <a:xfrm>
              <a:off x="1156" y="1979"/>
              <a:ext cx="2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17477" name="Text Box 69"/>
            <p:cNvSpPr txBox="1">
              <a:spLocks noChangeArrowheads="1"/>
            </p:cNvSpPr>
            <p:nvPr/>
          </p:nvSpPr>
          <p:spPr bwMode="auto">
            <a:xfrm>
              <a:off x="1111" y="2251"/>
              <a:ext cx="3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17478" name="Line 70"/>
            <p:cNvSpPr>
              <a:spLocks noChangeShapeType="1"/>
            </p:cNvSpPr>
            <p:nvPr/>
          </p:nvSpPr>
          <p:spPr bwMode="auto">
            <a:xfrm>
              <a:off x="1202" y="2251"/>
              <a:ext cx="136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7485" name="Group 77"/>
          <p:cNvGrpSpPr>
            <a:grpSpLocks/>
          </p:cNvGrpSpPr>
          <p:nvPr/>
        </p:nvGrpSpPr>
        <p:grpSpPr bwMode="auto">
          <a:xfrm>
            <a:off x="4354513" y="3068638"/>
            <a:ext cx="938212" cy="889000"/>
            <a:chOff x="2743" y="1933"/>
            <a:chExt cx="591" cy="560"/>
          </a:xfrm>
        </p:grpSpPr>
        <p:sp>
          <p:nvSpPr>
            <p:cNvPr id="17480" name="Text Box 72"/>
            <p:cNvSpPr txBox="1">
              <a:spLocks noChangeArrowheads="1"/>
            </p:cNvSpPr>
            <p:nvPr/>
          </p:nvSpPr>
          <p:spPr bwMode="auto">
            <a:xfrm>
              <a:off x="2743" y="2069"/>
              <a:ext cx="3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7</a:t>
              </a:r>
            </a:p>
          </p:txBody>
        </p:sp>
        <p:sp>
          <p:nvSpPr>
            <p:cNvPr id="17481" name="Text Box 73"/>
            <p:cNvSpPr txBox="1">
              <a:spLocks noChangeArrowheads="1"/>
            </p:cNvSpPr>
            <p:nvPr/>
          </p:nvSpPr>
          <p:spPr bwMode="auto">
            <a:xfrm>
              <a:off x="2971" y="1933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17483" name="Line 75"/>
            <p:cNvSpPr>
              <a:spLocks noChangeShapeType="1"/>
            </p:cNvSpPr>
            <p:nvPr/>
          </p:nvSpPr>
          <p:spPr bwMode="auto">
            <a:xfrm>
              <a:off x="2971" y="2205"/>
              <a:ext cx="227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84" name="Text Box 76"/>
            <p:cNvSpPr txBox="1">
              <a:spLocks noChangeArrowheads="1"/>
            </p:cNvSpPr>
            <p:nvPr/>
          </p:nvSpPr>
          <p:spPr bwMode="auto">
            <a:xfrm>
              <a:off x="2925" y="2205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15</a:t>
              </a:r>
            </a:p>
          </p:txBody>
        </p:sp>
      </p:grpSp>
      <p:sp>
        <p:nvSpPr>
          <p:cNvPr id="17486" name="Text Box 78"/>
          <p:cNvSpPr txBox="1">
            <a:spLocks noChangeArrowheads="1"/>
          </p:cNvSpPr>
          <p:nvPr/>
        </p:nvSpPr>
        <p:spPr bwMode="auto">
          <a:xfrm>
            <a:off x="6732588" y="3284538"/>
            <a:ext cx="1079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7487" name="Text Box 79"/>
          <p:cNvSpPr txBox="1">
            <a:spLocks noChangeArrowheads="1"/>
          </p:cNvSpPr>
          <p:nvPr/>
        </p:nvSpPr>
        <p:spPr bwMode="auto">
          <a:xfrm>
            <a:off x="539750" y="4365625"/>
            <a:ext cx="7777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bg1"/>
                </a:solidFill>
              </a:rPr>
              <a:t>3. Представьте число в виде неправильной дроби: </a:t>
            </a:r>
          </a:p>
        </p:txBody>
      </p:sp>
      <p:grpSp>
        <p:nvGrpSpPr>
          <p:cNvPr id="17500" name="Group 92"/>
          <p:cNvGrpSpPr>
            <a:grpSpLocks/>
          </p:cNvGrpSpPr>
          <p:nvPr/>
        </p:nvGrpSpPr>
        <p:grpSpPr bwMode="auto">
          <a:xfrm>
            <a:off x="1835150" y="4221163"/>
            <a:ext cx="3673475" cy="2238375"/>
            <a:chOff x="1156" y="2659"/>
            <a:chExt cx="2314" cy="1410"/>
          </a:xfrm>
        </p:grpSpPr>
        <p:sp>
          <p:nvSpPr>
            <p:cNvPr id="17427" name="Text Box 19"/>
            <p:cNvSpPr txBox="1">
              <a:spLocks noChangeArrowheads="1"/>
            </p:cNvSpPr>
            <p:nvPr/>
          </p:nvSpPr>
          <p:spPr bwMode="auto">
            <a:xfrm>
              <a:off x="1156" y="2659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/>
            </a:p>
          </p:txBody>
        </p:sp>
        <p:sp>
          <p:nvSpPr>
            <p:cNvPr id="17436" name="Text Box 28"/>
            <p:cNvSpPr txBox="1">
              <a:spLocks noChangeArrowheads="1"/>
            </p:cNvSpPr>
            <p:nvPr/>
          </p:nvSpPr>
          <p:spPr bwMode="auto">
            <a:xfrm>
              <a:off x="1473" y="2961"/>
              <a:ext cx="3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7489" name="Text Box 81"/>
            <p:cNvSpPr txBox="1">
              <a:spLocks noChangeArrowheads="1"/>
            </p:cNvSpPr>
            <p:nvPr/>
          </p:nvSpPr>
          <p:spPr bwMode="auto">
            <a:xfrm>
              <a:off x="1519" y="3838"/>
              <a:ext cx="4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/>
            </a:p>
          </p:txBody>
        </p:sp>
        <p:sp>
          <p:nvSpPr>
            <p:cNvPr id="17495" name="Text Box 87"/>
            <p:cNvSpPr txBox="1">
              <a:spLocks noChangeArrowheads="1"/>
            </p:cNvSpPr>
            <p:nvPr/>
          </p:nvSpPr>
          <p:spPr bwMode="auto">
            <a:xfrm>
              <a:off x="2018" y="3838"/>
              <a:ext cx="4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/>
            </a:p>
          </p:txBody>
        </p:sp>
        <p:grpSp>
          <p:nvGrpSpPr>
            <p:cNvPr id="17499" name="Group 91"/>
            <p:cNvGrpSpPr>
              <a:grpSpLocks/>
            </p:cNvGrpSpPr>
            <p:nvPr/>
          </p:nvGrpSpPr>
          <p:grpSpPr bwMode="auto">
            <a:xfrm>
              <a:off x="1292" y="2976"/>
              <a:ext cx="2178" cy="685"/>
              <a:chOff x="1292" y="2976"/>
              <a:chExt cx="2178" cy="685"/>
            </a:xfrm>
          </p:grpSpPr>
          <p:sp>
            <p:nvSpPr>
              <p:cNvPr id="17431" name="Text Box 23"/>
              <p:cNvSpPr txBox="1">
                <a:spLocks noChangeArrowheads="1"/>
              </p:cNvSpPr>
              <p:nvPr/>
            </p:nvSpPr>
            <p:spPr bwMode="auto">
              <a:xfrm>
                <a:off x="1565" y="3067"/>
                <a:ext cx="36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ru-RU"/>
              </a:p>
            </p:txBody>
          </p:sp>
          <p:sp>
            <p:nvSpPr>
              <p:cNvPr id="17475" name="Text Box 67"/>
              <p:cNvSpPr txBox="1">
                <a:spLocks noChangeArrowheads="1"/>
              </p:cNvSpPr>
              <p:nvPr/>
            </p:nvSpPr>
            <p:spPr bwMode="auto">
              <a:xfrm>
                <a:off x="1565" y="3385"/>
                <a:ext cx="1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ru-RU"/>
              </a:p>
            </p:txBody>
          </p:sp>
          <p:sp>
            <p:nvSpPr>
              <p:cNvPr id="17482" name="Text Box 74"/>
              <p:cNvSpPr txBox="1">
                <a:spLocks noChangeArrowheads="1"/>
              </p:cNvSpPr>
              <p:nvPr/>
            </p:nvSpPr>
            <p:spPr bwMode="auto">
              <a:xfrm>
                <a:off x="2018" y="3430"/>
                <a:ext cx="45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ru-RU"/>
              </a:p>
            </p:txBody>
          </p:sp>
          <p:sp>
            <p:nvSpPr>
              <p:cNvPr id="17488" name="Text Box 80"/>
              <p:cNvSpPr txBox="1">
                <a:spLocks noChangeArrowheads="1"/>
              </p:cNvSpPr>
              <p:nvPr/>
            </p:nvSpPr>
            <p:spPr bwMode="auto">
              <a:xfrm>
                <a:off x="1292" y="3113"/>
                <a:ext cx="22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>
                    <a:solidFill>
                      <a:schemeClr val="bg1"/>
                    </a:solidFill>
                  </a:rPr>
                  <a:t>5</a:t>
                </a:r>
              </a:p>
            </p:txBody>
          </p:sp>
          <p:sp>
            <p:nvSpPr>
              <p:cNvPr id="17490" name="Line 82"/>
              <p:cNvSpPr>
                <a:spLocks noChangeShapeType="1"/>
              </p:cNvSpPr>
              <p:nvPr/>
            </p:nvSpPr>
            <p:spPr bwMode="auto">
              <a:xfrm>
                <a:off x="1474" y="3249"/>
                <a:ext cx="181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91" name="Text Box 83"/>
              <p:cNvSpPr txBox="1">
                <a:spLocks noChangeArrowheads="1"/>
              </p:cNvSpPr>
              <p:nvPr/>
            </p:nvSpPr>
            <p:spPr bwMode="auto">
              <a:xfrm>
                <a:off x="1474" y="3249"/>
                <a:ext cx="27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>
                    <a:solidFill>
                      <a:schemeClr val="bg1"/>
                    </a:solidFill>
                  </a:rPr>
                  <a:t>6</a:t>
                </a:r>
              </a:p>
            </p:txBody>
          </p:sp>
          <p:sp>
            <p:nvSpPr>
              <p:cNvPr id="17492" name="Text Box 84"/>
              <p:cNvSpPr txBox="1">
                <a:spLocks noChangeArrowheads="1"/>
              </p:cNvSpPr>
              <p:nvPr/>
            </p:nvSpPr>
            <p:spPr bwMode="auto">
              <a:xfrm>
                <a:off x="1610" y="3097"/>
                <a:ext cx="36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 b="1">
                    <a:solidFill>
                      <a:schemeClr val="bg1"/>
                    </a:solidFill>
                  </a:rPr>
                  <a:t>=</a:t>
                </a:r>
              </a:p>
            </p:txBody>
          </p:sp>
          <p:sp>
            <p:nvSpPr>
              <p:cNvPr id="17493" name="Text Box 85"/>
              <p:cNvSpPr txBox="1">
                <a:spLocks noChangeArrowheads="1"/>
              </p:cNvSpPr>
              <p:nvPr/>
            </p:nvSpPr>
            <p:spPr bwMode="auto">
              <a:xfrm>
                <a:off x="2653" y="3113"/>
                <a:ext cx="36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>
                    <a:solidFill>
                      <a:schemeClr val="bg1"/>
                    </a:solidFill>
                  </a:rPr>
                  <a:t>12</a:t>
                </a:r>
              </a:p>
            </p:txBody>
          </p:sp>
          <p:sp>
            <p:nvSpPr>
              <p:cNvPr id="17494" name="Text Box 86"/>
              <p:cNvSpPr txBox="1">
                <a:spLocks noChangeArrowheads="1"/>
              </p:cNvSpPr>
              <p:nvPr/>
            </p:nvSpPr>
            <p:spPr bwMode="auto">
              <a:xfrm>
                <a:off x="2971" y="2976"/>
                <a:ext cx="36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>
                    <a:solidFill>
                      <a:schemeClr val="bg1"/>
                    </a:solidFill>
                  </a:rPr>
                  <a:t>7</a:t>
                </a:r>
              </a:p>
            </p:txBody>
          </p:sp>
          <p:sp>
            <p:nvSpPr>
              <p:cNvPr id="17496" name="Line 88"/>
              <p:cNvSpPr>
                <a:spLocks noChangeShapeType="1"/>
              </p:cNvSpPr>
              <p:nvPr/>
            </p:nvSpPr>
            <p:spPr bwMode="auto">
              <a:xfrm>
                <a:off x="2971" y="3249"/>
                <a:ext cx="272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97" name="Text Box 89"/>
              <p:cNvSpPr txBox="1">
                <a:spLocks noChangeArrowheads="1"/>
              </p:cNvSpPr>
              <p:nvPr/>
            </p:nvSpPr>
            <p:spPr bwMode="auto">
              <a:xfrm>
                <a:off x="2971" y="3249"/>
                <a:ext cx="40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>
                    <a:solidFill>
                      <a:schemeClr val="bg1"/>
                    </a:solidFill>
                  </a:rPr>
                  <a:t>10</a:t>
                </a:r>
              </a:p>
            </p:txBody>
          </p:sp>
          <p:sp>
            <p:nvSpPr>
              <p:cNvPr id="17498" name="Text Box 90"/>
              <p:cNvSpPr txBox="1">
                <a:spLocks noChangeArrowheads="1"/>
              </p:cNvSpPr>
              <p:nvPr/>
            </p:nvSpPr>
            <p:spPr bwMode="auto">
              <a:xfrm>
                <a:off x="3198" y="3097"/>
                <a:ext cx="27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 b="1">
                    <a:solidFill>
                      <a:schemeClr val="bg1"/>
                    </a:solidFill>
                  </a:rPr>
                  <a:t>=</a:t>
                </a:r>
              </a:p>
            </p:txBody>
          </p:sp>
        </p:grpSp>
      </p:grpSp>
      <p:sp>
        <p:nvSpPr>
          <p:cNvPr id="17502" name="Text Box 94"/>
          <p:cNvSpPr txBox="1">
            <a:spLocks noChangeArrowheads="1"/>
          </p:cNvSpPr>
          <p:nvPr/>
        </p:nvSpPr>
        <p:spPr bwMode="auto">
          <a:xfrm>
            <a:off x="2627313" y="6092825"/>
            <a:ext cx="649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grpSp>
        <p:nvGrpSpPr>
          <p:cNvPr id="17505" name="Group 97"/>
          <p:cNvGrpSpPr>
            <a:grpSpLocks/>
          </p:cNvGrpSpPr>
          <p:nvPr/>
        </p:nvGrpSpPr>
        <p:grpSpPr bwMode="auto">
          <a:xfrm>
            <a:off x="2916238" y="4724400"/>
            <a:ext cx="647700" cy="890588"/>
            <a:chOff x="1837" y="2976"/>
            <a:chExt cx="408" cy="561"/>
          </a:xfrm>
        </p:grpSpPr>
        <p:sp>
          <p:nvSpPr>
            <p:cNvPr id="17501" name="Text Box 93"/>
            <p:cNvSpPr txBox="1">
              <a:spLocks noChangeArrowheads="1"/>
            </p:cNvSpPr>
            <p:nvPr/>
          </p:nvSpPr>
          <p:spPr bwMode="auto">
            <a:xfrm>
              <a:off x="1837" y="2976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31</a:t>
              </a:r>
            </a:p>
          </p:txBody>
        </p:sp>
        <p:sp>
          <p:nvSpPr>
            <p:cNvPr id="17503" name="Line 95"/>
            <p:cNvSpPr>
              <a:spLocks noChangeShapeType="1"/>
            </p:cNvSpPr>
            <p:nvPr/>
          </p:nvSpPr>
          <p:spPr bwMode="auto">
            <a:xfrm>
              <a:off x="1883" y="3249"/>
              <a:ext cx="226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504" name="Text Box 96"/>
            <p:cNvSpPr txBox="1">
              <a:spLocks noChangeArrowheads="1"/>
            </p:cNvSpPr>
            <p:nvPr/>
          </p:nvSpPr>
          <p:spPr bwMode="auto">
            <a:xfrm>
              <a:off x="1882" y="3249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6</a:t>
              </a:r>
            </a:p>
          </p:txBody>
        </p:sp>
      </p:grpSp>
      <p:sp>
        <p:nvSpPr>
          <p:cNvPr id="17507" name="Text Box 99"/>
          <p:cNvSpPr txBox="1">
            <a:spLocks noChangeArrowheads="1"/>
          </p:cNvSpPr>
          <p:nvPr/>
        </p:nvSpPr>
        <p:spPr bwMode="auto">
          <a:xfrm>
            <a:off x="3203575" y="6021388"/>
            <a:ext cx="10080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grpSp>
        <p:nvGrpSpPr>
          <p:cNvPr id="17510" name="Group 102"/>
          <p:cNvGrpSpPr>
            <a:grpSpLocks/>
          </p:cNvGrpSpPr>
          <p:nvPr/>
        </p:nvGrpSpPr>
        <p:grpSpPr bwMode="auto">
          <a:xfrm>
            <a:off x="5364163" y="4724400"/>
            <a:ext cx="1223962" cy="890588"/>
            <a:chOff x="3379" y="2976"/>
            <a:chExt cx="771" cy="561"/>
          </a:xfrm>
        </p:grpSpPr>
        <p:sp>
          <p:nvSpPr>
            <p:cNvPr id="17506" name="Text Box 98"/>
            <p:cNvSpPr txBox="1">
              <a:spLocks noChangeArrowheads="1"/>
            </p:cNvSpPr>
            <p:nvPr/>
          </p:nvSpPr>
          <p:spPr bwMode="auto">
            <a:xfrm>
              <a:off x="3379" y="2976"/>
              <a:ext cx="7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127</a:t>
              </a:r>
            </a:p>
          </p:txBody>
        </p:sp>
        <p:sp>
          <p:nvSpPr>
            <p:cNvPr id="17508" name="Line 100"/>
            <p:cNvSpPr>
              <a:spLocks noChangeShapeType="1"/>
            </p:cNvSpPr>
            <p:nvPr/>
          </p:nvSpPr>
          <p:spPr bwMode="auto">
            <a:xfrm>
              <a:off x="3470" y="3249"/>
              <a:ext cx="27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509" name="Text Box 101"/>
            <p:cNvSpPr txBox="1">
              <a:spLocks noChangeArrowheads="1"/>
            </p:cNvSpPr>
            <p:nvPr/>
          </p:nvSpPr>
          <p:spPr bwMode="auto">
            <a:xfrm>
              <a:off x="3469" y="3249"/>
              <a:ext cx="45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7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74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74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74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74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7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75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7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75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7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75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7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7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8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684213" y="908050"/>
            <a:ext cx="6767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bg1"/>
                </a:solidFill>
              </a:rPr>
              <a:t>4. Представьте 1 в виде дроби со знаменателем 5, 12, 34, 88.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2555875" y="5589588"/>
            <a:ext cx="792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2268538" y="6092825"/>
            <a:ext cx="790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grpSp>
        <p:nvGrpSpPr>
          <p:cNvPr id="18457" name="Group 25"/>
          <p:cNvGrpSpPr>
            <a:grpSpLocks/>
          </p:cNvGrpSpPr>
          <p:nvPr/>
        </p:nvGrpSpPr>
        <p:grpSpPr bwMode="auto">
          <a:xfrm>
            <a:off x="900113" y="1747838"/>
            <a:ext cx="6192837" cy="914400"/>
            <a:chOff x="567" y="1101"/>
            <a:chExt cx="3901" cy="576"/>
          </a:xfrm>
        </p:grpSpPr>
        <p:sp>
          <p:nvSpPr>
            <p:cNvPr id="18437" name="Text Box 5"/>
            <p:cNvSpPr txBox="1">
              <a:spLocks noChangeArrowheads="1"/>
            </p:cNvSpPr>
            <p:nvPr/>
          </p:nvSpPr>
          <p:spPr bwMode="auto">
            <a:xfrm>
              <a:off x="567" y="1207"/>
              <a:ext cx="40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dirty="0">
                  <a:solidFill>
                    <a:schemeClr val="bg1"/>
                  </a:solidFill>
                </a:rPr>
                <a:t>1</a:t>
              </a:r>
              <a:r>
                <a:rPr lang="ru-RU" sz="2400" dirty="0">
                  <a:solidFill>
                    <a:schemeClr val="bg1"/>
                  </a:solidFill>
                </a:rPr>
                <a:t>=</a:t>
              </a:r>
            </a:p>
          </p:txBody>
        </p:sp>
        <p:sp>
          <p:nvSpPr>
            <p:cNvPr id="18438" name="Text Box 6"/>
            <p:cNvSpPr txBox="1">
              <a:spLocks noChangeArrowheads="1"/>
            </p:cNvSpPr>
            <p:nvPr/>
          </p:nvSpPr>
          <p:spPr bwMode="auto">
            <a:xfrm>
              <a:off x="793" y="1117"/>
              <a:ext cx="22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18440" name="Line 8"/>
            <p:cNvSpPr>
              <a:spLocks noChangeShapeType="1"/>
            </p:cNvSpPr>
            <p:nvPr/>
          </p:nvSpPr>
          <p:spPr bwMode="auto">
            <a:xfrm>
              <a:off x="839" y="1389"/>
              <a:ext cx="136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8441" name="Text Box 9"/>
            <p:cNvSpPr txBox="1">
              <a:spLocks noChangeArrowheads="1"/>
            </p:cNvSpPr>
            <p:nvPr/>
          </p:nvSpPr>
          <p:spPr bwMode="auto">
            <a:xfrm>
              <a:off x="793" y="1389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18442" name="Text Box 10"/>
            <p:cNvSpPr txBox="1">
              <a:spLocks noChangeArrowheads="1"/>
            </p:cNvSpPr>
            <p:nvPr/>
          </p:nvSpPr>
          <p:spPr bwMode="auto">
            <a:xfrm>
              <a:off x="1791" y="1207"/>
              <a:ext cx="72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dirty="0">
                  <a:solidFill>
                    <a:schemeClr val="bg1"/>
                  </a:solidFill>
                </a:rPr>
                <a:t>1=</a:t>
              </a:r>
            </a:p>
          </p:txBody>
        </p:sp>
        <p:sp>
          <p:nvSpPr>
            <p:cNvPr id="18443" name="Text Box 11"/>
            <p:cNvSpPr txBox="1">
              <a:spLocks noChangeArrowheads="1"/>
            </p:cNvSpPr>
            <p:nvPr/>
          </p:nvSpPr>
          <p:spPr bwMode="auto">
            <a:xfrm>
              <a:off x="2109" y="1117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12</a:t>
              </a:r>
            </a:p>
          </p:txBody>
        </p:sp>
        <p:sp>
          <p:nvSpPr>
            <p:cNvPr id="18445" name="Line 13"/>
            <p:cNvSpPr>
              <a:spLocks noChangeShapeType="1"/>
            </p:cNvSpPr>
            <p:nvPr/>
          </p:nvSpPr>
          <p:spPr bwMode="auto">
            <a:xfrm>
              <a:off x="2154" y="1389"/>
              <a:ext cx="227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8446" name="Text Box 14"/>
            <p:cNvSpPr txBox="1">
              <a:spLocks noChangeArrowheads="1"/>
            </p:cNvSpPr>
            <p:nvPr/>
          </p:nvSpPr>
          <p:spPr bwMode="auto">
            <a:xfrm>
              <a:off x="2108" y="1389"/>
              <a:ext cx="40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12</a:t>
              </a:r>
            </a:p>
          </p:txBody>
        </p:sp>
        <p:sp>
          <p:nvSpPr>
            <p:cNvPr id="18447" name="Text Box 15"/>
            <p:cNvSpPr txBox="1">
              <a:spLocks noChangeArrowheads="1"/>
            </p:cNvSpPr>
            <p:nvPr/>
          </p:nvSpPr>
          <p:spPr bwMode="auto">
            <a:xfrm>
              <a:off x="2790" y="1207"/>
              <a:ext cx="45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dirty="0">
                  <a:solidFill>
                    <a:schemeClr val="bg1"/>
                  </a:solidFill>
                </a:rPr>
                <a:t>1=         </a:t>
              </a:r>
            </a:p>
          </p:txBody>
        </p:sp>
        <p:sp>
          <p:nvSpPr>
            <p:cNvPr id="18449" name="Line 17"/>
            <p:cNvSpPr>
              <a:spLocks noChangeShapeType="1"/>
            </p:cNvSpPr>
            <p:nvPr/>
          </p:nvSpPr>
          <p:spPr bwMode="auto">
            <a:xfrm>
              <a:off x="3107" y="1389"/>
              <a:ext cx="227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8450" name="Text Box 18"/>
            <p:cNvSpPr txBox="1">
              <a:spLocks noChangeArrowheads="1"/>
            </p:cNvSpPr>
            <p:nvPr/>
          </p:nvSpPr>
          <p:spPr bwMode="auto">
            <a:xfrm>
              <a:off x="3061" y="1117"/>
              <a:ext cx="59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34</a:t>
              </a:r>
            </a:p>
          </p:txBody>
        </p:sp>
        <p:sp>
          <p:nvSpPr>
            <p:cNvPr id="18451" name="Text Box 19"/>
            <p:cNvSpPr txBox="1">
              <a:spLocks noChangeArrowheads="1"/>
            </p:cNvSpPr>
            <p:nvPr/>
          </p:nvSpPr>
          <p:spPr bwMode="auto">
            <a:xfrm>
              <a:off x="3061" y="1389"/>
              <a:ext cx="40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dirty="0">
                  <a:solidFill>
                    <a:schemeClr val="bg1"/>
                  </a:solidFill>
                </a:rPr>
                <a:t>34</a:t>
              </a:r>
            </a:p>
          </p:txBody>
        </p:sp>
        <p:sp>
          <p:nvSpPr>
            <p:cNvPr id="18452" name="Text Box 20"/>
            <p:cNvSpPr txBox="1">
              <a:spLocks noChangeArrowheads="1"/>
            </p:cNvSpPr>
            <p:nvPr/>
          </p:nvSpPr>
          <p:spPr bwMode="auto">
            <a:xfrm>
              <a:off x="3833" y="1207"/>
              <a:ext cx="40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>
                  <a:solidFill>
                    <a:schemeClr val="bg1"/>
                  </a:solidFill>
                </a:rPr>
                <a:t>1=</a:t>
              </a:r>
            </a:p>
          </p:txBody>
        </p:sp>
        <p:sp>
          <p:nvSpPr>
            <p:cNvPr id="18454" name="Line 22"/>
            <p:cNvSpPr>
              <a:spLocks noChangeShapeType="1"/>
            </p:cNvSpPr>
            <p:nvPr/>
          </p:nvSpPr>
          <p:spPr bwMode="auto">
            <a:xfrm>
              <a:off x="4150" y="1389"/>
              <a:ext cx="27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8455" name="Text Box 23"/>
            <p:cNvSpPr txBox="1">
              <a:spLocks noChangeArrowheads="1"/>
            </p:cNvSpPr>
            <p:nvPr/>
          </p:nvSpPr>
          <p:spPr bwMode="auto">
            <a:xfrm>
              <a:off x="4105" y="1101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88</a:t>
              </a:r>
            </a:p>
          </p:txBody>
        </p:sp>
        <p:sp>
          <p:nvSpPr>
            <p:cNvPr id="18456" name="Text Box 24"/>
            <p:cNvSpPr txBox="1">
              <a:spLocks noChangeArrowheads="1"/>
            </p:cNvSpPr>
            <p:nvPr/>
          </p:nvSpPr>
          <p:spPr bwMode="auto">
            <a:xfrm>
              <a:off x="4105" y="1389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88</a:t>
              </a:r>
            </a:p>
          </p:txBody>
        </p:sp>
      </p:grpSp>
      <p:sp>
        <p:nvSpPr>
          <p:cNvPr id="18458" name="Text Box 26"/>
          <p:cNvSpPr txBox="1">
            <a:spLocks noChangeArrowheads="1"/>
          </p:cNvSpPr>
          <p:nvPr/>
        </p:nvSpPr>
        <p:spPr bwMode="auto">
          <a:xfrm>
            <a:off x="468313" y="2924175"/>
            <a:ext cx="7272337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bg1"/>
                </a:solidFill>
              </a:rPr>
              <a:t>5. Представьте в виде неправильной дроби дробную часть чисел, взяв единицу из целой части:</a:t>
            </a:r>
          </a:p>
        </p:txBody>
      </p:sp>
      <p:sp>
        <p:nvSpPr>
          <p:cNvPr id="18466" name="Text Box 34"/>
          <p:cNvSpPr txBox="1">
            <a:spLocks noChangeArrowheads="1"/>
          </p:cNvSpPr>
          <p:nvPr/>
        </p:nvSpPr>
        <p:spPr bwMode="auto">
          <a:xfrm>
            <a:off x="2627313" y="6092825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8472" name="Text Box 40"/>
          <p:cNvSpPr txBox="1">
            <a:spLocks noChangeArrowheads="1"/>
          </p:cNvSpPr>
          <p:nvPr/>
        </p:nvSpPr>
        <p:spPr bwMode="auto">
          <a:xfrm>
            <a:off x="2843213" y="6165850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grpSp>
        <p:nvGrpSpPr>
          <p:cNvPr id="18476" name="Group 44"/>
          <p:cNvGrpSpPr>
            <a:grpSpLocks/>
          </p:cNvGrpSpPr>
          <p:nvPr/>
        </p:nvGrpSpPr>
        <p:grpSpPr bwMode="auto">
          <a:xfrm>
            <a:off x="827088" y="4221163"/>
            <a:ext cx="6553200" cy="914400"/>
            <a:chOff x="521" y="2688"/>
            <a:chExt cx="4128" cy="576"/>
          </a:xfrm>
        </p:grpSpPr>
        <p:sp>
          <p:nvSpPr>
            <p:cNvPr id="18453" name="Text Box 21"/>
            <p:cNvSpPr txBox="1">
              <a:spLocks noChangeArrowheads="1"/>
            </p:cNvSpPr>
            <p:nvPr/>
          </p:nvSpPr>
          <p:spPr bwMode="auto">
            <a:xfrm>
              <a:off x="1927" y="2825"/>
              <a:ext cx="54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8459" name="Text Box 27"/>
            <p:cNvSpPr txBox="1">
              <a:spLocks noChangeArrowheads="1"/>
            </p:cNvSpPr>
            <p:nvPr/>
          </p:nvSpPr>
          <p:spPr bwMode="auto">
            <a:xfrm>
              <a:off x="521" y="2840"/>
              <a:ext cx="22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18460" name="Text Box 28"/>
            <p:cNvSpPr txBox="1">
              <a:spLocks noChangeArrowheads="1"/>
            </p:cNvSpPr>
            <p:nvPr/>
          </p:nvSpPr>
          <p:spPr bwMode="auto">
            <a:xfrm>
              <a:off x="667" y="2704"/>
              <a:ext cx="3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8462" name="Line 30"/>
            <p:cNvSpPr>
              <a:spLocks noChangeShapeType="1"/>
            </p:cNvSpPr>
            <p:nvPr/>
          </p:nvSpPr>
          <p:spPr bwMode="auto">
            <a:xfrm>
              <a:off x="703" y="2976"/>
              <a:ext cx="227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8463" name="Text Box 31"/>
            <p:cNvSpPr txBox="1">
              <a:spLocks noChangeArrowheads="1"/>
            </p:cNvSpPr>
            <p:nvPr/>
          </p:nvSpPr>
          <p:spPr bwMode="auto">
            <a:xfrm>
              <a:off x="703" y="2976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7</a:t>
              </a:r>
            </a:p>
          </p:txBody>
        </p:sp>
        <p:sp>
          <p:nvSpPr>
            <p:cNvPr id="18464" name="Text Box 32"/>
            <p:cNvSpPr txBox="1">
              <a:spLocks noChangeArrowheads="1"/>
            </p:cNvSpPr>
            <p:nvPr/>
          </p:nvSpPr>
          <p:spPr bwMode="auto">
            <a:xfrm>
              <a:off x="930" y="2825"/>
              <a:ext cx="3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solidFill>
                    <a:schemeClr val="bg1"/>
                  </a:solidFill>
                </a:rPr>
                <a:t>=</a:t>
              </a:r>
            </a:p>
          </p:txBody>
        </p:sp>
        <p:sp>
          <p:nvSpPr>
            <p:cNvPr id="18465" name="Text Box 33"/>
            <p:cNvSpPr txBox="1">
              <a:spLocks noChangeArrowheads="1"/>
            </p:cNvSpPr>
            <p:nvPr/>
          </p:nvSpPr>
          <p:spPr bwMode="auto">
            <a:xfrm>
              <a:off x="2109" y="2688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18467" name="Line 35"/>
            <p:cNvSpPr>
              <a:spLocks noChangeShapeType="1"/>
            </p:cNvSpPr>
            <p:nvPr/>
          </p:nvSpPr>
          <p:spPr bwMode="auto">
            <a:xfrm>
              <a:off x="2109" y="2976"/>
              <a:ext cx="181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8468" name="Text Box 36"/>
            <p:cNvSpPr txBox="1">
              <a:spLocks noChangeArrowheads="1"/>
            </p:cNvSpPr>
            <p:nvPr/>
          </p:nvSpPr>
          <p:spPr bwMode="auto">
            <a:xfrm>
              <a:off x="2063" y="2976"/>
              <a:ext cx="45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12</a:t>
              </a:r>
            </a:p>
          </p:txBody>
        </p:sp>
        <p:sp>
          <p:nvSpPr>
            <p:cNvPr id="18469" name="Text Box 37"/>
            <p:cNvSpPr txBox="1">
              <a:spLocks noChangeArrowheads="1"/>
            </p:cNvSpPr>
            <p:nvPr/>
          </p:nvSpPr>
          <p:spPr bwMode="auto">
            <a:xfrm>
              <a:off x="2336" y="2840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solidFill>
                    <a:schemeClr val="bg1"/>
                  </a:solidFill>
                </a:rPr>
                <a:t>=</a:t>
              </a:r>
            </a:p>
          </p:txBody>
        </p:sp>
        <p:sp>
          <p:nvSpPr>
            <p:cNvPr id="18470" name="Text Box 38"/>
            <p:cNvSpPr txBox="1">
              <a:spLocks noChangeArrowheads="1"/>
            </p:cNvSpPr>
            <p:nvPr/>
          </p:nvSpPr>
          <p:spPr bwMode="auto">
            <a:xfrm>
              <a:off x="3651" y="2840"/>
              <a:ext cx="99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8471" name="Text Box 39"/>
            <p:cNvSpPr txBox="1">
              <a:spLocks noChangeArrowheads="1"/>
            </p:cNvSpPr>
            <p:nvPr/>
          </p:nvSpPr>
          <p:spPr bwMode="auto">
            <a:xfrm>
              <a:off x="3833" y="2704"/>
              <a:ext cx="3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8473" name="Line 41"/>
            <p:cNvSpPr>
              <a:spLocks noChangeShapeType="1"/>
            </p:cNvSpPr>
            <p:nvPr/>
          </p:nvSpPr>
          <p:spPr bwMode="auto">
            <a:xfrm>
              <a:off x="3878" y="2976"/>
              <a:ext cx="137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8474" name="Text Box 42"/>
            <p:cNvSpPr txBox="1">
              <a:spLocks noChangeArrowheads="1"/>
            </p:cNvSpPr>
            <p:nvPr/>
          </p:nvSpPr>
          <p:spPr bwMode="auto">
            <a:xfrm>
              <a:off x="3833" y="2976"/>
              <a:ext cx="22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18475" name="Text Box 43"/>
            <p:cNvSpPr txBox="1">
              <a:spLocks noChangeArrowheads="1"/>
            </p:cNvSpPr>
            <p:nvPr/>
          </p:nvSpPr>
          <p:spPr bwMode="auto">
            <a:xfrm>
              <a:off x="4015" y="2825"/>
              <a:ext cx="3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solidFill>
                    <a:schemeClr val="bg1"/>
                  </a:solidFill>
                </a:rPr>
                <a:t>=</a:t>
              </a:r>
            </a:p>
          </p:txBody>
        </p:sp>
      </p:grpSp>
      <p:grpSp>
        <p:nvGrpSpPr>
          <p:cNvPr id="18483" name="Group 51"/>
          <p:cNvGrpSpPr>
            <a:grpSpLocks/>
          </p:cNvGrpSpPr>
          <p:nvPr/>
        </p:nvGrpSpPr>
        <p:grpSpPr bwMode="auto">
          <a:xfrm>
            <a:off x="1692275" y="4292600"/>
            <a:ext cx="935038" cy="889000"/>
            <a:chOff x="1066" y="2704"/>
            <a:chExt cx="589" cy="560"/>
          </a:xfrm>
        </p:grpSpPr>
        <p:sp>
          <p:nvSpPr>
            <p:cNvPr id="18477" name="Text Box 45"/>
            <p:cNvSpPr txBox="1">
              <a:spLocks noChangeArrowheads="1"/>
            </p:cNvSpPr>
            <p:nvPr/>
          </p:nvSpPr>
          <p:spPr bwMode="auto">
            <a:xfrm>
              <a:off x="1066" y="2840"/>
              <a:ext cx="45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7</a:t>
              </a:r>
            </a:p>
          </p:txBody>
        </p:sp>
        <p:sp>
          <p:nvSpPr>
            <p:cNvPr id="18478" name="Text Box 46"/>
            <p:cNvSpPr txBox="1">
              <a:spLocks noChangeArrowheads="1"/>
            </p:cNvSpPr>
            <p:nvPr/>
          </p:nvSpPr>
          <p:spPr bwMode="auto">
            <a:xfrm>
              <a:off x="1292" y="2704"/>
              <a:ext cx="27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18480" name="Line 48"/>
            <p:cNvSpPr>
              <a:spLocks noChangeShapeType="1"/>
            </p:cNvSpPr>
            <p:nvPr/>
          </p:nvSpPr>
          <p:spPr bwMode="auto">
            <a:xfrm>
              <a:off x="1292" y="2976"/>
              <a:ext cx="18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8481" name="Text Box 49"/>
            <p:cNvSpPr txBox="1">
              <a:spLocks noChangeArrowheads="1"/>
            </p:cNvSpPr>
            <p:nvPr/>
          </p:nvSpPr>
          <p:spPr bwMode="auto">
            <a:xfrm>
              <a:off x="1292" y="2976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7</a:t>
              </a:r>
            </a:p>
          </p:txBody>
        </p:sp>
      </p:grpSp>
      <p:grpSp>
        <p:nvGrpSpPr>
          <p:cNvPr id="18486" name="Group 54"/>
          <p:cNvGrpSpPr>
            <a:grpSpLocks/>
          </p:cNvGrpSpPr>
          <p:nvPr/>
        </p:nvGrpSpPr>
        <p:grpSpPr bwMode="auto">
          <a:xfrm>
            <a:off x="3922713" y="4292600"/>
            <a:ext cx="1154112" cy="889000"/>
            <a:chOff x="2471" y="2704"/>
            <a:chExt cx="727" cy="560"/>
          </a:xfrm>
        </p:grpSpPr>
        <p:sp>
          <p:nvSpPr>
            <p:cNvPr id="18448" name="Text Box 16"/>
            <p:cNvSpPr txBox="1">
              <a:spLocks noChangeArrowheads="1"/>
            </p:cNvSpPr>
            <p:nvPr/>
          </p:nvSpPr>
          <p:spPr bwMode="auto">
            <a:xfrm>
              <a:off x="2654" y="2976"/>
              <a:ext cx="5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12</a:t>
              </a:r>
            </a:p>
          </p:txBody>
        </p:sp>
        <p:sp>
          <p:nvSpPr>
            <p:cNvPr id="18482" name="Text Box 50"/>
            <p:cNvSpPr txBox="1">
              <a:spLocks noChangeArrowheads="1"/>
            </p:cNvSpPr>
            <p:nvPr/>
          </p:nvSpPr>
          <p:spPr bwMode="auto">
            <a:xfrm>
              <a:off x="2471" y="2840"/>
              <a:ext cx="45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8484" name="Text Box 52"/>
            <p:cNvSpPr txBox="1">
              <a:spLocks noChangeArrowheads="1"/>
            </p:cNvSpPr>
            <p:nvPr/>
          </p:nvSpPr>
          <p:spPr bwMode="auto">
            <a:xfrm>
              <a:off x="2608" y="2704"/>
              <a:ext cx="5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17</a:t>
              </a:r>
            </a:p>
          </p:txBody>
        </p:sp>
        <p:sp>
          <p:nvSpPr>
            <p:cNvPr id="18485" name="Line 53"/>
            <p:cNvSpPr>
              <a:spLocks noChangeShapeType="1"/>
            </p:cNvSpPr>
            <p:nvPr/>
          </p:nvSpPr>
          <p:spPr bwMode="auto">
            <a:xfrm>
              <a:off x="2699" y="2976"/>
              <a:ext cx="181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8489" name="Text Box 57"/>
          <p:cNvSpPr txBox="1">
            <a:spLocks noChangeArrowheads="1"/>
          </p:cNvSpPr>
          <p:nvPr/>
        </p:nvSpPr>
        <p:spPr bwMode="auto">
          <a:xfrm>
            <a:off x="4572000" y="5949950"/>
            <a:ext cx="86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grpSp>
        <p:nvGrpSpPr>
          <p:cNvPr id="18493" name="Group 61"/>
          <p:cNvGrpSpPr>
            <a:grpSpLocks/>
          </p:cNvGrpSpPr>
          <p:nvPr/>
        </p:nvGrpSpPr>
        <p:grpSpPr bwMode="auto">
          <a:xfrm>
            <a:off x="6588125" y="4267200"/>
            <a:ext cx="1368425" cy="914400"/>
            <a:chOff x="4150" y="2688"/>
            <a:chExt cx="862" cy="576"/>
          </a:xfrm>
        </p:grpSpPr>
        <p:sp>
          <p:nvSpPr>
            <p:cNvPr id="18488" name="Text Box 56"/>
            <p:cNvSpPr txBox="1">
              <a:spLocks noChangeArrowheads="1"/>
            </p:cNvSpPr>
            <p:nvPr/>
          </p:nvSpPr>
          <p:spPr bwMode="auto">
            <a:xfrm>
              <a:off x="4286" y="2688"/>
              <a:ext cx="72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11</a:t>
              </a:r>
            </a:p>
          </p:txBody>
        </p:sp>
        <p:grpSp>
          <p:nvGrpSpPr>
            <p:cNvPr id="18492" name="Group 60"/>
            <p:cNvGrpSpPr>
              <a:grpSpLocks/>
            </p:cNvGrpSpPr>
            <p:nvPr/>
          </p:nvGrpSpPr>
          <p:grpSpPr bwMode="auto">
            <a:xfrm>
              <a:off x="4150" y="2840"/>
              <a:ext cx="772" cy="424"/>
              <a:chOff x="4150" y="2840"/>
              <a:chExt cx="772" cy="424"/>
            </a:xfrm>
          </p:grpSpPr>
          <p:sp>
            <p:nvSpPr>
              <p:cNvPr id="18487" name="Text Box 55"/>
              <p:cNvSpPr txBox="1">
                <a:spLocks noChangeArrowheads="1"/>
              </p:cNvSpPr>
              <p:nvPr/>
            </p:nvSpPr>
            <p:spPr bwMode="auto">
              <a:xfrm>
                <a:off x="4150" y="2840"/>
                <a:ext cx="77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18490" name="Line 58"/>
              <p:cNvSpPr>
                <a:spLocks noChangeShapeType="1"/>
              </p:cNvSpPr>
              <p:nvPr/>
            </p:nvSpPr>
            <p:spPr bwMode="auto">
              <a:xfrm>
                <a:off x="4332" y="2976"/>
                <a:ext cx="227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91" name="Text Box 59"/>
              <p:cNvSpPr txBox="1">
                <a:spLocks noChangeArrowheads="1"/>
              </p:cNvSpPr>
              <p:nvPr/>
            </p:nvSpPr>
            <p:spPr bwMode="auto">
              <a:xfrm>
                <a:off x="4332" y="2976"/>
                <a:ext cx="40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>
                    <a:solidFill>
                      <a:schemeClr val="bg1"/>
                    </a:solidFill>
                  </a:rPr>
                  <a:t>8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4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4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4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4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4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5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475656" y="836712"/>
            <a:ext cx="6553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Arial" charset="0"/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619250" y="1916113"/>
            <a:ext cx="698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Arial" charset="0"/>
            </a:endParaRPr>
          </a:p>
        </p:txBody>
      </p:sp>
      <p:sp>
        <p:nvSpPr>
          <p:cNvPr id="10295" name="Text Box 55"/>
          <p:cNvSpPr txBox="1">
            <a:spLocks noChangeArrowheads="1"/>
          </p:cNvSpPr>
          <p:nvPr/>
        </p:nvSpPr>
        <p:spPr bwMode="auto">
          <a:xfrm>
            <a:off x="755650" y="1766888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 smtClean="0">
                <a:latin typeface="Arial" charset="0"/>
              </a:rPr>
              <a:t>.</a:t>
            </a:r>
            <a:endParaRPr lang="ru-RU" dirty="0">
              <a:latin typeface="Arial" charset="0"/>
            </a:endParaRPr>
          </a:p>
        </p:txBody>
      </p:sp>
      <p:sp>
        <p:nvSpPr>
          <p:cNvPr id="10296" name="Text Box 56"/>
          <p:cNvSpPr txBox="1">
            <a:spLocks noChangeArrowheads="1"/>
          </p:cNvSpPr>
          <p:nvPr/>
        </p:nvSpPr>
        <p:spPr bwMode="auto">
          <a:xfrm>
            <a:off x="4211638" y="4221163"/>
            <a:ext cx="35290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Arial" charset="0"/>
            </a:endParaRPr>
          </a:p>
        </p:txBody>
      </p:sp>
      <p:pic>
        <p:nvPicPr>
          <p:cNvPr id="10304" name="Picture 64" descr="21371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35278" r="68335"/>
          <a:stretch>
            <a:fillRect/>
          </a:stretch>
        </p:blipFill>
        <p:spPr bwMode="auto">
          <a:xfrm>
            <a:off x="250825" y="-26988"/>
            <a:ext cx="865188" cy="1849438"/>
          </a:xfrm>
          <a:prstGeom prst="rect">
            <a:avLst/>
          </a:prstGeom>
          <a:noFill/>
        </p:spPr>
      </p:pic>
      <p:pic>
        <p:nvPicPr>
          <p:cNvPr id="10305" name="Picture 65" descr="21371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965" t="30222"/>
          <a:stretch>
            <a:fillRect/>
          </a:stretch>
        </p:blipFill>
        <p:spPr bwMode="auto">
          <a:xfrm>
            <a:off x="7164388" y="4749800"/>
            <a:ext cx="1655762" cy="1992313"/>
          </a:xfrm>
          <a:prstGeom prst="rect">
            <a:avLst/>
          </a:prstGeom>
          <a:noFill/>
        </p:spPr>
      </p:pic>
      <p:sp>
        <p:nvSpPr>
          <p:cNvPr id="64" name="Содержимое 63"/>
          <p:cNvSpPr>
            <a:spLocks noGrp="1"/>
          </p:cNvSpPr>
          <p:nvPr>
            <p:ph idx="4294967295"/>
          </p:nvPr>
        </p:nvSpPr>
        <p:spPr>
          <a:xfrm>
            <a:off x="3389313" y="1828800"/>
            <a:ext cx="5754687" cy="340042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   </a:t>
            </a:r>
            <a:r>
              <a:rPr lang="ru-RU" sz="2800" b="1" dirty="0" smtClean="0">
                <a:solidFill>
                  <a:schemeClr val="bg1"/>
                </a:solidFill>
                <a:latin typeface="+mj-lt"/>
              </a:rPr>
              <a:t>Пятачок принес для </a:t>
            </a:r>
            <a:r>
              <a:rPr lang="ru-RU" sz="2800" b="1" dirty="0" err="1" smtClean="0">
                <a:solidFill>
                  <a:schemeClr val="bg1"/>
                </a:solidFill>
                <a:latin typeface="+mj-lt"/>
              </a:rPr>
              <a:t>Винни</a:t>
            </a:r>
            <a:r>
              <a:rPr lang="ru-RU" sz="2800" b="1" dirty="0" smtClean="0">
                <a:solidFill>
                  <a:schemeClr val="bg1"/>
                </a:solidFill>
                <a:latin typeface="+mj-lt"/>
              </a:rPr>
              <a:t> Пуха два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bg1"/>
                </a:solidFill>
                <a:latin typeface="+mj-lt"/>
              </a:rPr>
              <a:t>   бочонка с медом. Масса одного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bg1"/>
                </a:solidFill>
                <a:latin typeface="+mj-lt"/>
              </a:rPr>
              <a:t>   бочонка      кг </a:t>
            </a:r>
          </a:p>
          <a:p>
            <a:pPr>
              <a:buNone/>
            </a:pPr>
            <a:endParaRPr lang="ru-RU" sz="2800" b="1" dirty="0" smtClean="0">
              <a:solidFill>
                <a:schemeClr val="bg1"/>
              </a:solidFill>
              <a:latin typeface="+mj-lt"/>
            </a:endParaRPr>
          </a:p>
          <a:p>
            <a:pPr>
              <a:buNone/>
            </a:pPr>
            <a:r>
              <a:rPr lang="ru-RU" sz="2800" b="1" dirty="0" smtClean="0">
                <a:solidFill>
                  <a:schemeClr val="bg1"/>
                </a:solidFill>
                <a:latin typeface="+mj-lt"/>
              </a:rPr>
              <a:t>    и он  легче второго на       кг.</a:t>
            </a:r>
          </a:p>
          <a:p>
            <a:pPr>
              <a:buNone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    </a:t>
            </a:r>
            <a:r>
              <a:rPr lang="ru-RU" sz="2800" b="1" dirty="0" smtClean="0">
                <a:solidFill>
                  <a:schemeClr val="bg1"/>
                </a:solidFill>
                <a:latin typeface="+mj-lt"/>
              </a:rPr>
              <a:t>Сколько меда было в двух </a:t>
            </a: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ru-RU" sz="2800" b="1" dirty="0" smtClean="0">
                <a:solidFill>
                  <a:schemeClr val="bg1"/>
                </a:solidFill>
                <a:latin typeface="+mj-lt"/>
              </a:rPr>
              <a:t>бочонках?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bg1"/>
                </a:solidFill>
                <a:latin typeface="+mj-lt"/>
              </a:rPr>
              <a:t> </a:t>
            </a:r>
          </a:p>
          <a:p>
            <a:endParaRPr lang="ru-RU" dirty="0"/>
          </a:p>
        </p:txBody>
      </p:sp>
      <p:sp>
        <p:nvSpPr>
          <p:cNvPr id="63" name="Заголовок 62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6870700" cy="1600200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                                                      Задача 1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92280" y="3140968"/>
            <a:ext cx="485775" cy="866775"/>
          </a:xfrm>
          <a:prstGeom prst="rect">
            <a:avLst/>
          </a:prstGeom>
          <a:noFill/>
        </p:spPr>
      </p:pic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1323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4048" y="2420888"/>
            <a:ext cx="413767" cy="857250"/>
          </a:xfrm>
          <a:prstGeom prst="rect">
            <a:avLst/>
          </a:prstGeom>
          <a:noFill/>
        </p:spPr>
      </p:pic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0" y="1314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971600" y="548680"/>
            <a:ext cx="6553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Arial" charset="0"/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1403350" y="476250"/>
            <a:ext cx="4321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chemeClr val="bg1"/>
                </a:solidFill>
                <a:latin typeface="Arial" charset="0"/>
              </a:rPr>
              <a:t>Решение: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619250" y="1916113"/>
            <a:ext cx="698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Arial" charset="0"/>
            </a:endParaRPr>
          </a:p>
        </p:txBody>
      </p:sp>
      <p:grpSp>
        <p:nvGrpSpPr>
          <p:cNvPr id="10248" name="Group 8"/>
          <p:cNvGrpSpPr>
            <a:grpSpLocks/>
          </p:cNvGrpSpPr>
          <p:nvPr/>
        </p:nvGrpSpPr>
        <p:grpSpPr bwMode="auto">
          <a:xfrm>
            <a:off x="1187624" y="1628800"/>
            <a:ext cx="7058025" cy="923925"/>
            <a:chOff x="793" y="1026"/>
            <a:chExt cx="4446" cy="636"/>
          </a:xfrm>
        </p:grpSpPr>
        <p:sp>
          <p:nvSpPr>
            <p:cNvPr id="10249" name="Text Box 9"/>
            <p:cNvSpPr txBox="1">
              <a:spLocks noChangeArrowheads="1"/>
            </p:cNvSpPr>
            <p:nvPr/>
          </p:nvSpPr>
          <p:spPr bwMode="auto">
            <a:xfrm>
              <a:off x="793" y="1117"/>
              <a:ext cx="273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dirty="0">
                  <a:solidFill>
                    <a:schemeClr val="bg1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10250" name="Text Box 10"/>
            <p:cNvSpPr txBox="1">
              <a:spLocks noChangeArrowheads="1"/>
            </p:cNvSpPr>
            <p:nvPr/>
          </p:nvSpPr>
          <p:spPr bwMode="auto">
            <a:xfrm>
              <a:off x="929" y="1026"/>
              <a:ext cx="227" cy="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>
                  <a:solidFill>
                    <a:schemeClr val="bg1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10251" name="Text Box 11"/>
            <p:cNvSpPr txBox="1">
              <a:spLocks noChangeArrowheads="1"/>
            </p:cNvSpPr>
            <p:nvPr/>
          </p:nvSpPr>
          <p:spPr bwMode="auto">
            <a:xfrm>
              <a:off x="975" y="1344"/>
              <a:ext cx="408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200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10252" name="Line 12"/>
            <p:cNvSpPr>
              <a:spLocks noChangeShapeType="1"/>
            </p:cNvSpPr>
            <p:nvPr/>
          </p:nvSpPr>
          <p:spPr bwMode="auto">
            <a:xfrm>
              <a:off x="930" y="1253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0253" name="Text Box 13"/>
            <p:cNvSpPr txBox="1">
              <a:spLocks noChangeArrowheads="1"/>
            </p:cNvSpPr>
            <p:nvPr/>
          </p:nvSpPr>
          <p:spPr bwMode="auto">
            <a:xfrm>
              <a:off x="930" y="1249"/>
              <a:ext cx="317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dirty="0">
                  <a:solidFill>
                    <a:schemeClr val="bg1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10254" name="Text Box 14"/>
            <p:cNvSpPr txBox="1">
              <a:spLocks noChangeArrowheads="1"/>
            </p:cNvSpPr>
            <p:nvPr/>
          </p:nvSpPr>
          <p:spPr bwMode="auto">
            <a:xfrm>
              <a:off x="1202" y="1117"/>
              <a:ext cx="317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>
                  <a:solidFill>
                    <a:schemeClr val="bg1"/>
                  </a:solidFill>
                  <a:latin typeface="Arial" charset="0"/>
                </a:rPr>
                <a:t>+</a:t>
              </a:r>
            </a:p>
          </p:txBody>
        </p:sp>
        <p:sp>
          <p:nvSpPr>
            <p:cNvPr id="10255" name="Text Box 15"/>
            <p:cNvSpPr txBox="1">
              <a:spLocks noChangeArrowheads="1"/>
            </p:cNvSpPr>
            <p:nvPr/>
          </p:nvSpPr>
          <p:spPr bwMode="auto">
            <a:xfrm>
              <a:off x="1383" y="1117"/>
              <a:ext cx="182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>
                  <a:solidFill>
                    <a:schemeClr val="bg1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10256" name="Text Box 16"/>
            <p:cNvSpPr txBox="1">
              <a:spLocks noChangeArrowheads="1"/>
            </p:cNvSpPr>
            <p:nvPr/>
          </p:nvSpPr>
          <p:spPr bwMode="auto">
            <a:xfrm>
              <a:off x="1565" y="1026"/>
              <a:ext cx="181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>
                  <a:solidFill>
                    <a:schemeClr val="bg1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10257" name="Text Box 17"/>
            <p:cNvSpPr txBox="1">
              <a:spLocks noChangeArrowheads="1"/>
            </p:cNvSpPr>
            <p:nvPr/>
          </p:nvSpPr>
          <p:spPr bwMode="auto">
            <a:xfrm>
              <a:off x="1519" y="1298"/>
              <a:ext cx="318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200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10258" name="Line 18"/>
            <p:cNvSpPr>
              <a:spLocks noChangeShapeType="1"/>
            </p:cNvSpPr>
            <p:nvPr/>
          </p:nvSpPr>
          <p:spPr bwMode="auto">
            <a:xfrm>
              <a:off x="1565" y="1253"/>
              <a:ext cx="2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0259" name="Text Box 19"/>
            <p:cNvSpPr txBox="1">
              <a:spLocks noChangeArrowheads="1"/>
            </p:cNvSpPr>
            <p:nvPr/>
          </p:nvSpPr>
          <p:spPr bwMode="auto">
            <a:xfrm>
              <a:off x="1565" y="1249"/>
              <a:ext cx="272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>
                  <a:solidFill>
                    <a:schemeClr val="bg1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10260" name="Text Box 20"/>
            <p:cNvSpPr txBox="1">
              <a:spLocks noChangeArrowheads="1"/>
            </p:cNvSpPr>
            <p:nvPr/>
          </p:nvSpPr>
          <p:spPr bwMode="auto">
            <a:xfrm>
              <a:off x="1882" y="1117"/>
              <a:ext cx="182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>
                  <a:solidFill>
                    <a:schemeClr val="bg1"/>
                  </a:solidFill>
                  <a:latin typeface="Arial" charset="0"/>
                </a:rPr>
                <a:t>=</a:t>
              </a:r>
            </a:p>
          </p:txBody>
        </p:sp>
        <p:sp>
          <p:nvSpPr>
            <p:cNvPr id="10261" name="Text Box 21"/>
            <p:cNvSpPr txBox="1">
              <a:spLocks noChangeArrowheads="1"/>
            </p:cNvSpPr>
            <p:nvPr/>
          </p:nvSpPr>
          <p:spPr bwMode="auto">
            <a:xfrm>
              <a:off x="2064" y="1117"/>
              <a:ext cx="272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>
                  <a:solidFill>
                    <a:schemeClr val="bg1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10262" name="Text Box 22"/>
            <p:cNvSpPr txBox="1">
              <a:spLocks noChangeArrowheads="1"/>
            </p:cNvSpPr>
            <p:nvPr/>
          </p:nvSpPr>
          <p:spPr bwMode="auto">
            <a:xfrm>
              <a:off x="2245" y="1026"/>
              <a:ext cx="227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>
                  <a:solidFill>
                    <a:schemeClr val="bg1"/>
                  </a:solidFill>
                  <a:latin typeface="Arial" charset="0"/>
                </a:rPr>
                <a:t>9</a:t>
              </a:r>
            </a:p>
          </p:txBody>
        </p:sp>
        <p:sp>
          <p:nvSpPr>
            <p:cNvPr id="10263" name="Text Box 23"/>
            <p:cNvSpPr txBox="1">
              <a:spLocks noChangeArrowheads="1"/>
            </p:cNvSpPr>
            <p:nvPr/>
          </p:nvSpPr>
          <p:spPr bwMode="auto">
            <a:xfrm>
              <a:off x="2245" y="1389"/>
              <a:ext cx="363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200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10264" name="Line 24"/>
            <p:cNvSpPr>
              <a:spLocks noChangeShapeType="1"/>
            </p:cNvSpPr>
            <p:nvPr/>
          </p:nvSpPr>
          <p:spPr bwMode="auto">
            <a:xfrm>
              <a:off x="2291" y="1253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0265" name="Text Box 25"/>
            <p:cNvSpPr txBox="1">
              <a:spLocks noChangeArrowheads="1"/>
            </p:cNvSpPr>
            <p:nvPr/>
          </p:nvSpPr>
          <p:spPr bwMode="auto">
            <a:xfrm>
              <a:off x="2245" y="1249"/>
              <a:ext cx="181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>
                  <a:solidFill>
                    <a:schemeClr val="bg1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10266" name="Text Box 26"/>
            <p:cNvSpPr txBox="1">
              <a:spLocks noChangeArrowheads="1"/>
            </p:cNvSpPr>
            <p:nvPr/>
          </p:nvSpPr>
          <p:spPr bwMode="auto">
            <a:xfrm>
              <a:off x="2426" y="1117"/>
              <a:ext cx="273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>
                  <a:solidFill>
                    <a:schemeClr val="bg1"/>
                  </a:solidFill>
                  <a:latin typeface="Arial" charset="0"/>
                </a:rPr>
                <a:t>=</a:t>
              </a:r>
            </a:p>
          </p:txBody>
        </p:sp>
        <p:sp>
          <p:nvSpPr>
            <p:cNvPr id="10267" name="Text Box 27"/>
            <p:cNvSpPr txBox="1">
              <a:spLocks noChangeArrowheads="1"/>
            </p:cNvSpPr>
            <p:nvPr/>
          </p:nvSpPr>
          <p:spPr bwMode="auto">
            <a:xfrm>
              <a:off x="2562" y="1117"/>
              <a:ext cx="454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>
                  <a:solidFill>
                    <a:schemeClr val="bg1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10268" name="Text Box 28"/>
            <p:cNvSpPr txBox="1">
              <a:spLocks noChangeArrowheads="1"/>
            </p:cNvSpPr>
            <p:nvPr/>
          </p:nvSpPr>
          <p:spPr bwMode="auto">
            <a:xfrm>
              <a:off x="2699" y="1026"/>
              <a:ext cx="227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>
                  <a:solidFill>
                    <a:schemeClr val="bg1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10269" name="Text Box 29"/>
            <p:cNvSpPr txBox="1">
              <a:spLocks noChangeArrowheads="1"/>
            </p:cNvSpPr>
            <p:nvPr/>
          </p:nvSpPr>
          <p:spPr bwMode="auto">
            <a:xfrm>
              <a:off x="2789" y="1344"/>
              <a:ext cx="272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200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10270" name="Line 30"/>
            <p:cNvSpPr>
              <a:spLocks noChangeShapeType="1"/>
            </p:cNvSpPr>
            <p:nvPr/>
          </p:nvSpPr>
          <p:spPr bwMode="auto">
            <a:xfrm>
              <a:off x="2744" y="1253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0271" name="Text Box 31"/>
            <p:cNvSpPr txBox="1">
              <a:spLocks noChangeArrowheads="1"/>
            </p:cNvSpPr>
            <p:nvPr/>
          </p:nvSpPr>
          <p:spPr bwMode="auto">
            <a:xfrm>
              <a:off x="2699" y="1253"/>
              <a:ext cx="272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>
                  <a:solidFill>
                    <a:schemeClr val="bg1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10272" name="Text Box 32"/>
            <p:cNvSpPr txBox="1">
              <a:spLocks noChangeArrowheads="1"/>
            </p:cNvSpPr>
            <p:nvPr/>
          </p:nvSpPr>
          <p:spPr bwMode="auto">
            <a:xfrm>
              <a:off x="2925" y="1113"/>
              <a:ext cx="2314" cy="2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>
                  <a:solidFill>
                    <a:schemeClr val="bg1"/>
                  </a:solidFill>
                  <a:latin typeface="Arial" charset="0"/>
                </a:rPr>
                <a:t>(кг) масса второго бочонка</a:t>
              </a:r>
            </a:p>
          </p:txBody>
        </p:sp>
      </p:grpSp>
      <p:sp>
        <p:nvSpPr>
          <p:cNvPr id="10273" name="Text Box 33"/>
          <p:cNvSpPr txBox="1">
            <a:spLocks noChangeArrowheads="1"/>
          </p:cNvSpPr>
          <p:nvPr/>
        </p:nvSpPr>
        <p:spPr bwMode="auto">
          <a:xfrm>
            <a:off x="827088" y="2852738"/>
            <a:ext cx="7489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Arial" charset="0"/>
            </a:endParaRPr>
          </a:p>
        </p:txBody>
      </p:sp>
      <p:grpSp>
        <p:nvGrpSpPr>
          <p:cNvPr id="10274" name="Group 34"/>
          <p:cNvGrpSpPr>
            <a:grpSpLocks/>
          </p:cNvGrpSpPr>
          <p:nvPr/>
        </p:nvGrpSpPr>
        <p:grpSpPr bwMode="auto">
          <a:xfrm>
            <a:off x="827088" y="3133725"/>
            <a:ext cx="7058025" cy="1087438"/>
            <a:chOff x="521" y="1570"/>
            <a:chExt cx="4446" cy="685"/>
          </a:xfrm>
        </p:grpSpPr>
        <p:sp>
          <p:nvSpPr>
            <p:cNvPr id="10275" name="Text Box 35"/>
            <p:cNvSpPr txBox="1">
              <a:spLocks noChangeArrowheads="1"/>
            </p:cNvSpPr>
            <p:nvPr/>
          </p:nvSpPr>
          <p:spPr bwMode="auto">
            <a:xfrm>
              <a:off x="521" y="1661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>
                  <a:solidFill>
                    <a:schemeClr val="bg1"/>
                  </a:solidFill>
                  <a:latin typeface="Arial" charset="0"/>
                </a:rPr>
                <a:t>2.</a:t>
              </a:r>
            </a:p>
          </p:txBody>
        </p:sp>
        <p:sp>
          <p:nvSpPr>
            <p:cNvPr id="10276" name="Text Box 36"/>
            <p:cNvSpPr txBox="1">
              <a:spLocks noChangeArrowheads="1"/>
            </p:cNvSpPr>
            <p:nvPr/>
          </p:nvSpPr>
          <p:spPr bwMode="auto">
            <a:xfrm>
              <a:off x="758" y="1752"/>
              <a:ext cx="1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10277" name="Text Box 37"/>
            <p:cNvSpPr txBox="1">
              <a:spLocks noChangeArrowheads="1"/>
            </p:cNvSpPr>
            <p:nvPr/>
          </p:nvSpPr>
          <p:spPr bwMode="auto">
            <a:xfrm>
              <a:off x="748" y="1657"/>
              <a:ext cx="18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dirty="0">
                  <a:solidFill>
                    <a:schemeClr val="bg1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10278" name="Text Box 38"/>
            <p:cNvSpPr txBox="1">
              <a:spLocks noChangeArrowheads="1"/>
            </p:cNvSpPr>
            <p:nvPr/>
          </p:nvSpPr>
          <p:spPr bwMode="auto">
            <a:xfrm>
              <a:off x="871" y="1570"/>
              <a:ext cx="28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>
                  <a:solidFill>
                    <a:schemeClr val="bg1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10279" name="Text Box 39"/>
            <p:cNvSpPr txBox="1">
              <a:spLocks noChangeArrowheads="1"/>
            </p:cNvSpPr>
            <p:nvPr/>
          </p:nvSpPr>
          <p:spPr bwMode="auto">
            <a:xfrm>
              <a:off x="930" y="2024"/>
              <a:ext cx="4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10280" name="Line 40"/>
            <p:cNvSpPr>
              <a:spLocks noChangeShapeType="1"/>
            </p:cNvSpPr>
            <p:nvPr/>
          </p:nvSpPr>
          <p:spPr bwMode="auto">
            <a:xfrm>
              <a:off x="930" y="1797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0281" name="Text Box 41"/>
            <p:cNvSpPr txBox="1">
              <a:spLocks noChangeArrowheads="1"/>
            </p:cNvSpPr>
            <p:nvPr/>
          </p:nvSpPr>
          <p:spPr bwMode="auto">
            <a:xfrm>
              <a:off x="884" y="1797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>
                  <a:solidFill>
                    <a:schemeClr val="bg1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10282" name="Text Box 42"/>
            <p:cNvSpPr txBox="1">
              <a:spLocks noChangeArrowheads="1"/>
            </p:cNvSpPr>
            <p:nvPr/>
          </p:nvSpPr>
          <p:spPr bwMode="auto">
            <a:xfrm>
              <a:off x="1156" y="1661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>
                  <a:solidFill>
                    <a:schemeClr val="bg1"/>
                  </a:solidFill>
                  <a:latin typeface="Arial" charset="0"/>
                </a:rPr>
                <a:t>+</a:t>
              </a:r>
            </a:p>
          </p:txBody>
        </p:sp>
        <p:sp>
          <p:nvSpPr>
            <p:cNvPr id="10283" name="Text Box 43"/>
            <p:cNvSpPr txBox="1">
              <a:spLocks noChangeArrowheads="1"/>
            </p:cNvSpPr>
            <p:nvPr/>
          </p:nvSpPr>
          <p:spPr bwMode="auto">
            <a:xfrm>
              <a:off x="1338" y="1661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>
                  <a:solidFill>
                    <a:schemeClr val="bg1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10284" name="Text Box 44"/>
            <p:cNvSpPr txBox="1">
              <a:spLocks noChangeArrowheads="1"/>
            </p:cNvSpPr>
            <p:nvPr/>
          </p:nvSpPr>
          <p:spPr bwMode="auto">
            <a:xfrm>
              <a:off x="1474" y="1570"/>
              <a:ext cx="18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>
                  <a:solidFill>
                    <a:schemeClr val="bg1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10285" name="Text Box 45"/>
            <p:cNvSpPr txBox="1">
              <a:spLocks noChangeArrowheads="1"/>
            </p:cNvSpPr>
            <p:nvPr/>
          </p:nvSpPr>
          <p:spPr bwMode="auto">
            <a:xfrm>
              <a:off x="1519" y="1797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10286" name="Line 46"/>
            <p:cNvSpPr>
              <a:spLocks noChangeShapeType="1"/>
            </p:cNvSpPr>
            <p:nvPr/>
          </p:nvSpPr>
          <p:spPr bwMode="auto">
            <a:xfrm>
              <a:off x="1519" y="1797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0287" name="Text Box 47"/>
            <p:cNvSpPr txBox="1">
              <a:spLocks noChangeArrowheads="1"/>
            </p:cNvSpPr>
            <p:nvPr/>
          </p:nvSpPr>
          <p:spPr bwMode="auto">
            <a:xfrm>
              <a:off x="1474" y="1797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>
                  <a:solidFill>
                    <a:schemeClr val="bg1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10288" name="Text Box 48"/>
            <p:cNvSpPr txBox="1">
              <a:spLocks noChangeArrowheads="1"/>
            </p:cNvSpPr>
            <p:nvPr/>
          </p:nvSpPr>
          <p:spPr bwMode="auto">
            <a:xfrm>
              <a:off x="1746" y="1661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>
                  <a:solidFill>
                    <a:schemeClr val="bg1"/>
                  </a:solidFill>
                  <a:latin typeface="Arial" charset="0"/>
                </a:rPr>
                <a:t>=</a:t>
              </a:r>
            </a:p>
          </p:txBody>
        </p:sp>
        <p:sp>
          <p:nvSpPr>
            <p:cNvPr id="10289" name="Text Box 49"/>
            <p:cNvSpPr txBox="1">
              <a:spLocks noChangeArrowheads="1"/>
            </p:cNvSpPr>
            <p:nvPr/>
          </p:nvSpPr>
          <p:spPr bwMode="auto">
            <a:xfrm>
              <a:off x="1927" y="1657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>
                  <a:solidFill>
                    <a:schemeClr val="bg1"/>
                  </a:solidFill>
                  <a:latin typeface="Arial" charset="0"/>
                </a:rPr>
                <a:t>12</a:t>
              </a:r>
            </a:p>
          </p:txBody>
        </p:sp>
        <p:sp>
          <p:nvSpPr>
            <p:cNvPr id="10290" name="Text Box 50"/>
            <p:cNvSpPr txBox="1">
              <a:spLocks noChangeArrowheads="1"/>
            </p:cNvSpPr>
            <p:nvPr/>
          </p:nvSpPr>
          <p:spPr bwMode="auto">
            <a:xfrm>
              <a:off x="2154" y="1570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>
                  <a:solidFill>
                    <a:schemeClr val="bg1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10291" name="Text Box 51"/>
            <p:cNvSpPr txBox="1">
              <a:spLocks noChangeArrowheads="1"/>
            </p:cNvSpPr>
            <p:nvPr/>
          </p:nvSpPr>
          <p:spPr bwMode="auto">
            <a:xfrm>
              <a:off x="2154" y="1797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10292" name="Line 52"/>
            <p:cNvSpPr>
              <a:spLocks noChangeShapeType="1"/>
            </p:cNvSpPr>
            <p:nvPr/>
          </p:nvSpPr>
          <p:spPr bwMode="auto">
            <a:xfrm>
              <a:off x="2200" y="1797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0293" name="Text Box 53"/>
            <p:cNvSpPr txBox="1">
              <a:spLocks noChangeArrowheads="1"/>
            </p:cNvSpPr>
            <p:nvPr/>
          </p:nvSpPr>
          <p:spPr bwMode="auto">
            <a:xfrm>
              <a:off x="2154" y="1797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>
                  <a:solidFill>
                    <a:schemeClr val="bg1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10294" name="Text Box 54"/>
            <p:cNvSpPr txBox="1">
              <a:spLocks noChangeArrowheads="1"/>
            </p:cNvSpPr>
            <p:nvPr/>
          </p:nvSpPr>
          <p:spPr bwMode="auto">
            <a:xfrm>
              <a:off x="2426" y="1657"/>
              <a:ext cx="254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>
                  <a:solidFill>
                    <a:schemeClr val="bg1"/>
                  </a:solidFill>
                  <a:latin typeface="Arial" charset="0"/>
                </a:rPr>
                <a:t>(кг) масса двух бочонков</a:t>
              </a:r>
            </a:p>
          </p:txBody>
        </p:sp>
      </p:grpSp>
      <p:sp>
        <p:nvSpPr>
          <p:cNvPr id="10295" name="Text Box 55"/>
          <p:cNvSpPr txBox="1">
            <a:spLocks noChangeArrowheads="1"/>
          </p:cNvSpPr>
          <p:nvPr/>
        </p:nvSpPr>
        <p:spPr bwMode="auto">
          <a:xfrm>
            <a:off x="755650" y="1766888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  <a:latin typeface="Arial" charset="0"/>
              </a:rPr>
              <a:t>1</a:t>
            </a:r>
            <a:r>
              <a:rPr lang="ru-RU" dirty="0">
                <a:solidFill>
                  <a:schemeClr val="bg1"/>
                </a:solidFill>
                <a:latin typeface="Arial" charset="0"/>
              </a:rPr>
              <a:t>.</a:t>
            </a:r>
          </a:p>
        </p:txBody>
      </p:sp>
      <p:sp>
        <p:nvSpPr>
          <p:cNvPr id="10296" name="Text Box 56"/>
          <p:cNvSpPr txBox="1">
            <a:spLocks noChangeArrowheads="1"/>
          </p:cNvSpPr>
          <p:nvPr/>
        </p:nvSpPr>
        <p:spPr bwMode="auto">
          <a:xfrm>
            <a:off x="4211638" y="4221163"/>
            <a:ext cx="35290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Arial" charset="0"/>
            </a:endParaRPr>
          </a:p>
        </p:txBody>
      </p:sp>
      <p:grpSp>
        <p:nvGrpSpPr>
          <p:cNvPr id="10297" name="Group 57"/>
          <p:cNvGrpSpPr>
            <a:grpSpLocks/>
          </p:cNvGrpSpPr>
          <p:nvPr/>
        </p:nvGrpSpPr>
        <p:grpSpPr bwMode="auto">
          <a:xfrm>
            <a:off x="3924300" y="4437063"/>
            <a:ext cx="3671888" cy="720725"/>
            <a:chOff x="2472" y="2024"/>
            <a:chExt cx="2313" cy="454"/>
          </a:xfrm>
        </p:grpSpPr>
        <p:sp>
          <p:nvSpPr>
            <p:cNvPr id="10298" name="Text Box 58"/>
            <p:cNvSpPr txBox="1">
              <a:spLocks noChangeArrowheads="1"/>
            </p:cNvSpPr>
            <p:nvPr/>
          </p:nvSpPr>
          <p:spPr bwMode="auto">
            <a:xfrm>
              <a:off x="2472" y="2115"/>
              <a:ext cx="72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dirty="0">
                  <a:solidFill>
                    <a:schemeClr val="bg1"/>
                  </a:solidFill>
                  <a:latin typeface="Arial" charset="0"/>
                </a:rPr>
                <a:t>Ответ:</a:t>
              </a:r>
            </a:p>
          </p:txBody>
        </p:sp>
        <p:sp>
          <p:nvSpPr>
            <p:cNvPr id="10299" name="Text Box 59"/>
            <p:cNvSpPr txBox="1">
              <a:spLocks noChangeArrowheads="1"/>
            </p:cNvSpPr>
            <p:nvPr/>
          </p:nvSpPr>
          <p:spPr bwMode="auto">
            <a:xfrm>
              <a:off x="3107" y="2115"/>
              <a:ext cx="4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dirty="0">
                  <a:solidFill>
                    <a:schemeClr val="bg1"/>
                  </a:solidFill>
                  <a:latin typeface="Arial" charset="0"/>
                </a:rPr>
                <a:t>12</a:t>
              </a:r>
            </a:p>
          </p:txBody>
        </p:sp>
        <p:sp>
          <p:nvSpPr>
            <p:cNvPr id="10300" name="Text Box 60"/>
            <p:cNvSpPr txBox="1">
              <a:spLocks noChangeArrowheads="1"/>
            </p:cNvSpPr>
            <p:nvPr/>
          </p:nvSpPr>
          <p:spPr bwMode="auto">
            <a:xfrm>
              <a:off x="3334" y="2024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dirty="0">
                  <a:solidFill>
                    <a:schemeClr val="bg1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10301" name="Line 61"/>
            <p:cNvSpPr>
              <a:spLocks noChangeShapeType="1"/>
            </p:cNvSpPr>
            <p:nvPr/>
          </p:nvSpPr>
          <p:spPr bwMode="auto">
            <a:xfrm>
              <a:off x="3379" y="2251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02" name="Text Box 62"/>
            <p:cNvSpPr txBox="1">
              <a:spLocks noChangeArrowheads="1"/>
            </p:cNvSpPr>
            <p:nvPr/>
          </p:nvSpPr>
          <p:spPr bwMode="auto">
            <a:xfrm>
              <a:off x="3334" y="2247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dirty="0">
                  <a:solidFill>
                    <a:schemeClr val="bg1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10303" name="Text Box 63"/>
            <p:cNvSpPr txBox="1">
              <a:spLocks noChangeArrowheads="1"/>
            </p:cNvSpPr>
            <p:nvPr/>
          </p:nvSpPr>
          <p:spPr bwMode="auto">
            <a:xfrm>
              <a:off x="3606" y="2110"/>
              <a:ext cx="117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dirty="0">
                  <a:solidFill>
                    <a:schemeClr val="bg1"/>
                  </a:solidFill>
                  <a:latin typeface="Arial" charset="0"/>
                </a:rPr>
                <a:t>кг</a:t>
              </a:r>
            </a:p>
          </p:txBody>
        </p:sp>
      </p:grpSp>
      <p:pic>
        <p:nvPicPr>
          <p:cNvPr id="10304" name="Picture 64" descr="21371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35278" r="68335"/>
          <a:stretch>
            <a:fillRect/>
          </a:stretch>
        </p:blipFill>
        <p:spPr bwMode="auto">
          <a:xfrm>
            <a:off x="250825" y="-26988"/>
            <a:ext cx="865188" cy="1849438"/>
          </a:xfrm>
          <a:prstGeom prst="rect">
            <a:avLst/>
          </a:prstGeom>
          <a:noFill/>
        </p:spPr>
      </p:pic>
      <p:pic>
        <p:nvPicPr>
          <p:cNvPr id="10305" name="Picture 65" descr="21371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965" t="30222"/>
          <a:stretch>
            <a:fillRect/>
          </a:stretch>
        </p:blipFill>
        <p:spPr bwMode="auto">
          <a:xfrm>
            <a:off x="7164388" y="4749800"/>
            <a:ext cx="1655762" cy="19923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692275" y="549275"/>
            <a:ext cx="4679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chemeClr val="bg1"/>
                </a:solidFill>
                <a:latin typeface="Arial" charset="0"/>
              </a:rPr>
              <a:t>Задача 2.</a:t>
            </a:r>
          </a:p>
        </p:txBody>
      </p:sp>
      <p:pic>
        <p:nvPicPr>
          <p:cNvPr id="8197" name="Picture 5" descr="Бабушка Удав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628800"/>
            <a:ext cx="3888432" cy="3744416"/>
          </a:xfrm>
          <a:prstGeom prst="rect">
            <a:avLst/>
          </a:prstGeom>
          <a:noFill/>
        </p:spPr>
      </p:pic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5076825" y="1844675"/>
            <a:ext cx="3311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Arial" charset="0"/>
            </a:endParaRP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4572000" y="1916113"/>
            <a:ext cx="381635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latin typeface="Arial" charset="0"/>
              </a:rPr>
              <a:t> </a:t>
            </a:r>
            <a:r>
              <a:rPr lang="ru-RU" sz="2800" b="1" dirty="0">
                <a:solidFill>
                  <a:schemeClr val="bg1"/>
                </a:solidFill>
                <a:latin typeface="Arial" charset="0"/>
              </a:rPr>
              <a:t>Длина удава 10 м и он длиннее </a:t>
            </a:r>
            <a:r>
              <a:rPr lang="ru-RU" sz="2800" b="1" dirty="0" smtClean="0">
                <a:solidFill>
                  <a:schemeClr val="bg1"/>
                </a:solidFill>
                <a:latin typeface="Arial" charset="0"/>
              </a:rPr>
              <a:t>своей</a:t>
            </a:r>
          </a:p>
          <a:p>
            <a:pPr>
              <a:spcBef>
                <a:spcPct val="50000"/>
              </a:spcBef>
            </a:pPr>
            <a:r>
              <a:rPr lang="ru-RU" sz="2800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sz="2800" b="1" dirty="0">
                <a:solidFill>
                  <a:schemeClr val="bg1"/>
                </a:solidFill>
                <a:latin typeface="Arial" charset="0"/>
              </a:rPr>
              <a:t>бабушки </a:t>
            </a:r>
            <a:r>
              <a:rPr lang="ru-RU" sz="2800" b="1" dirty="0" smtClean="0">
                <a:solidFill>
                  <a:schemeClr val="bg1"/>
                </a:solidFill>
                <a:latin typeface="Arial" charset="0"/>
              </a:rPr>
              <a:t>на          м</a:t>
            </a:r>
            <a:r>
              <a:rPr lang="ru-RU" sz="2800" b="1" dirty="0">
                <a:solidFill>
                  <a:schemeClr val="bg1"/>
                </a:solidFill>
                <a:latin typeface="Arial" charset="0"/>
              </a:rPr>
              <a:t>. </a:t>
            </a:r>
            <a:endParaRPr lang="ru-RU" sz="2800" b="1" dirty="0" smtClean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ru-RU" sz="2800" b="1" dirty="0" smtClean="0">
                <a:solidFill>
                  <a:schemeClr val="bg1"/>
                </a:solidFill>
                <a:latin typeface="Arial" charset="0"/>
              </a:rPr>
              <a:t>Какова </a:t>
            </a:r>
            <a:r>
              <a:rPr lang="ru-RU" sz="2800" b="1" dirty="0">
                <a:solidFill>
                  <a:schemeClr val="bg1"/>
                </a:solidFill>
                <a:latin typeface="Arial" charset="0"/>
              </a:rPr>
              <a:t>длина удава и его бабушки вместе? 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2852936"/>
            <a:ext cx="695325" cy="866775"/>
          </a:xfrm>
          <a:prstGeom prst="rect">
            <a:avLst/>
          </a:prstGeom>
          <a:noFill/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1323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699</TotalTime>
  <Words>340</Words>
  <Application>Microsoft Office PowerPoint</Application>
  <PresentationFormat>Экран (4:3)</PresentationFormat>
  <Paragraphs>177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Comic Sans MS</vt:lpstr>
      <vt:lpstr>Franklin Gothic Book</vt:lpstr>
      <vt:lpstr>Wingdings 2</vt:lpstr>
      <vt:lpstr>Техническая</vt:lpstr>
      <vt:lpstr>    Смешанные числа</vt:lpstr>
      <vt:lpstr>Отгадайте ребус</vt:lpstr>
      <vt:lpstr>  Сложение и вычитание  смешанных чисел</vt:lpstr>
      <vt:lpstr>Вычислить устно</vt:lpstr>
      <vt:lpstr>Презентация PowerPoint</vt:lpstr>
      <vt:lpstr>Презентация PowerPoint</vt:lpstr>
      <vt:lpstr>                                                      Задача 1</vt:lpstr>
      <vt:lpstr>Презентация PowerPoint</vt:lpstr>
      <vt:lpstr>Презентация PowerPoint</vt:lpstr>
      <vt:lpstr>Презентация PowerPoint</vt:lpstr>
      <vt:lpstr>Задание на урок</vt:lpstr>
      <vt:lpstr>Рефлексия</vt:lpstr>
    </vt:vector>
  </TitlesOfParts>
  <Company>505.ru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user</cp:lastModifiedBy>
  <cp:revision>61</cp:revision>
  <dcterms:created xsi:type="dcterms:W3CDTF">2010-01-18T15:38:49Z</dcterms:created>
  <dcterms:modified xsi:type="dcterms:W3CDTF">2014-03-21T07:29:51Z</dcterms:modified>
</cp:coreProperties>
</file>