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8" r:id="rId7"/>
    <p:sldId id="262" r:id="rId8"/>
    <p:sldId id="263" r:id="rId9"/>
    <p:sldId id="264" r:id="rId10"/>
    <p:sldId id="265" r:id="rId11"/>
    <p:sldId id="270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AFA705E-4070-4DAF-B9D9-7BE1479D99EB}" type="datetimeFigureOut">
              <a:rPr lang="ru-RU" smtClean="0"/>
              <a:t>07.11.2015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8E03511-D424-4864-8758-9078CB28E2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F:\exchange_PCSB04F\КОНКУРС\518_logoГБОУ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72063"/>
            <a:ext cx="1798638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Рисунок 3" descr="герб_спб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738" y="139700"/>
            <a:ext cx="8334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2446338" y="285750"/>
            <a:ext cx="4214812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pPr algn="ctr"/>
            <a:r>
              <a:rPr lang="ru-RU" sz="12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ПРАВИТЕЛЬСТВО САНКТ-ПЕТЕРБУРГА</a:t>
            </a:r>
          </a:p>
          <a:p>
            <a:pPr algn="ctr"/>
            <a:r>
              <a:rPr lang="ru-RU" sz="12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КОМИТЕТ ПО ОБРАЗОВАНИЮ</a:t>
            </a:r>
            <a:r>
              <a:rPr lang="ru-RU" sz="120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Прямоугольник 9"/>
          <p:cNvSpPr>
            <a:spLocks noChangeArrowheads="1"/>
          </p:cNvSpPr>
          <p:nvPr/>
        </p:nvSpPr>
        <p:spPr bwMode="auto">
          <a:xfrm>
            <a:off x="1397000" y="714375"/>
            <a:ext cx="62865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ru-RU" sz="1400" dirty="0">
                <a:latin typeface="Calibri" pitchFamily="34" charset="0"/>
                <a:cs typeface="Times New Roman" pitchFamily="18" charset="0"/>
              </a:rPr>
              <a:t>Государственное бюджетное общеобразовательное учреждение</a:t>
            </a:r>
            <a:endParaRPr lang="ru-RU" sz="1400" dirty="0">
              <a:latin typeface="Calibri" pitchFamily="34" charset="0"/>
            </a:endParaRPr>
          </a:p>
          <a:p>
            <a:pPr algn="ctr" eaLnBrk="0" hangingPunct="0"/>
            <a:r>
              <a:rPr lang="ru-RU" sz="1400" dirty="0">
                <a:latin typeface="Calibri" pitchFamily="34" charset="0"/>
                <a:cs typeface="Times New Roman" pitchFamily="18" charset="0"/>
              </a:rPr>
              <a:t>средняя общеобразовательная школа № 518</a:t>
            </a:r>
          </a:p>
          <a:p>
            <a:pPr algn="ctr" eaLnBrk="0" hangingPunct="0"/>
            <a:r>
              <a:rPr lang="ru-RU" sz="1400" dirty="0">
                <a:latin typeface="Calibri" pitchFamily="34" charset="0"/>
                <a:cs typeface="Times New Roman" pitchFamily="18" charset="0"/>
              </a:rPr>
              <a:t>Выборгского района Санкт-Петербурга</a:t>
            </a:r>
            <a:r>
              <a:rPr lang="ru-RU" sz="1400" dirty="0">
                <a:latin typeface="Calibri" pitchFamily="34" charset="0"/>
              </a:rPr>
              <a:t> </a:t>
            </a:r>
            <a:endParaRPr lang="ru-RU" sz="1600" dirty="0">
              <a:latin typeface="Calibri" pitchFamily="34" charset="0"/>
            </a:endParaRP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1682750" y="2000250"/>
            <a:ext cx="57340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Квадрат суммы и квадрат разности, 7 класс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TextBox 6"/>
          <p:cNvSpPr txBox="1">
            <a:spLocks noChangeArrowheads="1"/>
          </p:cNvSpPr>
          <p:nvPr/>
        </p:nvSpPr>
        <p:spPr bwMode="auto">
          <a:xfrm>
            <a:off x="5149850" y="4133124"/>
            <a:ext cx="3733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 dirty="0">
                <a:latin typeface="Calibri" pitchFamily="34" charset="0"/>
              </a:rPr>
              <a:t>Клюева Татьяна Николаевна</a:t>
            </a:r>
          </a:p>
          <a:p>
            <a:pPr eaLnBrk="1" hangingPunct="1"/>
            <a:r>
              <a:rPr lang="ru-RU" sz="2000" dirty="0">
                <a:latin typeface="Calibri" pitchFamily="34" charset="0"/>
              </a:rPr>
              <a:t>Учитель математики</a:t>
            </a:r>
          </a:p>
          <a:p>
            <a:pPr eaLnBrk="1" hangingPunct="1"/>
            <a:r>
              <a:rPr lang="en-US" sz="2000" i="1" dirty="0">
                <a:latin typeface="Calibri" pitchFamily="34" charset="0"/>
              </a:rPr>
              <a:t>klueva-518@yandex.ru</a:t>
            </a:r>
            <a:endParaRPr lang="ru-RU" sz="2000" i="1" dirty="0">
              <a:latin typeface="Calibri" pitchFamily="34" charset="0"/>
            </a:endParaRPr>
          </a:p>
        </p:txBody>
      </p:sp>
      <p:sp>
        <p:nvSpPr>
          <p:cNvPr id="2056" name="TextBox 7"/>
          <p:cNvSpPr txBox="1">
            <a:spLocks noChangeArrowheads="1"/>
          </p:cNvSpPr>
          <p:nvPr/>
        </p:nvSpPr>
        <p:spPr bwMode="auto">
          <a:xfrm>
            <a:off x="3860800" y="6303963"/>
            <a:ext cx="1422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>
                <a:latin typeface="Calibri" pitchFamily="34" charset="0"/>
              </a:rPr>
              <a:t>2014 год</a:t>
            </a:r>
          </a:p>
        </p:txBody>
      </p:sp>
    </p:spTree>
    <p:extLst>
      <p:ext uri="{BB962C8B-B14F-4D97-AF65-F5344CB8AC3E}">
        <p14:creationId xmlns:p14="http://schemas.microsoft.com/office/powerpoint/2010/main" val="24961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№ 370 – 373 четные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Работа с учебником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13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buClrTx/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 нового вы узнали на уроке?</a:t>
            </a:r>
          </a:p>
          <a:p>
            <a:pPr marL="342900" lvl="0" indent="-342900">
              <a:buClrTx/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 показалось простым?</a:t>
            </a:r>
          </a:p>
          <a:p>
            <a:pPr marL="342900" lvl="0" indent="-342900">
              <a:buClrTx/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 что было сложным?</a:t>
            </a:r>
          </a:p>
          <a:p>
            <a:pPr marL="342900" lvl="0" indent="-342900">
              <a:buClrTx/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Какой итог вы для себя подвели?</a:t>
            </a:r>
          </a:p>
          <a:p>
            <a:pPr marL="342900" lvl="0" indent="-342900">
              <a:buClrTx/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чем вы испытывали трудности?</a:t>
            </a:r>
          </a:p>
          <a:p>
            <a:pPr marL="342900" lvl="0" indent="-342900">
              <a:buClrTx/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 какому выводу вы пришли?</a:t>
            </a:r>
            <a:b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prstClr val="black"/>
              </a:solidFill>
              <a:latin typeface="Calibri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Анализ работы, подводим итоги:</a:t>
            </a:r>
            <a:endParaRPr lang="ru-RU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768" y="4509120"/>
            <a:ext cx="2088232" cy="2108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718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№ </a:t>
            </a:r>
            <a:r>
              <a:rPr lang="ru-RU" sz="3600" dirty="0"/>
              <a:t>370 </a:t>
            </a:r>
            <a:r>
              <a:rPr lang="ru-RU" sz="3600" dirty="0" smtClean="0"/>
              <a:t>– 373четные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3723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9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984394"/>
          </a:xfrm>
        </p:spPr>
      </p:pic>
    </p:spTree>
    <p:extLst>
      <p:ext uri="{BB962C8B-B14F-4D97-AF65-F5344CB8AC3E}">
        <p14:creationId xmlns:p14="http://schemas.microsoft.com/office/powerpoint/2010/main" val="24485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Проверим себя, выполним письменно с самооценкой</a:t>
            </a:r>
            <a:endParaRPr lang="ru-RU" sz="4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(c+9)(c-9)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(7-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b)(7+b)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(3+2x)(2x-3)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(4y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-1)(4y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-1)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(10a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+3)(10a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-3)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(1-3k)(1+3k)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(8b+5)(8b-5)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(11c+7m)(7m-11c)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(2-3d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(2+3d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/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-81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49-b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4x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-9</a:t>
            </a:r>
            <a:endParaRPr lang="en-US" sz="28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16y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-1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100a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-9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1-9k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64b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-25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49c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-121m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4-9d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35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83568" y="2060848"/>
            <a:ext cx="7745505" cy="4248472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008000"/>
                </a:solidFill>
                <a:cs typeface="Times New Roman" pitchFamily="18" charset="0"/>
              </a:rPr>
              <a:t>«0» ошибок –</a:t>
            </a:r>
            <a:r>
              <a:rPr lang="ru-RU" sz="3200" b="1" dirty="0" smtClean="0">
                <a:solidFill>
                  <a:srgbClr val="CC0066"/>
                </a:solidFill>
                <a:cs typeface="Times New Roman" pitchFamily="18" charset="0"/>
              </a:rPr>
              <a:t>Молодец!</a:t>
            </a:r>
            <a:endParaRPr lang="ru-RU" sz="3200" b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008000"/>
                </a:solidFill>
                <a:cs typeface="Times New Roman" pitchFamily="18" charset="0"/>
              </a:rPr>
              <a:t>«1-2» ошибок </a:t>
            </a:r>
            <a:r>
              <a:rPr lang="ru-RU" sz="3200" b="1" dirty="0" smtClean="0">
                <a:solidFill>
                  <a:srgbClr val="008000"/>
                </a:solidFill>
                <a:cs typeface="Times New Roman" pitchFamily="18" charset="0"/>
              </a:rPr>
              <a:t>–</a:t>
            </a:r>
            <a:r>
              <a:rPr lang="ru-RU" sz="3200" b="1" dirty="0" smtClean="0">
                <a:solidFill>
                  <a:srgbClr val="BE26C2"/>
                </a:solidFill>
                <a:cs typeface="Times New Roman" pitchFamily="18" charset="0"/>
              </a:rPr>
              <a:t>чуть внимательнее!</a:t>
            </a:r>
            <a:endParaRPr lang="ru-RU" sz="3200" b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008000"/>
                </a:solidFill>
                <a:cs typeface="Times New Roman" pitchFamily="18" charset="0"/>
              </a:rPr>
              <a:t>«3-4» ошибок </a:t>
            </a:r>
            <a:r>
              <a:rPr lang="ru-RU" sz="3200" b="1" dirty="0" smtClean="0">
                <a:solidFill>
                  <a:srgbClr val="008000"/>
                </a:solidFill>
                <a:cs typeface="Times New Roman" pitchFamily="18" charset="0"/>
              </a:rPr>
              <a:t>– </a:t>
            </a:r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настройтесь </a:t>
            </a:r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на работу </a:t>
            </a:r>
            <a:endParaRPr lang="ru-RU" sz="32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3200" b="1" dirty="0">
                <a:solidFill>
                  <a:srgbClr val="008000"/>
                </a:solidFill>
                <a:cs typeface="Times New Roman" pitchFamily="18" charset="0"/>
              </a:rPr>
              <a:t> больше 5 </a:t>
            </a:r>
            <a:r>
              <a:rPr lang="ru-RU" sz="3200" b="1" dirty="0" smtClean="0">
                <a:solidFill>
                  <a:srgbClr val="008000"/>
                </a:solidFill>
                <a:cs typeface="Times New Roman" pitchFamily="18" charset="0"/>
              </a:rPr>
              <a:t>ошибок – </a:t>
            </a:r>
            <a:r>
              <a:rPr lang="ru-RU" sz="3200" b="1" dirty="0" smtClean="0">
                <a:solidFill>
                  <a:srgbClr val="FF0000"/>
                </a:solidFill>
                <a:cs typeface="Times New Roman" pitchFamily="18" charset="0"/>
              </a:rPr>
              <a:t>сегодня явно не ваш день!!!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626596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spcBef>
                <a:spcPct val="50000"/>
              </a:spcBef>
            </a:pP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Оцени себя</a:t>
            </a:r>
          </a:p>
        </p:txBody>
      </p:sp>
    </p:spTree>
    <p:extLst>
      <p:ext uri="{BB962C8B-B14F-4D97-AF65-F5344CB8AC3E}">
        <p14:creationId xmlns:p14="http://schemas.microsoft.com/office/powerpoint/2010/main" val="163738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Замените степень одночленом стандартного вида: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(2а)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(3</m:t>
                        </m:r>
                        <m:sSup>
                          <m:sSupPr>
                            <m:ctrlPr>
                              <a:rPr lang="ru-RU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b="0" i="1" smtClean="0">
                                <a:latin typeface="Cambria Math"/>
                              </a:rPr>
                              <m:t>в</m:t>
                            </m:r>
                          </m:e>
                          <m:sup>
                            <m:r>
                              <a:rPr lang="ru-RU" sz="32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sz="3200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ru-RU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−5х</m:t>
                        </m:r>
                        <m:sSup>
                          <m:sSupPr>
                            <m:ctrlPr>
                              <a:rPr lang="ru-RU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b="0" i="1" smtClean="0">
                                <a:latin typeface="Cambria Math"/>
                              </a:rPr>
                              <m:t>у</m:t>
                            </m:r>
                          </m:e>
                          <m:sup>
                            <m:r>
                              <a:rPr lang="ru-RU" sz="3200" b="0" i="1" smtClean="0">
                                <a:latin typeface="Cambria Math"/>
                              </a:rPr>
                              <m:t>4 </m:t>
                            </m:r>
                          </m:sup>
                        </m:sSup>
                        <m:r>
                          <a:rPr lang="ru-RU" sz="3200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ru-RU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0,1а</m:t>
                        </m:r>
                        <m:sSup>
                          <m:sSupPr>
                            <m:ctrlPr>
                              <a:rPr lang="ru-RU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b="0" i="1" smtClean="0">
                                <a:latin typeface="Cambria Math"/>
                              </a:rPr>
                              <m:t>в</m:t>
                            </m:r>
                          </m:e>
                          <m:sup>
                            <m:r>
                              <a:rPr lang="ru-RU" sz="3200" b="0" i="1" smtClean="0">
                                <a:latin typeface="Cambria Math"/>
                              </a:rPr>
                              <m:t>3 </m:t>
                            </m:r>
                          </m:sup>
                        </m:sSup>
                        <m:r>
                          <a:rPr lang="ru-RU" sz="3200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36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3"/>
              <p:cNvSpPr>
                <a:spLocks noGrp="1"/>
              </p:cNvSpPr>
              <p:nvPr>
                <p:ph sz="quarter" idx="14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27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в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ru-RU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-125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у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12</m:t>
                        </m:r>
                      </m:sup>
                    </m:sSup>
                  </m:oMath>
                </a14:m>
                <a:endParaRPr lang="ru-RU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0,01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в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12</m:t>
                        </m:r>
                      </m:sup>
                    </m:sSup>
                  </m:oMath>
                </a14:m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blipFill rotWithShape="1">
                <a:blip r:embed="rId3"/>
                <a:stretch>
                  <a:fillRect l="-3526" t="-22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653136"/>
            <a:ext cx="2157413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312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(4-a)(4-a)           </a:t>
            </a:r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(5+a)(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5+a</a:t>
            </a:r>
            <a:r>
              <a:rPr lang="en-US" sz="4000" b="1" dirty="0" smtClean="0">
                <a:ln w="10541" cmpd="sng">
                  <a:solidFill>
                    <a:srgbClr val="873624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873624">
                        <a:tint val="40000"/>
                        <a:satMod val="250000"/>
                      </a:srgbClr>
                    </a:gs>
                    <a:gs pos="9000">
                      <a:srgbClr val="873624">
                        <a:tint val="52000"/>
                        <a:satMod val="300000"/>
                      </a:srgbClr>
                    </a:gs>
                    <a:gs pos="50000">
                      <a:srgbClr val="873624">
                        <a:shade val="20000"/>
                        <a:satMod val="300000"/>
                      </a:srgbClr>
                    </a:gs>
                    <a:gs pos="79000">
                      <a:srgbClr val="873624">
                        <a:tint val="52000"/>
                        <a:satMod val="300000"/>
                      </a:srgbClr>
                    </a:gs>
                    <a:gs pos="100000">
                      <a:srgbClr val="873624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Можно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ли в этих выражениях выполнить умножение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быстрым способом? Существует ли формула ?</a:t>
            </a:r>
          </a:p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Проверим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! Для этого вспомним правило умножения многочленов.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Можно ли применить формулу разности квадратов 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3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x+y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ax+ay+bx+by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ru-RU" sz="4000" b="1" i="1" u="sng" dirty="0" smtClean="0">
                <a:solidFill>
                  <a:schemeClr val="accent2"/>
                </a:solidFill>
              </a:rPr>
              <a:t/>
            </a:r>
            <a:br>
              <a:rPr lang="ru-RU" sz="4000" b="1" i="1" u="sng" dirty="0" smtClean="0">
                <a:solidFill>
                  <a:schemeClr val="accent2"/>
                </a:solidFill>
              </a:rPr>
            </a:br>
            <a:r>
              <a:rPr lang="ru-RU" sz="4000" b="1" i="1" u="sng" dirty="0" smtClean="0">
                <a:solidFill>
                  <a:schemeClr val="accent2"/>
                </a:solidFill>
              </a:rPr>
              <a:t>Правило </a:t>
            </a:r>
            <a:r>
              <a:rPr lang="ru-RU" sz="4000" b="1" i="1" u="sng" dirty="0">
                <a:solidFill>
                  <a:schemeClr val="accent2"/>
                </a:solidFill>
              </a:rPr>
              <a:t>умножения </a:t>
            </a:r>
            <a:r>
              <a:rPr lang="en-US" sz="4000" b="1" i="1" u="sng" dirty="0">
                <a:solidFill>
                  <a:schemeClr val="accent2"/>
                </a:solidFill>
              </a:rPr>
              <a:t> </a:t>
            </a:r>
            <a:br>
              <a:rPr lang="en-US" sz="4000" b="1" i="1" u="sng" dirty="0">
                <a:solidFill>
                  <a:schemeClr val="accent2"/>
                </a:solidFill>
              </a:rPr>
            </a:br>
            <a:r>
              <a:rPr lang="en-US" sz="4000" b="1" i="1" u="sng" dirty="0">
                <a:solidFill>
                  <a:schemeClr val="accent2"/>
                </a:solidFill>
              </a:rPr>
              <a:t>    </a:t>
            </a:r>
            <a:r>
              <a:rPr lang="ru-RU" sz="4000" b="1" i="1" u="sng" dirty="0">
                <a:solidFill>
                  <a:schemeClr val="accent2"/>
                </a:solidFill>
              </a:rPr>
              <a:t>многочлена н</a:t>
            </a:r>
            <a:r>
              <a:rPr lang="en-US" sz="4000" b="1" i="1" u="sng" dirty="0">
                <a:solidFill>
                  <a:schemeClr val="accent2"/>
                </a:solidFill>
              </a:rPr>
              <a:t>a  </a:t>
            </a:r>
            <a:r>
              <a:rPr lang="ru-RU" sz="4000" b="1" i="1" u="sng" dirty="0">
                <a:solidFill>
                  <a:schemeClr val="accent2"/>
                </a:solidFill>
              </a:rPr>
              <a:t>многочлен</a:t>
            </a:r>
            <a:br>
              <a:rPr lang="ru-RU" sz="4000" b="1" i="1" u="sng" dirty="0">
                <a:solidFill>
                  <a:schemeClr val="accent2"/>
                </a:solidFill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0304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Выполним умножение, приведем подобные члены</a:t>
            </a:r>
            <a:b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23528" y="1600201"/>
            <a:ext cx="2808312" cy="2908920"/>
          </a:xfrm>
        </p:spPr>
        <p:txBody>
          <a:bodyPr>
            <a:normAutofit fontScale="92500"/>
          </a:bodyPr>
          <a:lstStyle/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(4-a)(4-a)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(5+a)(5+a)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(2–х)(2-х)</a:t>
            </a:r>
          </a:p>
          <a:p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7+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m)(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7+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m)</a:t>
            </a:r>
            <a:endParaRPr lang="en-US" sz="35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4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2987824" y="1628801"/>
                <a:ext cx="5770984" cy="2736304"/>
              </a:xfrm>
            </p:spPr>
            <p:txBody>
              <a:bodyPr>
                <a:normAutofit lnSpcReduction="10000"/>
              </a:bodyPr>
              <a:lstStyle/>
              <a:p>
                <a:endParaRPr lang="ru-RU" sz="32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16 – </a:t>
                </a:r>
                <a:r>
                  <a:rPr lang="ru-RU" sz="3200" b="1" u="sng" dirty="0" smtClean="0">
                    <a:latin typeface="Times New Roman" pitchFamily="18" charset="0"/>
                    <a:cs typeface="Times New Roman" pitchFamily="18" charset="0"/>
                  </a:rPr>
                  <a:t>4а </a:t>
                </a:r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ru-RU" sz="3200" b="1" u="sng" dirty="0" smtClean="0">
                    <a:latin typeface="Times New Roman" pitchFamily="18" charset="0"/>
                    <a:cs typeface="Times New Roman" pitchFamily="18" charset="0"/>
                  </a:rPr>
                  <a:t>4а</a:t>
                </a:r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 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= 16 – 8а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32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25 </a:t>
                </a:r>
                <a:r>
                  <a:rPr lang="ru-RU" sz="3200" b="1" u="sng" dirty="0" smtClean="0">
                    <a:latin typeface="Times New Roman" pitchFamily="18" charset="0"/>
                    <a:cs typeface="Times New Roman" pitchFamily="18" charset="0"/>
                  </a:rPr>
                  <a:t>+ 5а </a:t>
                </a:r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+ </a:t>
                </a:r>
                <a:r>
                  <a:rPr lang="ru-RU" sz="3200" b="1" u="sng" dirty="0" smtClean="0">
                    <a:latin typeface="Times New Roman" pitchFamily="18" charset="0"/>
                    <a:cs typeface="Times New Roman" pitchFamily="18" charset="0"/>
                  </a:rPr>
                  <a:t>5а </a:t>
                </a:r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=25 +10а 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32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4 – 4</a:t>
                </a:r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х 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32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49 + 14</a:t>
                </a:r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 m</a:t>
                </a:r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 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3200" b="1" dirty="0" smtClean="0">
                            <a:latin typeface="Times New Roman" pitchFamily="18" charset="0"/>
                            <a:cs typeface="Times New Roman" pitchFamily="18" charset="0"/>
                          </a:rPr>
                          <m:t>m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2987824" y="1628801"/>
                <a:ext cx="5770984" cy="2736304"/>
              </a:xfrm>
              <a:blipFill rotWithShape="1">
                <a:blip r:embed="rId2"/>
                <a:stretch>
                  <a:fillRect l="-2323" b="-69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365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r>
                  <a:rPr lang="ru-RU" sz="3600" b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  <a:latin typeface="Times New Roman" pitchFamily="18" charset="0"/>
                    <a:cs typeface="Times New Roman" pitchFamily="18" charset="0"/>
                  </a:rPr>
                  <a:t>Обратим внимание на закономерность расстановки знаков, выведем формулу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4000" b="1" dirty="0" smtClean="0">
                            <a:solidFill>
                              <a:srgbClr val="FF000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(а + в</m:t>
                        </m:r>
                        <m:r>
                          <a:rPr lang="ru-RU" sz="40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4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4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+ 2ав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в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4000" b="1" dirty="0" smtClean="0">
                            <a:solidFill>
                              <a:srgbClr val="FF000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(а </m:t>
                        </m:r>
                        <m:r>
                          <m:rPr>
                            <m:nor/>
                          </m:rPr>
                          <a:rPr lang="ru-RU" sz="4000" b="1" i="0" dirty="0" smtClean="0">
                            <a:solidFill>
                              <a:srgbClr val="FF000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ru-RU" sz="4000" b="1" dirty="0" smtClean="0">
                            <a:solidFill>
                              <a:srgbClr val="FF000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 в</m:t>
                        </m:r>
                        <m:r>
                          <a:rPr lang="ru-RU" sz="40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4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4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- 2ав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в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Формулы 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51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3600" b="1" i="1" dirty="0" smtClean="0">
                            <a:solidFill>
                              <a:srgbClr val="7030A0"/>
                            </a:solidFill>
                          </a:rPr>
                          <m:t>(х – 0,4)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i="1" dirty="0" smtClean="0">
                    <a:solidFill>
                      <a:srgbClr val="7030A0"/>
                    </a:solidFill>
                  </a:rPr>
                  <a:t>=</a:t>
                </a:r>
                <a:r>
                  <a:rPr lang="ru-RU" sz="3600" b="1" i="1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i="1" dirty="0" smtClean="0">
                    <a:solidFill>
                      <a:srgbClr val="7030A0"/>
                    </a:solidFill>
                  </a:rPr>
                  <a:t> -2∙х∙0,4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ru-RU" sz="36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ru-RU" sz="36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𝟒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i="1" dirty="0" smtClean="0">
                    <a:solidFill>
                      <a:srgbClr val="7030A0"/>
                    </a:solidFill>
                  </a:rPr>
                  <a:t>=</a:t>
                </a:r>
              </a:p>
              <a:p>
                <a:r>
                  <a:rPr lang="ru-RU" sz="3600" b="1" i="1" dirty="0" smtClean="0">
                    <a:solidFill>
                      <a:srgbClr val="7030A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i="1" dirty="0" smtClean="0">
                    <a:solidFill>
                      <a:srgbClr val="7030A0"/>
                    </a:solidFill>
                  </a:rPr>
                  <a:t>- 0,8х + 0,16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3600" b="1" i="1" dirty="0" smtClean="0">
                            <a:solidFill>
                              <a:srgbClr val="7030A0"/>
                            </a:solidFill>
                          </a:rPr>
                          <m:t>(− х +</m:t>
                        </m:r>
                        <m:f>
                          <m:fPr>
                            <m:ctrlPr>
                              <a:rPr lang="ru-RU" sz="3600" b="1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3600" b="1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ru-RU" sz="3600" b="1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ru-RU" sz="3600" b="1" i="1" dirty="0" smtClean="0">
                            <a:solidFill>
                              <a:srgbClr val="7030A0"/>
                            </a:solidFill>
                          </a:rPr>
                          <m:t>)</m:t>
                        </m:r>
                      </m:e>
                      <m:sup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i="1" dirty="0" smtClean="0">
                    <a:solidFill>
                      <a:srgbClr val="7030A0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3600" b="1" i="1" dirty="0" smtClean="0">
                            <a:solidFill>
                              <a:srgbClr val="7030A0"/>
                            </a:solidFill>
                          </a:rPr>
                          <m:t>(</m:t>
                        </m:r>
                        <m:f>
                          <m:fPr>
                            <m:ctrlPr>
                              <a:rPr lang="ru-RU" sz="3600" b="1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3600" b="1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ru-RU" sz="3600" b="1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ru-RU" sz="3600" b="1" i="1" dirty="0" smtClean="0">
                            <a:solidFill>
                              <a:srgbClr val="7030A0"/>
                            </a:solidFill>
                          </a:rPr>
                          <m:t>− х )</m:t>
                        </m:r>
                      </m:e>
                      <m:sup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i="1" dirty="0" smtClean="0">
                    <a:solidFill>
                      <a:srgbClr val="7030A0"/>
                    </a:solidFill>
                  </a:rPr>
                  <a:t>= </a:t>
                </a:r>
              </a:p>
              <a:p>
                <a:r>
                  <a:rPr lang="ru-RU" sz="3600" b="1" i="1" dirty="0">
                    <a:solidFill>
                      <a:srgbClr val="7030A0"/>
                    </a:solidFill>
                  </a:rPr>
                  <a:t>=</a:t>
                </a:r>
                <a:r>
                  <a:rPr lang="ru-RU" sz="3600" b="1" i="1" dirty="0" smtClean="0">
                    <a:solidFill>
                      <a:srgbClr val="7030A0"/>
                    </a:solidFill>
                  </a:rPr>
                  <a:t>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3600" b="1" i="1" dirty="0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3600" b="1" i="1" dirty="0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ru-RU" sz="3600" b="1" i="1" dirty="0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i="1" dirty="0" smtClean="0">
                    <a:solidFill>
                      <a:srgbClr val="7030A0"/>
                    </a:solidFill>
                  </a:rPr>
                  <a:t>- 2∙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b="1" i="1" dirty="0" smtClean="0">
                    <a:solidFill>
                      <a:srgbClr val="7030A0"/>
                    </a:solidFill>
                  </a:rPr>
                  <a:t> ∙х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i="1" dirty="0" smtClean="0">
                    <a:solidFill>
                      <a:srgbClr val="7030A0"/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3600" b="1" i="1" dirty="0" smtClean="0">
                    <a:solidFill>
                      <a:srgbClr val="7030A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ru-RU" sz="36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b="1" i="1" dirty="0" smtClean="0">
                    <a:solidFill>
                      <a:srgbClr val="7030A0"/>
                    </a:solidFill>
                  </a:rPr>
                  <a:t>х 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3600" b="1" i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1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Приведём примеры: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34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154</TotalTime>
  <Words>537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Твердый переплет</vt:lpstr>
      <vt:lpstr>Презентация PowerPoint</vt:lpstr>
      <vt:lpstr>Проверим себя, выполним письменно с самооценкой</vt:lpstr>
      <vt:lpstr>Оцени себя</vt:lpstr>
      <vt:lpstr>Замените степень одночленом стандартного вида:</vt:lpstr>
      <vt:lpstr>Можно ли применить формулу разности квадратов ?</vt:lpstr>
      <vt:lpstr> Правило умножения       многочлена нa  многочлен </vt:lpstr>
      <vt:lpstr> Выполним умножение, приведем подобные члены </vt:lpstr>
      <vt:lpstr>Формулы </vt:lpstr>
      <vt:lpstr>Приведём примеры:</vt:lpstr>
      <vt:lpstr>Работа с учебником</vt:lpstr>
      <vt:lpstr>Анализ работы, подводим итоги: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14</cp:revision>
  <dcterms:created xsi:type="dcterms:W3CDTF">2014-12-13T15:24:10Z</dcterms:created>
  <dcterms:modified xsi:type="dcterms:W3CDTF">2015-11-07T19:55:55Z</dcterms:modified>
</cp:coreProperties>
</file>