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1" r:id="rId4"/>
    <p:sldId id="258" r:id="rId5"/>
    <p:sldId id="266" r:id="rId6"/>
    <p:sldId id="267" r:id="rId7"/>
    <p:sldId id="262" r:id="rId8"/>
    <p:sldId id="260" r:id="rId9"/>
    <p:sldId id="264" r:id="rId10"/>
    <p:sldId id="272" r:id="rId11"/>
    <p:sldId id="263" r:id="rId12"/>
    <p:sldId id="275" r:id="rId13"/>
    <p:sldId id="269" r:id="rId14"/>
    <p:sldId id="270" r:id="rId15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E9E"/>
    <a:srgbClr val="AB6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356CF0-8C30-42EE-B59F-273B09DCF682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B21FB0-BFE3-4B9C-9EBE-716A5F760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58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12956-9E6C-44AD-A508-5A67227007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FA8F-6AE1-4845-95F5-2B8BA0068A7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84B4-A847-4A08-9F5F-53F98B85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873-58C3-4D46-99A0-C2B2B3C9E58C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2609-3198-4A71-9D44-11C36F5B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25EE-25BB-4739-AB0E-C8B3D4D0FACD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545C-051A-49E1-AFA7-9DD3C8DBE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37B7-7E4A-4C68-B9D8-6336B9E660C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F95A-4FA8-477B-A31D-324CA6ADC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54A2-9D8F-4A5A-92B8-F52DF4B86B3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FC50-92C7-400A-81B5-9886E75A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79F0-F2BA-4F72-AB51-07EDA40830F6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8B49-3E8C-4A9B-843F-1AF140578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CCEA-6296-40F2-B40B-60BF6153E746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D3F-CAFF-45EA-AFA7-C71081CD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D6D7-0F34-4ED8-ACDA-33C375778691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D9BE-3AD4-4C8F-B747-14288A223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C70F-F210-4822-9F62-5653095681E5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549C-5A05-4D1F-9246-6371173F1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D00C-80CD-4544-99CA-12DF20B9D12F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6637-73BD-4D15-8CAC-85758904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4669-B6A1-4766-B2AE-57666CACB2B6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AC1F-CD77-4FD9-880C-1D6E235E2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EC3783-20B6-401C-930E-5EF78D15074D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6D1EC-2D87-442C-85EC-88619C2EC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Простое и </a:t>
            </a:r>
            <a:r>
              <a:rPr lang="ru-RU" smtClean="0"/>
              <a:t>сложное предложение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Урок русского языка в 4 б классе</a:t>
            </a:r>
            <a:endParaRPr lang="ru-RU" sz="1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Учитель: </a:t>
            </a:r>
            <a:r>
              <a:rPr lang="ru-RU" dirty="0" err="1" smtClean="0"/>
              <a:t>Желнова</a:t>
            </a:r>
            <a:r>
              <a:rPr lang="ru-RU" dirty="0" smtClean="0"/>
              <a:t> И. 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21. 09.15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00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Наступили осенние дни, и по небу поплыли серебристые облака.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4" y="1643063"/>
            <a:ext cx="8101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Около дома утопали в серебре </a:t>
            </a:r>
            <a:r>
              <a:rPr lang="ru-RU" sz="2800" dirty="0" smtClean="0">
                <a:solidFill>
                  <a:srgbClr val="7030A0"/>
                </a:solidFill>
                <a:latin typeface="Calibri" pitchFamily="34" charset="0"/>
              </a:rPr>
              <a:t>тополя, клёны.</a:t>
            </a:r>
            <a:endParaRPr lang="ru-RU" sz="2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31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 серебряном блюде лежали яблоки.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571875"/>
            <a:ext cx="809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Месяц посеребрит, а красно солнышко позолотит.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4572000"/>
            <a:ext cx="6559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Серебряный голос соловья звучал в ночи.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3"/>
          <p:cNvSpPr txBox="1"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1) [ -  =  ].                                             </a:t>
            </a:r>
            <a:r>
              <a:rPr lang="ru-RU" sz="3200" b="1" dirty="0">
                <a:latin typeface="Calibri" pitchFamily="34" charset="0"/>
              </a:rPr>
              <a:t>1 балл</a:t>
            </a:r>
            <a:endParaRPr lang="ru-RU" sz="32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2)[   - =          </a:t>
            </a:r>
            <a:r>
              <a:rPr lang="ru-RU" sz="2400" dirty="0">
                <a:latin typeface="Calibri" pitchFamily="34" charset="0"/>
              </a:rPr>
              <a:t> и</a:t>
            </a:r>
            <a:r>
              <a:rPr lang="ru-RU" sz="2400" b="1" dirty="0">
                <a:latin typeface="Calibri" pitchFamily="34" charset="0"/>
              </a:rPr>
              <a:t>          ].                       </a:t>
            </a:r>
            <a:r>
              <a:rPr lang="ru-RU" sz="3200" b="1" dirty="0">
                <a:latin typeface="Calibri" pitchFamily="34" charset="0"/>
              </a:rPr>
              <a:t>2 балла</a:t>
            </a:r>
            <a:endParaRPr lang="ru-RU" sz="3200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3)[   -          </a:t>
            </a:r>
            <a:r>
              <a:rPr lang="ru-RU" sz="2400" dirty="0">
                <a:latin typeface="Calibri" pitchFamily="34" charset="0"/>
              </a:rPr>
              <a:t> и</a:t>
            </a:r>
            <a:r>
              <a:rPr lang="ru-RU" sz="2400" b="1" dirty="0">
                <a:latin typeface="Calibri" pitchFamily="34" charset="0"/>
              </a:rPr>
              <a:t>               ].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4)[  =          </a:t>
            </a:r>
            <a:r>
              <a:rPr lang="ru-RU" sz="2400" dirty="0">
                <a:latin typeface="Calibri" pitchFamily="34" charset="0"/>
              </a:rPr>
              <a:t> и</a:t>
            </a:r>
            <a:r>
              <a:rPr lang="ru-RU" sz="2400" b="1" dirty="0">
                <a:latin typeface="Calibri" pitchFamily="34" charset="0"/>
              </a:rPr>
              <a:t>             ].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 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5)[   -   =], </a:t>
            </a:r>
            <a:r>
              <a:rPr lang="ru-RU" sz="2400" dirty="0">
                <a:latin typeface="Calibri" pitchFamily="34" charset="0"/>
              </a:rPr>
              <a:t>и</a:t>
            </a:r>
            <a:r>
              <a:rPr lang="ru-RU" sz="2400" b="1" dirty="0">
                <a:latin typeface="Calibri" pitchFamily="34" charset="0"/>
              </a:rPr>
              <a:t> [ = -  ].                             </a:t>
            </a:r>
            <a:r>
              <a:rPr lang="ru-RU" sz="3200" b="1" dirty="0">
                <a:latin typeface="Calibri" pitchFamily="34" charset="0"/>
              </a:rPr>
              <a:t>3 балла</a:t>
            </a:r>
            <a:endParaRPr lang="ru-RU" sz="32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6)[   -   =], </a:t>
            </a:r>
            <a:r>
              <a:rPr lang="ru-RU" sz="2400" dirty="0">
                <a:latin typeface="Calibri" pitchFamily="34" charset="0"/>
              </a:rPr>
              <a:t>а</a:t>
            </a:r>
            <a:r>
              <a:rPr lang="ru-RU" sz="2400" b="1" dirty="0">
                <a:latin typeface="Calibri" pitchFamily="34" charset="0"/>
              </a:rPr>
              <a:t> [ - =  ].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7)[   -   =], </a:t>
            </a:r>
            <a:r>
              <a:rPr lang="ru-RU" sz="2400" dirty="0">
                <a:latin typeface="Calibri" pitchFamily="34" charset="0"/>
              </a:rPr>
              <a:t>но</a:t>
            </a:r>
            <a:r>
              <a:rPr lang="ru-RU" sz="2400" b="1" dirty="0">
                <a:latin typeface="Calibri" pitchFamily="34" charset="0"/>
              </a:rPr>
              <a:t> [ - =  ].</a:t>
            </a:r>
            <a:endParaRPr lang="ru-RU" sz="2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-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1071563" y="1285875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000250" y="1285875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000232" y="2071678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=</a:t>
            </a:r>
          </a:p>
        </p:txBody>
      </p:sp>
      <p:sp>
        <p:nvSpPr>
          <p:cNvPr id="28" name="Блок-схема: узел 27"/>
          <p:cNvSpPr/>
          <p:nvPr/>
        </p:nvSpPr>
        <p:spPr>
          <a:xfrm>
            <a:off x="857224" y="2071678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=</a:t>
            </a:r>
          </a:p>
        </p:txBody>
      </p:sp>
      <p:sp>
        <p:nvSpPr>
          <p:cNvPr id="30" name="Блок-схема: узел 29"/>
          <p:cNvSpPr/>
          <p:nvPr/>
        </p:nvSpPr>
        <p:spPr>
          <a:xfrm>
            <a:off x="1785918" y="2786058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--</a:t>
            </a:r>
          </a:p>
        </p:txBody>
      </p:sp>
      <p:sp>
        <p:nvSpPr>
          <p:cNvPr id="31" name="Блок-схема: узел 30"/>
          <p:cNvSpPr/>
          <p:nvPr/>
        </p:nvSpPr>
        <p:spPr>
          <a:xfrm>
            <a:off x="857224" y="2786058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Скачка\сканирование0003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25974" cy="62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Давайте подведём итог.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Каким же был для вас урок?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0" y="2143125"/>
            <a:ext cx="9677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latin typeface="Calibri" pitchFamily="34" charset="0"/>
              </a:rPr>
              <a:t>Урок полезен, всё понятно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latin typeface="Calibri" pitchFamily="34" charset="0"/>
              </a:rPr>
              <a:t>Лишь кое-что чуть-чуть не ясно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latin typeface="Calibri" pitchFamily="34" charset="0"/>
              </a:rPr>
              <a:t>Ещё придётся потрудиться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latin typeface="Calibri" pitchFamily="34" charset="0"/>
              </a:rPr>
              <a:t>Да, трудно всё-таки учиться!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5" y="2967335"/>
            <a:ext cx="665687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Пальчиковая гимнастика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5750" y="1928813"/>
            <a:ext cx="88582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На моей руке пять пальцев,</a:t>
            </a:r>
          </a:p>
          <a:p>
            <a:r>
              <a:rPr lang="ru-RU" sz="4400">
                <a:latin typeface="Calibri" pitchFamily="34" charset="0"/>
              </a:rPr>
              <a:t>Пять хватальцев,  пять держальцев.</a:t>
            </a:r>
          </a:p>
          <a:p>
            <a:r>
              <a:rPr lang="ru-RU" sz="4400">
                <a:latin typeface="Calibri" pitchFamily="34" charset="0"/>
              </a:rPr>
              <a:t>Чтоб строгать и чтоб пилить,</a:t>
            </a:r>
          </a:p>
          <a:p>
            <a:r>
              <a:rPr lang="ru-RU" sz="4400">
                <a:latin typeface="Calibri" pitchFamily="34" charset="0"/>
              </a:rPr>
              <a:t>Чтобы брать и чтоб дарить.</a:t>
            </a:r>
          </a:p>
          <a:p>
            <a:r>
              <a:rPr lang="ru-RU" sz="4400">
                <a:latin typeface="Calibri" pitchFamily="34" charset="0"/>
              </a:rPr>
              <a:t>Их не трудно сосчитать:</a:t>
            </a:r>
          </a:p>
          <a:p>
            <a:r>
              <a:rPr lang="ru-RU" sz="4400">
                <a:latin typeface="Calibri" pitchFamily="34" charset="0"/>
              </a:rPr>
              <a:t>Раз, два, три, четыре, пять!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Найдите закономерность и определите букву, которую мы будем писать на минутке чистописания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                          В                     Ж                         И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Б                                                  З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?                          у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т                                   </a:t>
            </a:r>
            <a:endParaRPr lang="ru-RU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85813" y="1500188"/>
            <a:ext cx="2286000" cy="1785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3429000" y="4143375"/>
            <a:ext cx="2286000" cy="1785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5643563" y="1428750"/>
            <a:ext cx="2286000" cy="1785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571625"/>
            <a:ext cx="1128713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9063" y="1571625"/>
            <a:ext cx="1128712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4625" y="1571625"/>
            <a:ext cx="1128713" cy="1071563"/>
          </a:xfrm>
          <a:prstGeom prst="rect">
            <a:avLst/>
          </a:prstGeom>
          <a:solidFill>
            <a:srgbClr val="886E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88" y="1571625"/>
            <a:ext cx="1128712" cy="10715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38" y="1571625"/>
            <a:ext cx="1128712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72375" y="1571625"/>
            <a:ext cx="1128713" cy="1071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3500" y="1571625"/>
            <a:ext cx="1128713" cy="1071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6688E-6 L -0.15086 0.370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6688E-6 L -0.43125 0.370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6688E-6 L 0.22604 0.3709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6688E-6 L -0.45278 0.3709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6688E-6 L 0.0717 0.370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6688E-6 L -0.07586 0.3709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6688E-6 L 0.4408 0.3709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714375" y="785813"/>
            <a:ext cx="5661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Calibri" pitchFamily="34" charset="0"/>
              </a:rPr>
              <a:t>Серебро на висках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85750"/>
            <a:ext cx="29289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131840" y="4077071"/>
            <a:ext cx="58534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Серебряный голос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72063"/>
            <a:ext cx="2384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354388"/>
            <a:ext cx="264318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67334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МНОГОЗНАЧНОЕ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73" y="457200"/>
            <a:ext cx="4000500" cy="6286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7268" y="423992"/>
            <a:ext cx="4000500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4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еребряный </a:t>
            </a:r>
            <a:endParaRPr lang="ru-RU" sz="44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4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серебрится серебрить посеребрил высеребрить  </a:t>
            </a:r>
            <a:r>
              <a:rPr lang="ru-RU" sz="4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серебристый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серебрёная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88" y="357188"/>
            <a:ext cx="4000500" cy="6286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00625" y="357188"/>
            <a:ext cx="41433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dirty="0">
                <a:ea typeface="Times New Roman" pitchFamily="18" charset="0"/>
                <a:cs typeface="Arial" charset="0"/>
              </a:rPr>
              <a:t>б</a:t>
            </a:r>
            <a:r>
              <a:rPr lang="ru-RU" sz="3600" dirty="0" smtClean="0">
                <a:ea typeface="Times New Roman" pitchFamily="18" charset="0"/>
                <a:cs typeface="Arial" charset="0"/>
              </a:rPr>
              <a:t>рошка</a:t>
            </a:r>
            <a:endParaRPr lang="ru-RU" sz="3600" dirty="0">
              <a:ea typeface="Times New Roman" pitchFamily="18" charset="0"/>
              <a:cs typeface="Arial" charset="0"/>
            </a:endParaRPr>
          </a:p>
          <a:p>
            <a:r>
              <a:rPr lang="ru-RU" sz="3600" dirty="0">
                <a:ea typeface="Times New Roman" pitchFamily="18" charset="0"/>
                <a:cs typeface="Arial" charset="0"/>
              </a:rPr>
              <a:t> монета 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луна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роса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снег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иней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облака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 река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туман 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звон</a:t>
            </a:r>
          </a:p>
          <a:p>
            <a:pPr eaLnBrk="0" hangingPunct="0"/>
            <a:r>
              <a:rPr lang="ru-RU" sz="3600" dirty="0">
                <a:ea typeface="Times New Roman" pitchFamily="18" charset="0"/>
                <a:cs typeface="Arial" charset="0"/>
              </a:rPr>
              <a:t> голос</a:t>
            </a:r>
          </a:p>
          <a:p>
            <a:pPr eaLnBrk="0" hangingPunct="0"/>
            <a:endParaRPr lang="ru-RU" sz="3600" dirty="0">
              <a:ea typeface="Times New Roman" pitchFamily="18" charset="0"/>
              <a:cs typeface="Arial" charset="0"/>
            </a:endParaRPr>
          </a:p>
        </p:txBody>
      </p:sp>
      <p:sp>
        <p:nvSpPr>
          <p:cNvPr id="9" name="Дуга 8"/>
          <p:cNvSpPr/>
          <p:nvPr/>
        </p:nvSpPr>
        <p:spPr>
          <a:xfrm rot="20926314">
            <a:off x="-309563" y="422275"/>
            <a:ext cx="2674938" cy="919163"/>
          </a:xfrm>
          <a:prstGeom prst="arc">
            <a:avLst>
              <a:gd name="adj1" fmla="val 13109286"/>
              <a:gd name="adj2" fmla="val 21599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20926314">
            <a:off x="-388938" y="1182688"/>
            <a:ext cx="2674938" cy="668337"/>
          </a:xfrm>
          <a:prstGeom prst="arc">
            <a:avLst>
              <a:gd name="adj1" fmla="val 13109286"/>
              <a:gd name="adj2" fmla="val 21599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20926314">
            <a:off x="-293688" y="1822450"/>
            <a:ext cx="2674938" cy="919163"/>
          </a:xfrm>
          <a:prstGeom prst="arc">
            <a:avLst>
              <a:gd name="adj1" fmla="val 13109286"/>
              <a:gd name="adj2" fmla="val 21599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20926314">
            <a:off x="206375" y="2465388"/>
            <a:ext cx="2674938" cy="919162"/>
          </a:xfrm>
          <a:prstGeom prst="arc">
            <a:avLst>
              <a:gd name="adj1" fmla="val 14001453"/>
              <a:gd name="adj2" fmla="val 215405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20926314">
            <a:off x="349250" y="3179763"/>
            <a:ext cx="2674938" cy="919162"/>
          </a:xfrm>
          <a:prstGeom prst="arc">
            <a:avLst>
              <a:gd name="adj1" fmla="val 13845760"/>
              <a:gd name="adj2" fmla="val 215824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20926314">
            <a:off x="-365125" y="3822700"/>
            <a:ext cx="2674938" cy="919163"/>
          </a:xfrm>
          <a:prstGeom prst="arc">
            <a:avLst>
              <a:gd name="adj1" fmla="val 13109286"/>
              <a:gd name="adj2" fmla="val 21599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20926314">
            <a:off x="-365125" y="4537075"/>
            <a:ext cx="2674938" cy="919163"/>
          </a:xfrm>
          <a:prstGeom prst="arc">
            <a:avLst>
              <a:gd name="adj1" fmla="val 13109286"/>
              <a:gd name="adj2" fmla="val 21599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39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По структуре предложения делятся на: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1428750"/>
            <a:ext cx="182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простые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1500188"/>
            <a:ext cx="195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сложные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8625" y="1214438"/>
            <a:ext cx="36052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3200" dirty="0">
                <a:latin typeface="Calibri" pitchFamily="34" charset="0"/>
              </a:rPr>
              <a:t>С одной грамматической основой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</a:rPr>
              <a:t>[ - = ]</a:t>
            </a:r>
            <a:r>
              <a:rPr lang="ru-RU" sz="3200" dirty="0" smtClean="0">
                <a:latin typeface="Calibri" pitchFamily="34" charset="0"/>
              </a:rPr>
              <a:t> .                                                </a:t>
            </a:r>
            <a:r>
              <a:rPr lang="en-US" sz="33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Луна заливала серебром поляны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  </a:t>
            </a:r>
            <a:endParaRPr lang="ru-RU" sz="3300" dirty="0">
              <a:solidFill>
                <a:prstClr val="black"/>
              </a:solidFill>
              <a:latin typeface="Calibri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 dirty="0" smtClean="0">
                <a:latin typeface="Calibri" pitchFamily="34" charset="0"/>
              </a:rPr>
              <a:t>[   </a:t>
            </a:r>
            <a:r>
              <a:rPr lang="ru-RU" sz="3200" b="1" dirty="0">
                <a:latin typeface="Calibri" pitchFamily="34" charset="0"/>
              </a:rPr>
              <a:t>- =    </a:t>
            </a:r>
            <a:r>
              <a:rPr lang="ru-RU" sz="3200" b="1" dirty="0" smtClean="0">
                <a:latin typeface="Calibri" pitchFamily="34" charset="0"/>
              </a:rPr>
              <a:t>и    </a:t>
            </a:r>
            <a:r>
              <a:rPr lang="ru-RU" sz="3200" b="1" dirty="0">
                <a:latin typeface="Calibri" pitchFamily="34" charset="0"/>
              </a:rPr>
              <a:t>].</a:t>
            </a:r>
            <a:endParaRPr lang="ru-RU" sz="320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 dirty="0" smtClean="0">
                <a:latin typeface="Calibri" pitchFamily="34" charset="0"/>
              </a:rPr>
              <a:t>Луна заливала серебром и светом поляны</a:t>
            </a:r>
            <a:r>
              <a:rPr lang="ru-RU" sz="1400" dirty="0" smtClean="0">
                <a:latin typeface="Calibri" pitchFamily="34" charset="0"/>
              </a:rPr>
              <a:t>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2533" name="AutoShape 10"/>
          <p:cNvSpPr>
            <a:spLocks noChangeArrowheads="1"/>
          </p:cNvSpPr>
          <p:nvPr/>
        </p:nvSpPr>
        <p:spPr bwMode="auto">
          <a:xfrm>
            <a:off x="6072188" y="2143125"/>
            <a:ext cx="793750" cy="863600"/>
          </a:xfrm>
          <a:prstGeom prst="downArrow">
            <a:avLst>
              <a:gd name="adj1" fmla="val 50000"/>
              <a:gd name="adj2" fmla="val 249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1428750" y="2286000"/>
            <a:ext cx="785813" cy="863600"/>
          </a:xfrm>
          <a:prstGeom prst="downArrow">
            <a:avLst>
              <a:gd name="adj1" fmla="val 50000"/>
              <a:gd name="adj2" fmla="val 250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857750" y="3143250"/>
            <a:ext cx="3829050" cy="23574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000" dirty="0">
                <a:latin typeface="+mn-lt"/>
              </a:rPr>
              <a:t>С двумя или более </a:t>
            </a:r>
            <a:r>
              <a:rPr lang="ru-RU" sz="7000" dirty="0" smtClean="0">
                <a:latin typeface="+mn-lt"/>
              </a:rPr>
              <a:t>грамматическими </a:t>
            </a:r>
            <a:r>
              <a:rPr lang="ru-RU" sz="7000" dirty="0">
                <a:latin typeface="+mn-lt"/>
              </a:rPr>
              <a:t>основами</a:t>
            </a:r>
            <a:endParaRPr lang="en-US" sz="70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7000" dirty="0">
                <a:latin typeface="+mn-lt"/>
              </a:rPr>
              <a:t>[= - ]</a:t>
            </a:r>
            <a:r>
              <a:rPr lang="ru-RU" sz="7000" dirty="0">
                <a:latin typeface="+mn-lt"/>
              </a:rPr>
              <a:t>,</a:t>
            </a:r>
            <a:r>
              <a:rPr lang="en-US" sz="7000" dirty="0">
                <a:latin typeface="+mn-lt"/>
              </a:rPr>
              <a:t>[ - = ]</a:t>
            </a:r>
            <a:r>
              <a:rPr lang="ru-RU" sz="7000" dirty="0">
                <a:latin typeface="+mn-lt"/>
              </a:rPr>
              <a:t>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7000" dirty="0"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0" y="5786438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Шелестят зелёные серёжки, </a:t>
            </a:r>
          </a:p>
          <a:p>
            <a:r>
              <a:rPr lang="ru-RU" sz="2400" b="1">
                <a:latin typeface="Calibri" pitchFamily="34" charset="0"/>
              </a:rPr>
              <a:t>И горят серебряные росы.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22575" y="5915819"/>
            <a:ext cx="217922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122259" y="5893975"/>
            <a:ext cx="217943" cy="2571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7859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Тема урока: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ростые и сложные предложения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357438"/>
            <a:ext cx="7200900" cy="5715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" y="3000375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558ED5"/>
                </a:solidFill>
                <a:ea typeface="Times New Roman" pitchFamily="18" charset="0"/>
                <a:cs typeface="Arial" charset="0"/>
              </a:rPr>
              <a:t>распознавать  простое и сложное предложения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3" y="4429125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грамотно оформлять  их  на письме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4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287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Простое и сложное предложение </vt:lpstr>
      <vt:lpstr>Пальчиковая гимнастика</vt:lpstr>
      <vt:lpstr>Найдите закономерность и определите букву, которую мы будем писать на минутке чистописания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Простые и сложные предложения</vt:lpstr>
      <vt:lpstr>Презентация PowerPoint</vt:lpstr>
      <vt:lpstr>Презентация PowerPoint</vt:lpstr>
      <vt:lpstr>Презентация PowerPoint</vt:lpstr>
      <vt:lpstr>Давайте подведём итог. Каким же был для вас урок?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61</cp:revision>
  <cp:lastPrinted>2015-09-19T09:26:10Z</cp:lastPrinted>
  <dcterms:created xsi:type="dcterms:W3CDTF">2010-11-18T07:06:01Z</dcterms:created>
  <dcterms:modified xsi:type="dcterms:W3CDTF">2015-11-12T15:02:20Z</dcterms:modified>
</cp:coreProperties>
</file>