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330" r:id="rId3"/>
    <p:sldId id="349" r:id="rId4"/>
    <p:sldId id="350" r:id="rId5"/>
    <p:sldId id="351" r:id="rId6"/>
    <p:sldId id="325" r:id="rId7"/>
    <p:sldId id="341" r:id="rId8"/>
    <p:sldId id="352" r:id="rId9"/>
    <p:sldId id="342" r:id="rId10"/>
    <p:sldId id="344" r:id="rId11"/>
    <p:sldId id="343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330"/>
            <p14:sldId id="349"/>
            <p14:sldId id="350"/>
            <p14:sldId id="351"/>
            <p14:sldId id="325"/>
            <p14:sldId id="341"/>
            <p14:sldId id="352"/>
            <p14:sldId id="342"/>
            <p14:sldId id="344"/>
            <p14:sldId id="34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4300"/>
    <a:srgbClr val="4B0D0D"/>
    <a:srgbClr val="FFFF99"/>
    <a:srgbClr val="003366"/>
    <a:srgbClr val="660066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941" autoAdjust="0"/>
  </p:normalViewPr>
  <p:slideViewPr>
    <p:cSldViewPr>
      <p:cViewPr>
        <p:scale>
          <a:sx n="75" d="100"/>
          <a:sy n="75" d="100"/>
        </p:scale>
        <p:origin x="-678" y="-3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22858"/>
            <a:ext cx="9067800" cy="51669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1543050"/>
            <a:ext cx="4801394" cy="211574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22859"/>
            <a:ext cx="9067799" cy="363474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3233376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3290526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4603785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172718"/>
            <a:ext cx="2761488" cy="248488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505347" y="2415905"/>
            <a:ext cx="226314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284732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3550158"/>
            <a:ext cx="265176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02870"/>
            <a:ext cx="8869680" cy="493776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4734306"/>
            <a:ext cx="34817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43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700" y="2142024"/>
            <a:ext cx="76600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Решение уравнений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3181246" y="618823"/>
                <a:ext cx="150175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246" y="618823"/>
                <a:ext cx="1501758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77390" y="618822"/>
                <a:ext cx="211083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, 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≠0.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390" y="618822"/>
                <a:ext cx="2110834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7205" t="-12632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6178" y="1733783"/>
            <a:ext cx="835228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Уравнение, которое можно привести к такому 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виду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переноса слагаемых и 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приведения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подобных слагаемых, называют </a:t>
            </a:r>
            <a:endParaRPr lang="en-US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линейным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уравнением с одним неизвестным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002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703" y="156577"/>
            <a:ext cx="89725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i="1" dirty="0">
                <a:solidFill>
                  <a:srgbClr val="C00000"/>
                </a:solidFill>
              </a:rPr>
              <a:t>Корни уравнения не изменяются, если обе части </a:t>
            </a:r>
            <a:r>
              <a:rPr lang="ru-RU" sz="2200" i="1" dirty="0" smtClean="0">
                <a:solidFill>
                  <a:srgbClr val="C00000"/>
                </a:solidFill>
              </a:rPr>
              <a:t>уравнения</a:t>
            </a:r>
            <a:r>
              <a:rPr lang="en-US" sz="2200" i="1" dirty="0" smtClean="0">
                <a:solidFill>
                  <a:srgbClr val="C00000"/>
                </a:solidFill>
              </a:rPr>
              <a:t> </a:t>
            </a:r>
            <a:r>
              <a:rPr lang="ru-RU" sz="2200" i="1" dirty="0" smtClean="0">
                <a:solidFill>
                  <a:srgbClr val="C00000"/>
                </a:solidFill>
              </a:rPr>
              <a:t>умножить </a:t>
            </a:r>
            <a:endParaRPr lang="en-US" sz="2200" i="1" dirty="0" smtClean="0">
              <a:solidFill>
                <a:srgbClr val="C00000"/>
              </a:solidFill>
            </a:endParaRPr>
          </a:p>
          <a:p>
            <a:r>
              <a:rPr lang="ru-RU" sz="2200" i="1" dirty="0" smtClean="0">
                <a:solidFill>
                  <a:srgbClr val="C00000"/>
                </a:solidFill>
              </a:rPr>
              <a:t>или </a:t>
            </a:r>
            <a:r>
              <a:rPr lang="ru-RU" sz="2200" i="1" dirty="0">
                <a:solidFill>
                  <a:srgbClr val="C00000"/>
                </a:solidFill>
              </a:rPr>
              <a:t>разделить на одно и то же число.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703" y="897592"/>
            <a:ext cx="88853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i="1" dirty="0">
                <a:solidFill>
                  <a:srgbClr val="C00000"/>
                </a:solidFill>
              </a:rPr>
              <a:t>Корни уравнения не изменяются, если какое-нибудь </a:t>
            </a:r>
            <a:r>
              <a:rPr lang="ru-RU" sz="2200" i="1" dirty="0" smtClean="0">
                <a:solidFill>
                  <a:srgbClr val="C00000"/>
                </a:solidFill>
              </a:rPr>
              <a:t>слагаемое</a:t>
            </a:r>
            <a:r>
              <a:rPr lang="en-US" sz="2200" i="1" dirty="0" smtClean="0">
                <a:solidFill>
                  <a:srgbClr val="C00000"/>
                </a:solidFill>
              </a:rPr>
              <a:t> </a:t>
            </a:r>
            <a:r>
              <a:rPr lang="ru-RU" sz="2200" i="1" dirty="0" smtClean="0">
                <a:solidFill>
                  <a:srgbClr val="C00000"/>
                </a:solidFill>
              </a:rPr>
              <a:t>пере</a:t>
            </a:r>
            <a:r>
              <a:rPr lang="en-US" sz="2200" i="1" dirty="0" smtClean="0">
                <a:solidFill>
                  <a:srgbClr val="C00000"/>
                </a:solidFill>
              </a:rPr>
              <a:t> –</a:t>
            </a:r>
          </a:p>
          <a:p>
            <a:r>
              <a:rPr lang="ru-RU" sz="2200" i="1" dirty="0" smtClean="0">
                <a:solidFill>
                  <a:srgbClr val="C00000"/>
                </a:solidFill>
              </a:rPr>
              <a:t>нести </a:t>
            </a:r>
            <a:r>
              <a:rPr lang="ru-RU" sz="2200" i="1" dirty="0">
                <a:solidFill>
                  <a:srgbClr val="C00000"/>
                </a:solidFill>
              </a:rPr>
              <a:t>из одной части уравнения в другую, изменив при </a:t>
            </a:r>
            <a:r>
              <a:rPr lang="ru-RU" sz="2200" i="1" dirty="0" smtClean="0">
                <a:solidFill>
                  <a:srgbClr val="C00000"/>
                </a:solidFill>
              </a:rPr>
              <a:t>этом </a:t>
            </a:r>
            <a:r>
              <a:rPr lang="ru-RU" sz="2200" i="1" dirty="0">
                <a:solidFill>
                  <a:srgbClr val="C00000"/>
                </a:solidFill>
              </a:rPr>
              <a:t>его знак.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703" y="1654477"/>
            <a:ext cx="89931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i="1" dirty="0">
                <a:solidFill>
                  <a:srgbClr val="584300"/>
                </a:solidFill>
              </a:rPr>
              <a:t>Чтобы решить уравнение, содержащее подобные </a:t>
            </a:r>
            <a:r>
              <a:rPr lang="ru-RU" sz="2200" i="1" dirty="0" smtClean="0">
                <a:solidFill>
                  <a:srgbClr val="584300"/>
                </a:solidFill>
              </a:rPr>
              <a:t>слагаемые</a:t>
            </a:r>
            <a:r>
              <a:rPr lang="en-US" sz="2200" i="1" dirty="0">
                <a:solidFill>
                  <a:srgbClr val="584300"/>
                </a:solidFill>
              </a:rPr>
              <a:t>,</a:t>
            </a:r>
            <a:r>
              <a:rPr lang="ru-RU" sz="2200" i="1" dirty="0" smtClean="0">
                <a:solidFill>
                  <a:srgbClr val="584300"/>
                </a:solidFill>
              </a:rPr>
              <a:t> </a:t>
            </a:r>
            <a:r>
              <a:rPr lang="ru-RU" sz="2200" i="1" dirty="0">
                <a:solidFill>
                  <a:srgbClr val="584300"/>
                </a:solidFill>
              </a:rPr>
              <a:t>нужно:</a:t>
            </a:r>
            <a:endParaRPr lang="ru-RU" sz="2200" dirty="0">
              <a:solidFill>
                <a:srgbClr val="584300"/>
              </a:solidFill>
            </a:endParaRPr>
          </a:p>
          <a:p>
            <a:r>
              <a:rPr lang="en-US" sz="2200" i="1" dirty="0" smtClean="0">
                <a:solidFill>
                  <a:srgbClr val="584300"/>
                </a:solidFill>
              </a:rPr>
              <a:t>1) </a:t>
            </a:r>
            <a:r>
              <a:rPr lang="ru-RU" sz="2200" i="1" dirty="0" smtClean="0">
                <a:solidFill>
                  <a:srgbClr val="584300"/>
                </a:solidFill>
              </a:rPr>
              <a:t>слагаемые</a:t>
            </a:r>
            <a:r>
              <a:rPr lang="ru-RU" sz="2200" i="1" dirty="0">
                <a:solidFill>
                  <a:srgbClr val="584300"/>
                </a:solidFill>
              </a:rPr>
              <a:t>, содержащие переменную, перенести в левую часть </a:t>
            </a:r>
            <a:endParaRPr lang="en-US" sz="2200" i="1" dirty="0" smtClean="0">
              <a:solidFill>
                <a:srgbClr val="584300"/>
              </a:solidFill>
            </a:endParaRPr>
          </a:p>
          <a:p>
            <a:r>
              <a:rPr lang="ru-RU" sz="2200" i="1" dirty="0" smtClean="0">
                <a:solidFill>
                  <a:srgbClr val="584300"/>
                </a:solidFill>
              </a:rPr>
              <a:t>уравнения</a:t>
            </a:r>
            <a:r>
              <a:rPr lang="ru-RU" sz="2200" i="1" dirty="0">
                <a:solidFill>
                  <a:srgbClr val="584300"/>
                </a:solidFill>
              </a:rPr>
              <a:t>, а числа – в его правую часть, не забывая при переносе </a:t>
            </a:r>
            <a:endParaRPr lang="en-US" sz="2200" i="1" dirty="0" smtClean="0">
              <a:solidFill>
                <a:srgbClr val="584300"/>
              </a:solidFill>
            </a:endParaRPr>
          </a:p>
          <a:p>
            <a:r>
              <a:rPr lang="ru-RU" sz="2200" i="1" dirty="0" smtClean="0">
                <a:solidFill>
                  <a:srgbClr val="584300"/>
                </a:solidFill>
              </a:rPr>
              <a:t>менять </a:t>
            </a:r>
            <a:r>
              <a:rPr lang="ru-RU" sz="2200" i="1" dirty="0">
                <a:solidFill>
                  <a:srgbClr val="584300"/>
                </a:solidFill>
              </a:rPr>
              <a:t>знаки на противоположные;</a:t>
            </a:r>
            <a:endParaRPr lang="ru-RU" sz="2200" dirty="0">
              <a:solidFill>
                <a:srgbClr val="584300"/>
              </a:solidFill>
            </a:endParaRPr>
          </a:p>
          <a:p>
            <a:r>
              <a:rPr lang="ru-RU" sz="2200" i="1" dirty="0">
                <a:solidFill>
                  <a:srgbClr val="584300"/>
                </a:solidFill>
              </a:rPr>
              <a:t>2) привести подобные слагаемые в левой и правой частях уравнения;</a:t>
            </a:r>
            <a:endParaRPr lang="ru-RU" sz="2200" dirty="0">
              <a:solidFill>
                <a:srgbClr val="584300"/>
              </a:solidFill>
            </a:endParaRPr>
          </a:p>
          <a:p>
            <a:r>
              <a:rPr lang="ru-RU" sz="2200" i="1" dirty="0">
                <a:solidFill>
                  <a:srgbClr val="584300"/>
                </a:solidFill>
              </a:rPr>
              <a:t>3) разделить число в правой части на коэффициент при переменной, </a:t>
            </a:r>
            <a:endParaRPr lang="ru-RU" sz="2200" i="1" dirty="0" smtClean="0">
              <a:solidFill>
                <a:srgbClr val="584300"/>
              </a:solidFill>
            </a:endParaRPr>
          </a:p>
          <a:p>
            <a:r>
              <a:rPr lang="ru-RU" sz="2200" i="1" dirty="0" smtClean="0">
                <a:solidFill>
                  <a:srgbClr val="584300"/>
                </a:solidFill>
              </a:rPr>
              <a:t>разделить </a:t>
            </a:r>
            <a:r>
              <a:rPr lang="ru-RU" sz="2200" i="1" dirty="0">
                <a:solidFill>
                  <a:srgbClr val="584300"/>
                </a:solidFill>
              </a:rPr>
              <a:t>или умножить обе части </a:t>
            </a:r>
            <a:r>
              <a:rPr lang="ru-RU" sz="2200" i="1" dirty="0" smtClean="0">
                <a:solidFill>
                  <a:srgbClr val="584300"/>
                </a:solidFill>
              </a:rPr>
              <a:t>уравнения </a:t>
            </a:r>
            <a:r>
              <a:rPr lang="ru-RU" sz="2200" i="1" dirty="0">
                <a:solidFill>
                  <a:srgbClr val="584300"/>
                </a:solidFill>
              </a:rPr>
              <a:t>на одно и то же число, </a:t>
            </a:r>
          </a:p>
          <a:p>
            <a:r>
              <a:rPr lang="ru-RU" sz="2200" i="1" dirty="0">
                <a:solidFill>
                  <a:srgbClr val="584300"/>
                </a:solidFill>
              </a:rPr>
              <a:t>не равное </a:t>
            </a:r>
            <a:r>
              <a:rPr lang="ru-RU" sz="2200" i="1" dirty="0" smtClean="0">
                <a:solidFill>
                  <a:srgbClr val="584300"/>
                </a:solidFill>
              </a:rPr>
              <a:t>нулю.</a:t>
            </a:r>
          </a:p>
          <a:p>
            <a:endParaRPr lang="ru-RU" sz="2200" dirty="0">
              <a:solidFill>
                <a:srgbClr val="584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4087" y="4395777"/>
                <a:ext cx="86681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200" i="1" dirty="0" smtClean="0">
                    <a:solidFill>
                      <a:srgbClr val="C00000"/>
                    </a:solidFill>
                  </a:rPr>
                  <a:t>Уравнение вида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𝑎𝑥</m:t>
                    </m:r>
                    <m:r>
                      <a:rPr lang="en-US" sz="22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ru-RU" sz="2200" dirty="0" smtClean="0">
                    <a:solidFill>
                      <a:srgbClr val="C00000"/>
                    </a:solidFill>
                  </a:rPr>
                  <a:t>, </a:t>
                </a:r>
                <a:r>
                  <a:rPr lang="ru-RU" sz="2200" i="1" dirty="0">
                    <a:solidFill>
                      <a:srgbClr val="C00000"/>
                    </a:solidFill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𝑎</m:t>
                    </m:r>
                    <m:r>
                      <a:rPr lang="en-US" sz="22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≠0,</m:t>
                    </m:r>
                  </m:oMath>
                </a14:m>
                <a:r>
                  <a:rPr lang="ru-RU" sz="22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ru-RU" sz="2200" i="1" dirty="0">
                    <a:solidFill>
                      <a:srgbClr val="C00000"/>
                    </a:solidFill>
                  </a:rPr>
                  <a:t>называют линейным уравнением</a:t>
                </a:r>
                <a:r>
                  <a:rPr lang="ru-RU" sz="2200" i="1" dirty="0" smtClean="0">
                    <a:solidFill>
                      <a:srgbClr val="C00000"/>
                    </a:solidFill>
                  </a:rPr>
                  <a:t>.</a:t>
                </a:r>
                <a:endParaRPr lang="ru-RU" sz="2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87" y="4395777"/>
                <a:ext cx="8668142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844" t="-8451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65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430" y="195486"/>
            <a:ext cx="8600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равенство, содержащее 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переменную, значение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надо найти.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763" y="1434138"/>
            <a:ext cx="8555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переменной,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котором из 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получается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верное числовое 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</a:t>
            </a:r>
            <a:r>
              <a:rPr lang="ru-RU" sz="3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корнем уравнения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763" y="3222724"/>
            <a:ext cx="8555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значит найти все его корни,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убедиться, что уравнение не имеет корней.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3950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равенство называют уравнением?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165" y="19265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число называют корнем уравнения?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969" y="371894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значит решить уравнение?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26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" grpId="0"/>
      <p:bldP spid="3" grpId="1"/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145883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731911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одной чаше весов лежит 5 банок шоколадной пасты и гиря весом в 1 кг, на другой – 4 такие же банки и двухкилограммовая гиря. Весы находятся в равновесии. Какова масса одной банки шоколадной пасты?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82"/>
          <p:cNvGrpSpPr>
            <a:grpSpLocks/>
          </p:cNvGrpSpPr>
          <p:nvPr/>
        </p:nvGrpSpPr>
        <p:grpSpPr bwMode="auto">
          <a:xfrm>
            <a:off x="6337798" y="638069"/>
            <a:ext cx="902583" cy="1016028"/>
            <a:chOff x="4704" y="2256"/>
            <a:chExt cx="652" cy="835"/>
          </a:xfrm>
        </p:grpSpPr>
        <p:sp>
          <p:nvSpPr>
            <p:cNvPr id="6" name="Freeform 183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>
                <a:gd name="T0" fmla="*/ 272 w 522"/>
                <a:gd name="T1" fmla="*/ 804 h 808"/>
                <a:gd name="T2" fmla="*/ 98 w 522"/>
                <a:gd name="T3" fmla="*/ 798 h 808"/>
                <a:gd name="T4" fmla="*/ 20 w 522"/>
                <a:gd name="T5" fmla="*/ 744 h 808"/>
                <a:gd name="T6" fmla="*/ 2 w 522"/>
                <a:gd name="T7" fmla="*/ 576 h 808"/>
                <a:gd name="T8" fmla="*/ 20 w 522"/>
                <a:gd name="T9" fmla="*/ 270 h 808"/>
                <a:gd name="T10" fmla="*/ 122 w 522"/>
                <a:gd name="T11" fmla="*/ 204 h 808"/>
                <a:gd name="T12" fmla="*/ 164 w 522"/>
                <a:gd name="T13" fmla="*/ 162 h 808"/>
                <a:gd name="T14" fmla="*/ 104 w 522"/>
                <a:gd name="T15" fmla="*/ 108 h 808"/>
                <a:gd name="T16" fmla="*/ 80 w 522"/>
                <a:gd name="T17" fmla="*/ 48 h 808"/>
                <a:gd name="T18" fmla="*/ 158 w 522"/>
                <a:gd name="T19" fmla="*/ 6 h 808"/>
                <a:gd name="T20" fmla="*/ 315 w 522"/>
                <a:gd name="T21" fmla="*/ 12 h 808"/>
                <a:gd name="T22" fmla="*/ 422 w 522"/>
                <a:gd name="T23" fmla="*/ 42 h 808"/>
                <a:gd name="T24" fmla="*/ 422 w 522"/>
                <a:gd name="T25" fmla="*/ 90 h 808"/>
                <a:gd name="T26" fmla="*/ 356 w 522"/>
                <a:gd name="T27" fmla="*/ 162 h 808"/>
                <a:gd name="T28" fmla="*/ 392 w 522"/>
                <a:gd name="T29" fmla="*/ 204 h 808"/>
                <a:gd name="T30" fmla="*/ 494 w 522"/>
                <a:gd name="T31" fmla="*/ 240 h 808"/>
                <a:gd name="T32" fmla="*/ 518 w 522"/>
                <a:gd name="T33" fmla="*/ 432 h 808"/>
                <a:gd name="T34" fmla="*/ 519 w 522"/>
                <a:gd name="T35" fmla="*/ 564 h 808"/>
                <a:gd name="T36" fmla="*/ 502 w 522"/>
                <a:gd name="T37" fmla="*/ 750 h 808"/>
                <a:gd name="T38" fmla="*/ 434 w 522"/>
                <a:gd name="T39" fmla="*/ 798 h 808"/>
                <a:gd name="T40" fmla="*/ 284 w 522"/>
                <a:gd name="T41" fmla="*/ 804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  <a:shade val="30000"/>
                    <a:satMod val="115000"/>
                  </a:schemeClr>
                </a:gs>
                <a:gs pos="50000">
                  <a:schemeClr val="accent2">
                    <a:lumMod val="50000"/>
                    <a:shade val="67500"/>
                    <a:satMod val="115000"/>
                  </a:schemeClr>
                </a:gs>
                <a:gs pos="100000">
                  <a:schemeClr val="accent2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Oval 184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0"/>
                    <a:tint val="66000"/>
                    <a:satMod val="160000"/>
                  </a:schemeClr>
                </a:gs>
                <a:gs pos="50000">
                  <a:schemeClr val="accent2">
                    <a:lumMod val="50000"/>
                    <a:tint val="44500"/>
                    <a:satMod val="160000"/>
                  </a:schemeClr>
                </a:gs>
                <a:gs pos="100000">
                  <a:schemeClr val="accent2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185"/>
            <p:cNvSpPr txBox="1">
              <a:spLocks noChangeArrowheads="1"/>
            </p:cNvSpPr>
            <p:nvPr/>
          </p:nvSpPr>
          <p:spPr bwMode="auto">
            <a:xfrm>
              <a:off x="4704" y="2620"/>
              <a:ext cx="65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8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2кг</a:t>
              </a:r>
              <a:endParaRPr lang="ru-RU" alt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653192" y="1504508"/>
            <a:ext cx="5693599" cy="1009349"/>
            <a:chOff x="1232589" y="3651868"/>
            <a:chExt cx="5693599" cy="1009349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3575333" y="3652049"/>
              <a:ext cx="1008112" cy="1009168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есяц 13"/>
            <p:cNvSpPr/>
            <p:nvPr/>
          </p:nvSpPr>
          <p:spPr>
            <a:xfrm rot="16200000">
              <a:off x="2524255" y="2360203"/>
              <a:ext cx="252027" cy="2835359"/>
            </a:xfrm>
            <a:prstGeom prst="moon">
              <a:avLst>
                <a:gd name="adj" fmla="val 2225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Месяц 14"/>
            <p:cNvSpPr/>
            <p:nvPr/>
          </p:nvSpPr>
          <p:spPr>
            <a:xfrm rot="16200000">
              <a:off x="5382495" y="2360202"/>
              <a:ext cx="252027" cy="2835359"/>
            </a:xfrm>
            <a:prstGeom prst="moon">
              <a:avLst>
                <a:gd name="adj" fmla="val 2225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5796136" y="928821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4572000" y="866953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4924028" y="894150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5380059" y="918003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1753885" y="866954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2152650" y="928821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2537471" y="928821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2834107" y="928821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HP\Desktop\Открытые уроки\chocolate-nutella-swag-transparent-Favim.com-17862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4" b="96703" l="22200" r="77800">
                        <a14:foregroundMark x1="22800" y1="77143" x2="22600" y2="34505"/>
                        <a14:foregroundMark x1="22400" y1="34066" x2="24400" y2="28791"/>
                        <a14:foregroundMark x1="24600" y1="29011" x2="27800" y2="22198"/>
                        <a14:foregroundMark x1="25600" y1="19121" x2="25600" y2="19121"/>
                        <a14:foregroundMark x1="26800" y1="11648" x2="26800" y2="11648"/>
                        <a14:foregroundMark x1="37000" y1="8791" x2="37000" y2="8791"/>
                        <a14:foregroundMark x1="67000" y1="10110" x2="67000" y2="10110"/>
                        <a14:foregroundMark x1="74200" y1="20440" x2="74200" y2="20440"/>
                        <a14:foregroundMark x1="76800" y1="34505" x2="76800" y2="34505"/>
                        <a14:foregroundMark x1="69000" y1="90989" x2="69000" y2="90989"/>
                        <a14:foregroundMark x1="53200" y1="94945" x2="53200" y2="94945"/>
                        <a14:foregroundMark x1="59400" y1="58681" x2="59400" y2="58681"/>
                        <a14:foregroundMark x1="68000" y1="61538" x2="68000" y2="61538"/>
                        <a14:foregroundMark x1="70600" y1="54286" x2="70600" y2="54286"/>
                        <a14:foregroundMark x1="62600" y1="54066" x2="62600" y2="54066"/>
                        <a14:foregroundMark x1="35000" y1="58022" x2="35000" y2="58022"/>
                        <a14:foregroundMark x1="29200" y1="57143" x2="29200" y2="57143"/>
                        <a14:foregroundMark x1="31400" y1="56923" x2="31400" y2="56923"/>
                        <a14:foregroundMark x1="33600" y1="57143" x2="33600" y2="57143"/>
                        <a14:foregroundMark x1="40000" y1="57582" x2="40000" y2="57582"/>
                        <a14:foregroundMark x1="41600" y1="57582" x2="41600" y2="57582"/>
                        <a14:foregroundMark x1="65400" y1="64835" x2="65400" y2="64835"/>
                        <a14:foregroundMark x1="56400" y1="55824" x2="62000" y2="50110"/>
                        <a14:foregroundMark x1="62200" y1="50769" x2="72000" y2="50549"/>
                        <a14:foregroundMark x1="72600" y1="50769" x2="75200" y2="54945"/>
                        <a14:foregroundMark x1="75400" y1="55165" x2="75600" y2="70549"/>
                        <a14:foregroundMark x1="75200" y1="71648" x2="76200" y2="77143"/>
                        <a14:foregroundMark x1="74400" y1="78681" x2="59800" y2="80879"/>
                        <a14:foregroundMark x1="59800" y1="80879" x2="39000" y2="81538"/>
                        <a14:foregroundMark x1="34800" y1="81978" x2="25600" y2="72088"/>
                        <a14:foregroundMark x1="28200" y1="71868" x2="33000" y2="60879"/>
                        <a14:foregroundMark x1="35400" y1="63077" x2="54000" y2="56044"/>
                        <a14:foregroundMark x1="27800" y1="41978" x2="56400" y2="41538"/>
                        <a14:foregroundMark x1="33400" y1="71429" x2="30600" y2="72747"/>
                        <a14:foregroundMark x1="66000" y1="58242" x2="70000" y2="58242"/>
                        <a14:foregroundMark x1="64000" y1="63956" x2="64200" y2="68132"/>
                        <a14:foregroundMark x1="38000" y1="8791" x2="46000" y2="7692"/>
                        <a14:foregroundMark x1="71400" y1="76044" x2="72600" y2="73626"/>
                        <a14:foregroundMark x1="66600" y1="75385" x2="63600" y2="73187"/>
                        <a14:foregroundMark x1="38800" y1="74066" x2="51800" y2="72747"/>
                        <a14:foregroundMark x1="33600" y1="68571" x2="32600" y2="65934"/>
                        <a14:foregroundMark x1="69400" y1="70330" x2="73800" y2="57143"/>
                        <a14:foregroundMark x1="69400" y1="43956" x2="75400" y2="40220"/>
                        <a14:foregroundMark x1="49600" y1="49231" x2="51000" y2="47912"/>
                        <a14:foregroundMark x1="64000" y1="46374" x2="62000" y2="44176"/>
                        <a14:foregroundMark x1="43000" y1="8352" x2="55000" y2="7692"/>
                        <a14:foregroundMark x1="36000" y1="50769" x2="76200" y2="463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998" r="22124" b="4315"/>
          <a:stretch/>
        </p:blipFill>
        <p:spPr bwMode="auto">
          <a:xfrm>
            <a:off x="3100807" y="928821"/>
            <a:ext cx="533400" cy="76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182"/>
          <p:cNvGrpSpPr>
            <a:grpSpLocks/>
          </p:cNvGrpSpPr>
          <p:nvPr/>
        </p:nvGrpSpPr>
        <p:grpSpPr bwMode="auto">
          <a:xfrm>
            <a:off x="3523812" y="680502"/>
            <a:ext cx="694564" cy="973595"/>
            <a:chOff x="4653" y="2256"/>
            <a:chExt cx="652" cy="835"/>
          </a:xfrm>
        </p:grpSpPr>
        <p:sp>
          <p:nvSpPr>
            <p:cNvPr id="31" name="Freeform 183"/>
            <p:cNvSpPr>
              <a:spLocks/>
            </p:cNvSpPr>
            <p:nvPr/>
          </p:nvSpPr>
          <p:spPr bwMode="auto">
            <a:xfrm>
              <a:off x="4704" y="2283"/>
              <a:ext cx="522" cy="808"/>
            </a:xfrm>
            <a:custGeom>
              <a:avLst/>
              <a:gdLst>
                <a:gd name="T0" fmla="*/ 272 w 522"/>
                <a:gd name="T1" fmla="*/ 804 h 808"/>
                <a:gd name="T2" fmla="*/ 98 w 522"/>
                <a:gd name="T3" fmla="*/ 798 h 808"/>
                <a:gd name="T4" fmla="*/ 20 w 522"/>
                <a:gd name="T5" fmla="*/ 744 h 808"/>
                <a:gd name="T6" fmla="*/ 2 w 522"/>
                <a:gd name="T7" fmla="*/ 576 h 808"/>
                <a:gd name="T8" fmla="*/ 20 w 522"/>
                <a:gd name="T9" fmla="*/ 270 h 808"/>
                <a:gd name="T10" fmla="*/ 122 w 522"/>
                <a:gd name="T11" fmla="*/ 204 h 808"/>
                <a:gd name="T12" fmla="*/ 164 w 522"/>
                <a:gd name="T13" fmla="*/ 162 h 808"/>
                <a:gd name="T14" fmla="*/ 104 w 522"/>
                <a:gd name="T15" fmla="*/ 108 h 808"/>
                <a:gd name="T16" fmla="*/ 80 w 522"/>
                <a:gd name="T17" fmla="*/ 48 h 808"/>
                <a:gd name="T18" fmla="*/ 158 w 522"/>
                <a:gd name="T19" fmla="*/ 6 h 808"/>
                <a:gd name="T20" fmla="*/ 315 w 522"/>
                <a:gd name="T21" fmla="*/ 12 h 808"/>
                <a:gd name="T22" fmla="*/ 422 w 522"/>
                <a:gd name="T23" fmla="*/ 42 h 808"/>
                <a:gd name="T24" fmla="*/ 422 w 522"/>
                <a:gd name="T25" fmla="*/ 90 h 808"/>
                <a:gd name="T26" fmla="*/ 356 w 522"/>
                <a:gd name="T27" fmla="*/ 162 h 808"/>
                <a:gd name="T28" fmla="*/ 392 w 522"/>
                <a:gd name="T29" fmla="*/ 204 h 808"/>
                <a:gd name="T30" fmla="*/ 494 w 522"/>
                <a:gd name="T31" fmla="*/ 240 h 808"/>
                <a:gd name="T32" fmla="*/ 518 w 522"/>
                <a:gd name="T33" fmla="*/ 432 h 808"/>
                <a:gd name="T34" fmla="*/ 519 w 522"/>
                <a:gd name="T35" fmla="*/ 564 h 808"/>
                <a:gd name="T36" fmla="*/ 502 w 522"/>
                <a:gd name="T37" fmla="*/ 750 h 808"/>
                <a:gd name="T38" fmla="*/ 434 w 522"/>
                <a:gd name="T39" fmla="*/ 798 h 808"/>
                <a:gd name="T40" fmla="*/ 284 w 522"/>
                <a:gd name="T41" fmla="*/ 804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Oval 184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50000"/>
                    <a:tint val="66000"/>
                    <a:satMod val="160000"/>
                  </a:schemeClr>
                </a:gs>
                <a:gs pos="50000">
                  <a:schemeClr val="accent2">
                    <a:lumMod val="50000"/>
                    <a:tint val="44500"/>
                    <a:satMod val="160000"/>
                  </a:schemeClr>
                </a:gs>
                <a:gs pos="100000">
                  <a:schemeClr val="accent2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Text Box 185"/>
            <p:cNvSpPr txBox="1">
              <a:spLocks noChangeArrowheads="1"/>
            </p:cNvSpPr>
            <p:nvPr/>
          </p:nvSpPr>
          <p:spPr bwMode="auto">
            <a:xfrm>
              <a:off x="4653" y="2627"/>
              <a:ext cx="65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800" b="1" i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0046" y="3139068"/>
            <a:ext cx="8722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наибольшее количество банок шоколадной пасты можно убрать с каждой чаши, не нарушая равновесия?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47" y="2698232"/>
            <a:ext cx="9041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уравнение, если масса одной банки </a:t>
            </a:r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кг.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354271" y="2698231"/>
                <a:ext cx="32444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271" y="2698231"/>
                <a:ext cx="3244414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3236" y="3218860"/>
                <a:ext cx="51864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36" y="3218860"/>
                <a:ext cx="5186484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73957" y="3631511"/>
                <a:ext cx="20281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957" y="3631511"/>
                <a:ext cx="202811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381262" y="4097497"/>
                <a:ext cx="10600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1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62" y="4097497"/>
                <a:ext cx="1060098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13793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34207" y="4446449"/>
            <a:ext cx="561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масса одной банки 1 кг.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42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35" grpId="0"/>
      <p:bldP spid="35" grpId="1"/>
      <p:bldP spid="36" grpId="0"/>
      <p:bldP spid="36" grpId="1"/>
      <p:bldP spid="34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2517" y="775903"/>
            <a:ext cx="8676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 же корень уравнения можно получить если перенести слагаемые </a:t>
            </a:r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4х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одной части уравнения в другую, при этом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изменив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знак.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3808" y="195486"/>
                <a:ext cx="32444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95486"/>
                <a:ext cx="324441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22308" y="1636979"/>
                <a:ext cx="7601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308" y="1636979"/>
                <a:ext cx="76014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94177" y="1636981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177" y="1636981"/>
                <a:ext cx="58381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83104" y="1636981"/>
                <a:ext cx="522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104" y="1636981"/>
                <a:ext cx="52289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56932" y="1636981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932" y="1636981"/>
                <a:ext cx="58381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30706" y="1642670"/>
                <a:ext cx="7601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706" y="1642670"/>
                <a:ext cx="760144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3883" y="164267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883" y="1642670"/>
                <a:ext cx="583814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86823" y="1636981"/>
                <a:ext cx="522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823" y="1636981"/>
                <a:ext cx="522899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38317" y="491511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317" y="491511"/>
                <a:ext cx="583814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13883" y="483516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883" y="483516"/>
                <a:ext cx="583814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8850" y="2875120"/>
                <a:ext cx="12943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50" y="2875120"/>
                <a:ext cx="1294329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92478" y="3459895"/>
            <a:ext cx="8676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Корни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уравнения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изменяются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какое-нибудь слагаемое перенести из одной части уравнения в другую,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изменив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его знак.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153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5.55112E-17 L 0.00053 -0.11265 C 0.00053 -0.16327 0.05521 -0.225 0.09983 -0.225 L 0.19983 -0.225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1126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2.5E-6 -0.11265 C 2.5E-6 -0.16327 0.05486 -0.225 0.09965 -0.225 L 0.19948 -0.225 " pathEditMode="relative" rAng="0" ptsTypes="FfFF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11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1.66667E-6 -0.11204 C -1.66667E-6 -0.16204 -0.0316 -0.22315 -0.05625 -0.22315 L -0.1125 -0.22315 " pathEditMode="relative" rAng="0" ptsTypes="FfFF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-11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093 L -0.08229 -0.0018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6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561E-6 L -0.08628 -0.0021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12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48 -0.225 L 0.19948 -0.0009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04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5 -0.22315 L -0.1125 0.0009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0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77556E-17 L 0.00104 0.2231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114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93 L 0.00052 0.2256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1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75"/>
                            </p:stCondLst>
                            <p:childTnLst>
                              <p:par>
                                <p:cTn id="93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6" grpId="1"/>
      <p:bldP spid="6" grpId="2"/>
      <p:bldP spid="6" grpId="3"/>
      <p:bldP spid="8" grpId="1"/>
      <p:bldP spid="8" grpId="2"/>
      <p:bldP spid="8" grpId="3"/>
      <p:bldP spid="9" grpId="0"/>
      <p:bldP spid="10" grpId="0"/>
      <p:bldP spid="10" grpId="1"/>
      <p:bldP spid="10" grpId="2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  <p:bldP spid="16" grpId="0"/>
      <p:bldP spid="17" grpId="2"/>
      <p:bldP spid="1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7494"/>
            <a:ext cx="867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уравнения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1131590"/>
                <a:ext cx="10663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31590"/>
                <a:ext cx="1066318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04048" y="1157987"/>
                <a:ext cx="32444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157987"/>
                <a:ext cx="324441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39625" y="1724578"/>
                <a:ext cx="5838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25" y="1724578"/>
                <a:ext cx="58381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56362" y="1157987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62" y="1157987"/>
                <a:ext cx="58381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1873" y="1166603"/>
                <a:ext cx="522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873" y="1166603"/>
                <a:ext cx="52289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40176" y="1157987"/>
                <a:ext cx="7601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176" y="1157987"/>
                <a:ext cx="76014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8269" y="1157987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269" y="1157987"/>
                <a:ext cx="583814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19509" y="1159881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509" y="1159881"/>
                <a:ext cx="583814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30771" y="1716365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771" y="1716365"/>
                <a:ext cx="583814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94713" y="2275898"/>
                <a:ext cx="12943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713" y="2275898"/>
                <a:ext cx="1294329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4056" y="1131589"/>
                <a:ext cx="10663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56" y="1131589"/>
                <a:ext cx="1066318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41877" y="1154021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877" y="1154021"/>
                <a:ext cx="583814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33784" y="1166603"/>
                <a:ext cx="7601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784" y="1166603"/>
                <a:ext cx="760143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19509" y="1166602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509" y="1166602"/>
                <a:ext cx="58381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41872" y="1175842"/>
                <a:ext cx="522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872" y="1175842"/>
                <a:ext cx="522899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04048" y="1157987"/>
                <a:ext cx="7601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157987"/>
                <a:ext cx="760143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80112" y="1154886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154886"/>
                <a:ext cx="583814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972843" y="1166603"/>
                <a:ext cx="522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843" y="1166603"/>
                <a:ext cx="522899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34348" y="1157878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348" y="1157878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61286" y="1159881"/>
                <a:ext cx="76014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286" y="1159881"/>
                <a:ext cx="760143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08304" y="1151852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151852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704305" y="1151852"/>
                <a:ext cx="522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05" y="1151852"/>
                <a:ext cx="522899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1691123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691123"/>
                <a:ext cx="583814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16397" y="1691123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397" y="1691123"/>
                <a:ext cx="583814" cy="58477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25947" y="2301140"/>
                <a:ext cx="15395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947" y="2301140"/>
                <a:ext cx="1539589" cy="58477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80112" y="2885915"/>
                <a:ext cx="19560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𝟖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∶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885915"/>
                <a:ext cx="1956048" cy="58477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10971" y="3474280"/>
                <a:ext cx="12943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32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971" y="3474280"/>
                <a:ext cx="1294329" cy="58477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7357" y="2930329"/>
                <a:ext cx="24947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2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3200" b="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57" y="2930329"/>
                <a:ext cx="2494786" cy="584775"/>
              </a:xfrm>
              <a:prstGeom prst="rect">
                <a:avLst/>
              </a:prstGeom>
              <a:blipFill rotWithShape="1">
                <a:blip r:embed="rId28"/>
                <a:stretch>
                  <a:fillRect l="-6112" t="-15625" r="-2689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09519" y="3939902"/>
                <a:ext cx="24947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2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 4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519" y="3939902"/>
                <a:ext cx="2494786" cy="584775"/>
              </a:xfrm>
              <a:prstGeom prst="rect">
                <a:avLst/>
              </a:prstGeom>
              <a:blipFill rotWithShape="1">
                <a:blip r:embed="rId29"/>
                <a:stretch>
                  <a:fillRect l="-6357" t="-15625" r="-611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0543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-0.02674 0.1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-1.23457E-7 L -0.07448 0.106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53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23457E-7 L -0.07657 0.106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5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-0.03281 0.105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527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97531E-6 L -0.03316 0.1043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5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23457E-7 L -0.00209 0.1061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530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23457E-7 L -0.00416 0.106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530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09982 0.10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19753E-6 L -0.11893 0.107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5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83951E-6 L 0.16493 0.1067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7" y="534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97531E-6 L 0.15677 0.1043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0" y="5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9" grpId="1"/>
      <p:bldP spid="9" grpId="2"/>
      <p:bldP spid="10" grpId="0"/>
      <p:bldP spid="11" grpId="0"/>
      <p:bldP spid="12" grpId="0"/>
      <p:bldP spid="19" grpId="0"/>
      <p:bldP spid="20" grpId="0"/>
      <p:bldP spid="20" grpId="1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634186" y="476337"/>
                <a:ext cx="9282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186" y="476337"/>
                <a:ext cx="92826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452954" y="478278"/>
                <a:ext cx="16561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=20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954" y="478278"/>
                <a:ext cx="165618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89588" y="3283119"/>
                <a:ext cx="88469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 части </a:t>
                </a:r>
                <a:r>
                  <a:rPr lang="ru-RU" sz="32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уравнения </a:t>
                </a:r>
                <a:r>
                  <a:rPr lang="ru-RU" sz="3200" b="1" i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разделим</a:t>
                </a:r>
                <a:r>
                  <a:rPr lang="ru-RU" sz="32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14:m>
                  <m:oMath xmlns:m="http://schemas.openxmlformats.org/officeDocument/2006/math">
                    <m:r>
                      <a:rPr lang="ru-RU" sz="3200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ru-RU" sz="32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8" y="3283119"/>
                <a:ext cx="8846908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737" b="-33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414579" y="479338"/>
                <a:ext cx="7328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20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579" y="479338"/>
                <a:ext cx="73289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393283" y="479338"/>
                <a:ext cx="5052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283" y="479338"/>
                <a:ext cx="50526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915816" y="1008717"/>
                <a:ext cx="38664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008717"/>
                <a:ext cx="386644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645917" y="1553928"/>
                <a:ext cx="12698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17" y="1553928"/>
                <a:ext cx="126989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96136" y="477336"/>
                <a:ext cx="16561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=20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77336"/>
                <a:ext cx="1656184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20072" y="1009715"/>
                <a:ext cx="135844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 :5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009715"/>
                <a:ext cx="1358449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372200" y="1009716"/>
                <a:ext cx="17866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=20 :5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009716"/>
                <a:ext cx="1786643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989278" y="1554927"/>
                <a:ext cx="12943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278" y="1554927"/>
                <a:ext cx="1294329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6447" y="2202999"/>
                <a:ext cx="24947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2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 4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47" y="2202999"/>
                <a:ext cx="2494786" cy="584775"/>
              </a:xfrm>
              <a:prstGeom prst="rect">
                <a:avLst/>
              </a:prstGeom>
              <a:blipFill rotWithShape="1">
                <a:blip r:embed="rId13"/>
                <a:stretch>
                  <a:fillRect l="-6357" t="-15625" r="-611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95892" y="2202999"/>
                <a:ext cx="25610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Ответ: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 4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892" y="2202999"/>
                <a:ext cx="2561086" cy="584775"/>
              </a:xfrm>
              <a:prstGeom prst="rect">
                <a:avLst/>
              </a:prstGeom>
              <a:blipFill rotWithShape="1">
                <a:blip r:embed="rId14"/>
                <a:stretch>
                  <a:fillRect l="-5952" t="-15625" r="-2857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72438" y="3939902"/>
            <a:ext cx="8846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Корень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изменился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452320" y="476337"/>
            <a:ext cx="0" cy="53238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456978" y="491896"/>
                <a:ext cx="7443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∶</m:t>
                      </m:r>
                      <m:r>
                        <a:rPr lang="ru-RU" sz="32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978" y="491896"/>
                <a:ext cx="744306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675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48658E-7 L -2.77778E-7 0.107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48658E-7 L -3.61111E-6 0.1079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046E-6 L 0.19375 0.108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54" grpId="0"/>
      <p:bldP spid="33" grpId="0"/>
      <p:bldP spid="12" grpId="0"/>
      <p:bldP spid="12" grpId="1"/>
      <p:bldP spid="13" grpId="0"/>
      <p:bldP spid="13" grpId="1"/>
      <p:bldP spid="24" grpId="0"/>
      <p:bldP spid="25" grpId="0"/>
      <p:bldP spid="27" grpId="0"/>
      <p:bldP spid="14" grpId="0"/>
      <p:bldP spid="15" grpId="0"/>
      <p:bldP spid="28" grpId="0"/>
      <p:bldP spid="2" grpId="0"/>
      <p:bldP spid="2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51471"/>
                <a:ext cx="18002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471"/>
                <a:ext cx="1800200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570495" y="1059230"/>
                <a:ext cx="131510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∙5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495" y="1059230"/>
                <a:ext cx="1315104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740156" y="1275606"/>
                <a:ext cx="14364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3∙5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156" y="1275606"/>
                <a:ext cx="143641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985909" y="2133372"/>
                <a:ext cx="149752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=15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9" y="2133372"/>
                <a:ext cx="149752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78093" y="51470"/>
                <a:ext cx="18002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093" y="51470"/>
                <a:ext cx="1800200" cy="10175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971600" y="1148605"/>
                <a:ext cx="1850571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=3 :</m:t>
                      </m:r>
                      <m:f>
                        <m:fPr>
                          <m:ctrlP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dirty="0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48605"/>
                <a:ext cx="1850571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796136" y="2139702"/>
                <a:ext cx="149752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=15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139702"/>
                <a:ext cx="1497526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7318" y="2721570"/>
                <a:ext cx="26540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2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3200" b="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15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18" y="2721570"/>
                <a:ext cx="2654060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5977" t="-15625" r="-4828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57838" y="2721571"/>
                <a:ext cx="26540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2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3200" b="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15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838" y="2721571"/>
                <a:ext cx="2654060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5977" t="-15625" r="-4828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32631" y="3555473"/>
                <a:ext cx="855102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3200" b="1" i="1" dirty="0" smtClean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 </a:t>
                </a:r>
                <a:r>
                  <a:rPr lang="ru-RU" sz="3200" b="1" i="1" dirty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части </a:t>
                </a:r>
                <a:r>
                  <a:rPr lang="ru-RU" sz="3200" b="1" dirty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уравнения </a:t>
                </a:r>
                <a:r>
                  <a:rPr lang="ru-RU" sz="3200" b="1" i="1" dirty="0" smtClean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умножим</a:t>
                </a:r>
                <a:r>
                  <a:rPr lang="ru-RU" sz="3200" b="1" dirty="0" smtClean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b="1" dirty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14:m>
                  <m:oMath xmlns:m="http://schemas.openxmlformats.org/officeDocument/2006/math">
                    <m:r>
                      <a:rPr lang="ru-RU" sz="3200" b="1" i="1" dirty="0" smtClean="0">
                        <a:solidFill>
                          <a:srgbClr val="444D26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ru-RU" sz="3200" b="1" dirty="0" smtClean="0">
                    <a:solidFill>
                      <a:srgbClr val="444D2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b="1" dirty="0">
                  <a:solidFill>
                    <a:srgbClr val="444D2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31" y="3555473"/>
                <a:ext cx="8551029" cy="584775"/>
              </a:xfrm>
              <a:prstGeom prst="rect">
                <a:avLst/>
              </a:prstGeom>
              <a:blipFill rotWithShape="1">
                <a:blip r:embed="rId11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592971" y="3355418"/>
            <a:ext cx="85510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Корни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уравнения </a:t>
            </a:r>
            <a:r>
              <a:rPr lang="ru-RU" sz="3200" b="1" i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изменяются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обе части </a:t>
            </a:r>
            <a:r>
              <a:rPr lang="ru-RU" sz="3200" b="1" dirty="0" smtClean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</a:t>
            </a:r>
            <a:r>
              <a:rPr lang="ru-RU" sz="3200" b="1" i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умножить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200" b="1" i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 и </a:t>
            </a:r>
            <a:r>
              <a:rPr lang="ru-RU" sz="3200" b="1" dirty="0" smtClean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</a:t>
            </a:r>
            <a:r>
              <a:rPr lang="ru-RU" sz="3200" b="1" i="1" dirty="0" smtClean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число, не равное нулю</a:t>
            </a:r>
            <a:r>
              <a:rPr lang="ru-RU" sz="3200" b="1" dirty="0" smtClean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444D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895" y="4299942"/>
            <a:ext cx="85510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Корень</a:t>
            </a:r>
            <a:r>
              <a:rPr lang="ru-RU" sz="3200" b="1" dirty="0" smtClean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</a:t>
            </a:r>
            <a:r>
              <a:rPr lang="ru-RU" sz="3200" b="1" i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изменился</a:t>
            </a:r>
            <a:r>
              <a:rPr lang="ru-RU" sz="3200" b="1" dirty="0">
                <a:solidFill>
                  <a:srgbClr val="444D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458365" y="195486"/>
            <a:ext cx="0" cy="72008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479140" y="267844"/>
                <a:ext cx="6974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140" y="267844"/>
                <a:ext cx="697435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526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/>
      <p:bldP spid="2" grpId="1"/>
      <p:bldP spid="14" grpId="0"/>
      <p:bldP spid="14" grpId="1"/>
      <p:bldP spid="15" grpId="0"/>
      <p:bldP spid="15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0559"/>
            <a:ext cx="8784976" cy="1381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помощью  умножения  обеих  частей  уравнения  на  одно  и  то  же  число  можно  освободиться  от  дробных  чисел.</a:t>
            </a:r>
            <a:endParaRPr lang="ru-RU" alt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582341" y="1491630"/>
            <a:ext cx="5400675" cy="1152525"/>
            <a:chOff x="1565" y="1933"/>
            <a:chExt cx="3402" cy="726"/>
          </a:xfrm>
        </p:grpSpPr>
        <p:sp>
          <p:nvSpPr>
            <p:cNvPr id="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882" y="2115"/>
              <a:ext cx="1588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х + </a:t>
              </a:r>
              <a:r>
                <a:rPr lang="ru-RU" sz="3600" b="1" i="1" kern="10" dirty="0" smtClean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2 </a:t>
              </a:r>
              <a:r>
                <a: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= </a:t>
              </a: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565" y="1933"/>
              <a:ext cx="259" cy="726"/>
              <a:chOff x="3379" y="1888"/>
              <a:chExt cx="259" cy="726"/>
            </a:xfrm>
          </p:grpSpPr>
          <p:sp>
            <p:nvSpPr>
              <p:cNvPr id="11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24" y="1888"/>
                <a:ext cx="214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i="1" kern="10" dirty="0" smtClean="0">
                    <a:ln w="19050">
                      <a:noFill/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5</a:t>
                </a:r>
                <a:endPara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12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79" y="2325"/>
                <a:ext cx="227" cy="28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i="1" kern="10" dirty="0" smtClean="0">
                    <a:ln w="19050">
                      <a:noFill/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8</a:t>
                </a:r>
                <a:endPara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95" y="2206"/>
                <a:ext cx="243" cy="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i="1" kern="10">
                    <a:ln w="19050">
                      <a:noFill/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-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3515" y="1933"/>
              <a:ext cx="259" cy="726"/>
              <a:chOff x="3379" y="1888"/>
              <a:chExt cx="259" cy="726"/>
            </a:xfrm>
          </p:grpSpPr>
          <p:sp>
            <p:nvSpPr>
              <p:cNvPr id="8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24" y="1888"/>
                <a:ext cx="214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i="1" kern="10" dirty="0" smtClean="0">
                    <a:ln w="19050">
                      <a:noFill/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1</a:t>
                </a:r>
                <a:endPara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9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79" y="2325"/>
                <a:ext cx="227" cy="28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i="1" kern="10" dirty="0" smtClean="0">
                    <a:ln w="19050">
                      <a:noFill/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2</a:t>
                </a:r>
                <a:endPara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10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95" y="2206"/>
                <a:ext cx="243" cy="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i="1" kern="10">
                    <a:ln w="19050">
                      <a:noFill/>
                      <a:round/>
                      <a:headEnd/>
                      <a:tailEnd/>
                    </a:ln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-</a:t>
                </a:r>
              </a:p>
            </p:txBody>
          </p:sp>
        </p:grpSp>
        <p:sp>
          <p:nvSpPr>
            <p:cNvPr id="7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878" y="2115"/>
              <a:ext cx="108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0" dirty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х + </a:t>
              </a:r>
              <a:r>
                <a:rPr lang="ru-RU" sz="3600" b="1" i="1" kern="10" dirty="0" smtClean="0">
                  <a:ln w="19050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3</a:t>
              </a:r>
              <a:endParaRPr lang="ru-RU" sz="3600" b="1" i="1" kern="10" dirty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432724" y="1570509"/>
                <a:ext cx="109677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54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ru-RU" sz="5400" b="1" i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724" y="1570509"/>
                <a:ext cx="1096774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7432724" y="1429098"/>
            <a:ext cx="0" cy="11525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WordArt 21"/>
          <p:cNvSpPr>
            <a:spLocks noChangeArrowheads="1" noChangeShapeType="1" noTextEdit="1"/>
          </p:cNvSpPr>
          <p:nvPr/>
        </p:nvSpPr>
        <p:spPr bwMode="auto">
          <a:xfrm>
            <a:off x="1351484" y="2859782"/>
            <a:ext cx="568801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5х </a:t>
            </a:r>
            <a:r>
              <a:rPr lang="ru-RU" sz="3600" b="1" i="1" kern="10" dirty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+ </a:t>
            </a:r>
            <a:r>
              <a:rPr lang="ru-RU" sz="3600" b="1" i="1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16 </a:t>
            </a:r>
            <a:r>
              <a:rPr lang="ru-RU" sz="3600" b="1" i="1" kern="10" dirty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= </a:t>
            </a:r>
            <a:r>
              <a:rPr lang="ru-RU" sz="3600" b="1" i="1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4х </a:t>
            </a:r>
            <a:r>
              <a:rPr lang="ru-RU" sz="3600" b="1" i="1" kern="10" dirty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+ </a:t>
            </a:r>
            <a:r>
              <a:rPr lang="ru-RU" sz="3600" b="1" i="1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24</a:t>
            </a:r>
            <a:endParaRPr lang="ru-RU" sz="3600" b="1" i="1" kern="10" dirty="0">
              <a:ln w="19050">
                <a:noFill/>
                <a:round/>
                <a:headEnd/>
                <a:tailEnd/>
              </a:ln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19" name="WordArt 22"/>
          <p:cNvSpPr>
            <a:spLocks noChangeArrowheads="1" noChangeShapeType="1" noTextEdit="1"/>
          </p:cNvSpPr>
          <p:nvPr/>
        </p:nvSpPr>
        <p:spPr bwMode="auto">
          <a:xfrm>
            <a:off x="3317083" y="3651870"/>
            <a:ext cx="2089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dirty="0">
                <a:ln w="19050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х = </a:t>
            </a:r>
            <a:r>
              <a:rPr lang="ru-RU" sz="3600" b="1" i="1" kern="10" dirty="0" smtClean="0">
                <a:ln w="19050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8</a:t>
            </a:r>
            <a:endParaRPr lang="ru-RU" sz="3600" b="1" i="1" kern="10" dirty="0">
              <a:ln w="19050">
                <a:noFill/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35474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597239" y="147285"/>
            <a:ext cx="45169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решить уравнение,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содержащее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слагаемые, нужно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97239" y="940534"/>
            <a:ext cx="4516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слагаемые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левую часть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уравнения, 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меняя знаки;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243376"/>
            <a:ext cx="4092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привести подобные слагаемые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правой частях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3568" y="376988"/>
                <a:ext cx="32403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−3=3</m:t>
                      </m:r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6988"/>
                <a:ext cx="324036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9490" y="376987"/>
                <a:ext cx="7357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90" y="376987"/>
                <a:ext cx="73571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925922" y="376988"/>
                <a:ext cx="113165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ru-RU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922" y="376988"/>
                <a:ext cx="113165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171949" y="944341"/>
                <a:ext cx="113165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− </m:t>
                      </m:r>
                      <m:r>
                        <a:rPr lang="ru-RU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949" y="944341"/>
                <a:ext cx="113165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096833" y="929797"/>
                <a:ext cx="5838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833" y="929797"/>
                <a:ext cx="58381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66891" y="376988"/>
                <a:ext cx="5052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891" y="376988"/>
                <a:ext cx="50526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71949" y="374705"/>
                <a:ext cx="9012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ru-RU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949" y="374705"/>
                <a:ext cx="901208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843808" y="925903"/>
                <a:ext cx="9012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ru-RU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925903"/>
                <a:ext cx="901209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384907" y="1510678"/>
                <a:ext cx="14975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i="1" dirty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=8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907" y="1510678"/>
                <a:ext cx="149752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566463" y="2095453"/>
                <a:ext cx="18505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=8 :2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463" y="2095453"/>
                <a:ext cx="1850571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573909" y="2597319"/>
                <a:ext cx="12698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3200" b="0" i="1" dirty="0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ru-RU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909" y="2597319"/>
                <a:ext cx="1269899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597239" y="2951262"/>
            <a:ext cx="43060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 правой части на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переменной; или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разделить или умножить обе части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на одно и то же число,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равное нулю.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9716" y="3945999"/>
                <a:ext cx="24947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2"/>
                    </a:solidFill>
                  </a:rPr>
                  <a:t>Ответ: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ru-RU" sz="3200" b="0" i="1" dirty="0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4</m:t>
                    </m:r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16" y="3945999"/>
                <a:ext cx="2494786" cy="584775"/>
              </a:xfrm>
              <a:prstGeom prst="rect">
                <a:avLst/>
              </a:prstGeom>
              <a:blipFill rotWithShape="1">
                <a:blip r:embed="rId13"/>
                <a:stretch>
                  <a:fillRect l="-6112" t="-15625" r="-2689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149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60444E-6 L 5.55556E-7 0.111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93827E-7 L -0.0875 0.1111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5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60444E-6 L -0.0816 0.1110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55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18091 0.1117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558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20" grpId="0"/>
      <p:bldP spid="24" grpId="0"/>
      <p:bldP spid="17" grpId="0"/>
      <p:bldP spid="3" grpId="0"/>
      <p:bldP spid="3" grpId="1"/>
      <p:bldP spid="4" grpId="0"/>
      <p:bldP spid="4" grpId="1"/>
      <p:bldP spid="21" grpId="0"/>
      <p:bldP spid="22" grpId="0"/>
      <p:bldP spid="5" grpId="0"/>
      <p:bldP spid="5" grpId="1"/>
      <p:bldP spid="6" grpId="0"/>
      <p:bldP spid="6" grpId="1"/>
      <p:bldP spid="25" grpId="0"/>
      <p:bldP spid="26" grpId="0"/>
      <p:bldP spid="28" grpId="0"/>
      <p:bldP spid="29" grpId="0"/>
      <p:bldP spid="31" grpId="0"/>
      <p:bldP spid="19" grpId="0"/>
    </p:bldLst>
  </p:timing>
</p:sld>
</file>

<file path=ppt/theme/theme1.xml><?xml version="1.0" encoding="utf-8"?>
<a:theme xmlns:a="http://schemas.openxmlformats.org/drawingml/2006/main" name="Парке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7324</TotalTime>
  <Words>775</Words>
  <Application>Microsoft Office PowerPoint</Application>
  <PresentationFormat>Экран (16:9)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HP</cp:lastModifiedBy>
  <cp:revision>766</cp:revision>
  <dcterms:created xsi:type="dcterms:W3CDTF">2013-08-20T06:45:45Z</dcterms:created>
  <dcterms:modified xsi:type="dcterms:W3CDTF">2015-11-07T21:35:56Z</dcterms:modified>
</cp:coreProperties>
</file>