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</p:sldMasterIdLst>
  <p:sldIdLst>
    <p:sldId id="256" r:id="rId2"/>
    <p:sldId id="271" r:id="rId3"/>
    <p:sldId id="272" r:id="rId4"/>
    <p:sldId id="257" r:id="rId5"/>
    <p:sldId id="273" r:id="rId6"/>
    <p:sldId id="274" r:id="rId7"/>
    <p:sldId id="261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26" autoAdjust="0"/>
    <p:restoredTop sz="94660"/>
  </p:normalViewPr>
  <p:slideViewPr>
    <p:cSldViewPr>
      <p:cViewPr varScale="1">
        <p:scale>
          <a:sx n="68" d="100"/>
          <a:sy n="68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uztest.ru/" TargetMode="External"/><Relationship Id="rId3" Type="http://schemas.openxmlformats.org/officeDocument/2006/relationships/hyperlink" Target="http://nsportal.ru/shkola/rabota-s-roditelyami/library/2015/02/25/poleznye-ssylki-pri-podgotovke-k-gia-9-i-gia-11" TargetMode="External"/><Relationship Id="rId7" Type="http://schemas.openxmlformats.org/officeDocument/2006/relationships/hyperlink" Target="http://www.google.com/url?q=http://www.ege.edu.ru/&amp;sa=D&amp;sntz=1&amp;usg=AFQjCNFnmWCtdfnq9LzOx5uXtclmUpsnaQ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com/url?q=http://www.rustest.ru/&amp;sa=D&amp;sntz=1&amp;usg=AFQjCNGMi-r7PkyRXVZcv3WpSx0YgwIcvQ" TargetMode="External"/><Relationship Id="rId5" Type="http://schemas.openxmlformats.org/officeDocument/2006/relationships/hyperlink" Target="http://www.google.com/url?q=http://www.fipi.ru&amp;sa=D&amp;sntz=1&amp;usg=AFQjCNEr4FGpsE4O5YN_kbWDp04__ZUWfA" TargetMode="External"/><Relationship Id="rId4" Type="http://schemas.openxmlformats.org/officeDocument/2006/relationships/hyperlink" Target="http://www.google.com/url?q=http://obrnadzor.gov.ru/&amp;sa=D&amp;sntz=1&amp;usg=AFQjCNGNBAyBoiMtYYSn90h1PTmMgRqHBw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alexlarin.net/gia/trvar4_gia.html" TargetMode="External"/><Relationship Id="rId3" Type="http://schemas.openxmlformats.org/officeDocument/2006/relationships/hyperlink" Target="http://matemonline.com/" TargetMode="External"/><Relationship Id="rId7" Type="http://schemas.openxmlformats.org/officeDocument/2006/relationships/hyperlink" Target="http://alexlarin.net/gia/trvar5_gia.html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alexlarin.net/gia/trvar6_gia.html" TargetMode="External"/><Relationship Id="rId11" Type="http://schemas.openxmlformats.org/officeDocument/2006/relationships/hyperlink" Target="http://alexlarin.net/gia/trvar1_gia.html" TargetMode="External"/><Relationship Id="rId5" Type="http://schemas.openxmlformats.org/officeDocument/2006/relationships/hyperlink" Target="http://alexlarin.net/gia/trvar7_gia.html" TargetMode="External"/><Relationship Id="rId10" Type="http://schemas.openxmlformats.org/officeDocument/2006/relationships/hyperlink" Target="http://alexlarin.net/gia/trvar2_gia.html" TargetMode="External"/><Relationship Id="rId4" Type="http://schemas.openxmlformats.org/officeDocument/2006/relationships/hyperlink" Target="http://alexlarin.net/" TargetMode="External"/><Relationship Id="rId9" Type="http://schemas.openxmlformats.org/officeDocument/2006/relationships/hyperlink" Target="http://alexlarin.net/gia/trvar3_gia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lphoto3.ask.fm/945/434/294/150003034-1reqko4-ifq8tc3fnj1l17f/original/gia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1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Давайте знакомиться -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	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285992"/>
            <a:ext cx="800105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	</a:t>
            </a: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ГИА по математике 2016 </a:t>
            </a:r>
          </a:p>
          <a:p>
            <a:pPr algn="r"/>
            <a:endParaRPr lang="ru-RU" sz="28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8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Выступление на родительском</a:t>
            </a:r>
          </a:p>
          <a:p>
            <a:pPr algn="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собрании учащихся 9-х классов</a:t>
            </a:r>
          </a:p>
          <a:p>
            <a:pPr algn="r"/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Сморгунова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Ю.В. </a:t>
            </a:r>
          </a:p>
          <a:p>
            <a:pPr algn="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математики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endParaRPr lang="ru-RU" sz="5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funlib.ru/cimg/2014/101607/492613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lum bright="15000" contrast="-23000"/>
          </a:blip>
          <a:srcRect/>
          <a:stretch>
            <a:fillRect/>
          </a:stretch>
        </p:blipFill>
        <p:spPr bwMode="auto">
          <a:xfrm>
            <a:off x="357158" y="1141052"/>
            <a:ext cx="8429684" cy="52502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помочь своему ребенку  успешно сдать ОГЭ по математике?</a:t>
            </a:r>
            <a:endParaRPr lang="ru-RU" dirty="0"/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1071546"/>
            <a:ext cx="9144000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9.Помогите детям распределить темы подготовки по дням.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10.Ознакомьте ребенка с методикой подготовки к экзаменам. Не имеет смысла зазубривать весь фактический материал, достаточно просмотреть ключевые моменты и уловить смысл и логику материала. Очень полезно делать краткие схематические выписки и таблицы, упорядочивая изучаемый материал по плану. Если он не умеет, покажите ему, как это делается на практике. Основные формулы и определения можно выписать на листочках и повесить над письменным столом, над кроватью, в столовой и т.д.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11.Подготовьте различные варианты тестовых заданий по предмету (сейчас существует множество различных сборников тестовых заданий). Большое значение имеет тренаж ребенка именно по тестированию, ведь эта форма отличается от привычных ему письменных и устных экзаменов.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funlib.ru/cimg/2014/101607/492613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lum bright="15000" contrast="-23000"/>
          </a:blip>
          <a:srcRect/>
          <a:stretch>
            <a:fillRect/>
          </a:stretch>
        </p:blipFill>
        <p:spPr bwMode="auto">
          <a:xfrm>
            <a:off x="357158" y="1141052"/>
            <a:ext cx="8429684" cy="52502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помочь своему ребенку  успешно сдать ОГЭ по математике?</a:t>
            </a:r>
            <a:endParaRPr lang="ru-RU" dirty="0"/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1661993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095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12.Заранее во время тренировки по тестовым заданиям приучайте ребенка ориентироваться во времени и уметь его распределять. Тогда у ребенка будет навык умения концентрироваться на протяжении всего тестирования, что придаст ему спокойствие и снимет излишнюю тревожность. Если ребенок не носит часов, обязательно дайте ему часы на экзамен.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095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13.Накануне экзамена обеспечьте ребенку полноценный отдых, он должен отдохнуть и как следует выспаться.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funlib.ru/cimg/2014/101607/492613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lum bright="15000" contrast="-23000"/>
          </a:blip>
          <a:srcRect/>
          <a:stretch>
            <a:fillRect/>
          </a:stretch>
        </p:blipFill>
        <p:spPr bwMode="auto">
          <a:xfrm>
            <a:off x="357158" y="1141052"/>
            <a:ext cx="8429684" cy="52502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помочь своему ребенку  успешно сдать ОГЭ по математике?</a:t>
            </a:r>
            <a:endParaRPr lang="ru-RU" dirty="0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1357298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Посоветуйте детям во время экзамена обратить внимание на следующее: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пробежать глазами весь тест, чтобы увидеть, какого типа задания в нем содержатся, это поможет настроиться на работу;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внимательно прочитать вопрос до конца и понять его смысл (характерная ошибка во время тестирования - не дочитав до конца, по первым словам уже предполагают ответ и торопятся его вписать);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не знаешь ответа на вопрос или не уверен, пропусти его и отметь, чтобы потом к нему вернуться;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не смог в течение отведенного времени ответить на вопрос, есть смысл положиться на свою интуицию и указать наиболее вероятный вариант.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funlib.ru/cimg/2014/101607/492613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lum bright="15000" contrast="-23000"/>
          </a:blip>
          <a:srcRect/>
          <a:stretch>
            <a:fillRect/>
          </a:stretch>
        </p:blipFill>
        <p:spPr bwMode="auto">
          <a:xfrm>
            <a:off x="357158" y="1141052"/>
            <a:ext cx="8429684" cy="52502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помочь своему ребенку  успешно сдать ОГЭ по математике?</a:t>
            </a:r>
            <a:endParaRPr lang="ru-RU" dirty="0"/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1428736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Способы снять нервно-психическое напряжение: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спортивные занятия;                                     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контрастный душ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стирка белья;                                                 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мытье посуды;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скомкать лист бумаги и выбросить;           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слепить из газеты свое настроение;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громко спеть свою любимую песню;         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покричать то громко, то тихо;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вдохнуть глубоко 10 раз;                             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погулять по лесу;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потанцевать под музыку, причем как спокойную, так и "буйную".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funlib.ru/cimg/2014/101607/492613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lum bright="15000" contrast="-23000"/>
          </a:blip>
          <a:srcRect/>
          <a:stretch>
            <a:fillRect/>
          </a:stretch>
        </p:blipFill>
        <p:spPr bwMode="auto">
          <a:xfrm>
            <a:off x="357158" y="1141052"/>
            <a:ext cx="8429684" cy="52502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помочь своему ребенку  успешно сдать ОГЭ по математике?</a:t>
            </a:r>
            <a:endParaRPr lang="ru-RU" dirty="0"/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1571612"/>
            <a:ext cx="9144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Самое главное - это снизить напряжение и тревожность ребенка и обеспечить подходящие условия для занятий.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Накануне экзамена. С вечера накануне экзамена перестань готовиться, выспись как можно лучше, чтобы встать отдохнувшим, с ощущением «боевого» настроя. В пункт сдачи экзамена ты должен явиться, не опаздывая, лучше за полчаса до начала тестирования. При себе нужно иметь пропуск, паспорт и несколько гелиевых или капиллярных ручек с черными чернилами. Приведем несколько универсальных рецептов для более успешной тактики выполнения тестирования.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funlib.ru/cimg/2014/101607/492613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lum bright="15000" contrast="-23000"/>
          </a:blip>
          <a:srcRect/>
          <a:stretch>
            <a:fillRect/>
          </a:stretch>
        </p:blipFill>
        <p:spPr bwMode="auto">
          <a:xfrm>
            <a:off x="357158" y="1141052"/>
            <a:ext cx="8429684" cy="52502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помочь своему ребенку  успешно сдать ОГЭ по математике?</a:t>
            </a:r>
            <a:endParaRPr lang="ru-RU" dirty="0"/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1500174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Сосредоточься!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После выполнения предварительной части тестирования (заполнения бланков), когда ты прояснил все непонятные для себя моменты, постарайся сосредоточиться и забыть про окружающих. Жесткие рамки времени не должны влиять на качество твоих ответов. Перед тем, как вписать ответ, перечитай вопрос дважды и убедись, что ты правильно понял, что от тебя требуется.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funlib.ru/cimg/2014/101607/492613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lum bright="15000" contrast="-23000"/>
          </a:blip>
          <a:srcRect/>
          <a:stretch>
            <a:fillRect/>
          </a:stretch>
        </p:blipFill>
        <p:spPr bwMode="auto">
          <a:xfrm>
            <a:off x="357158" y="1141052"/>
            <a:ext cx="8429684" cy="52502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помочь своему ребенку  успешно сдать ОГЭ по математике?</a:t>
            </a:r>
            <a:endParaRPr lang="ru-RU" dirty="0"/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1785926"/>
            <a:ext cx="9144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Начни с легкого!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Начни отвечать с тех вопросов, на которые точно знаешь ответ. Надо научиться пропускать трудные или непонятные задания. Помни: в тексте всегда найдутся такие вопросы, с которыми ты обязательно справишься. Просто глупо недобрать очков только потому, что ты не дошел до «своих» заданий, а застрял на тех, которые вызывают у тебя затруднения. Читай задание до конца! Спешка не должна приводить к тому, что ты стараешься понять условия задания «по первым словам» и достраиваешь концовку в собственном воображении. Это верный способ совершить досадные ошибки в самых легких вопросах.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funlib.ru/cimg/2014/101607/492613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lum bright="15000" contrast="-23000"/>
          </a:blip>
          <a:srcRect/>
          <a:stretch>
            <a:fillRect/>
          </a:stretch>
        </p:blipFill>
        <p:spPr bwMode="auto">
          <a:xfrm>
            <a:off x="357158" y="1141052"/>
            <a:ext cx="8429684" cy="52502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помочь своему ребенку  успешно сдать ОГЭ по математике?</a:t>
            </a:r>
            <a:endParaRPr lang="ru-RU" dirty="0"/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1571612"/>
            <a:ext cx="9144000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Проверь!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Оставь время для проверки своей работы, хотя бы, чтобы успеть пробежать глазами и заметить явные ошибки. Стремись выполнить все задания, но помни, что на практике это нереально. Учитывай, что тестовые задания рассчитаны на максимальный уровень трудности, и количество решенных тобой заданий вполне может оказаться достаточным для хорошей оценки.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funlib.ru/cimg/2014/101607/492613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lum bright="15000" contrast="-23000"/>
          </a:blip>
          <a:srcRect/>
          <a:stretch>
            <a:fillRect/>
          </a:stretch>
        </p:blipFill>
        <p:spPr bwMode="auto">
          <a:xfrm>
            <a:off x="357158" y="1141052"/>
            <a:ext cx="8429684" cy="52502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Полезные ссылки при подготовке.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582341"/>
            <a:ext cx="650084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Министерство образования и науки Российской Федерации (</a:t>
            </a:r>
            <a:r>
              <a:rPr lang="ru-RU" b="1" dirty="0" err="1" smtClean="0"/>
              <a:t>Минобрнауки</a:t>
            </a:r>
            <a:r>
              <a:rPr lang="ru-RU" b="1" dirty="0" smtClean="0"/>
              <a:t> России):</a:t>
            </a:r>
          </a:p>
          <a:p>
            <a:r>
              <a:rPr lang="ru-RU" b="1" u="sng" dirty="0" smtClean="0">
                <a:hlinkClick r:id="rId3"/>
              </a:rPr>
              <a:t>http://минобрнауки.рф/</a:t>
            </a:r>
            <a:endParaRPr lang="ru-RU" b="1" dirty="0" smtClean="0"/>
          </a:p>
          <a:p>
            <a:r>
              <a:rPr lang="ru-RU" b="1" dirty="0" smtClean="0"/>
              <a:t>Федеральная служба по надзору в сфере образования и науки (</a:t>
            </a:r>
            <a:r>
              <a:rPr lang="ru-RU" b="1" dirty="0" err="1" smtClean="0"/>
              <a:t>Рособрнадзор</a:t>
            </a:r>
            <a:r>
              <a:rPr lang="ru-RU" b="1" dirty="0" smtClean="0"/>
              <a:t>): </a:t>
            </a:r>
            <a:br>
              <a:rPr lang="ru-RU" b="1" dirty="0" smtClean="0"/>
            </a:br>
            <a:r>
              <a:rPr lang="ru-RU" b="1" u="sng" dirty="0" smtClean="0">
                <a:hlinkClick r:id="rId4"/>
              </a:rPr>
              <a:t>http://obrnadzor.gov.ru/</a:t>
            </a:r>
            <a:endParaRPr lang="ru-RU" b="1" dirty="0" smtClean="0"/>
          </a:p>
          <a:p>
            <a:r>
              <a:rPr lang="ru-RU" b="1" dirty="0" smtClean="0"/>
              <a:t>Федеральный  институт педагогических измерений: http://</a:t>
            </a:r>
            <a:r>
              <a:rPr lang="ru-RU" b="1" u="sng" dirty="0" smtClean="0">
                <a:hlinkClick r:id="rId5"/>
              </a:rPr>
              <a:t>www.fipi.ru</a:t>
            </a:r>
            <a:r>
              <a:rPr lang="ru-RU" b="1" u="sng" dirty="0" smtClean="0"/>
              <a:t>/</a:t>
            </a:r>
            <a:endParaRPr lang="ru-RU" b="1" dirty="0" smtClean="0"/>
          </a:p>
          <a:p>
            <a:r>
              <a:rPr lang="ru-RU" b="1" dirty="0" smtClean="0"/>
              <a:t>Федеральный центр тестирования</a:t>
            </a:r>
          </a:p>
          <a:p>
            <a:r>
              <a:rPr lang="ru-RU" b="1" u="sng" dirty="0" smtClean="0">
                <a:hlinkClick r:id="rId6"/>
              </a:rPr>
              <a:t>http://www.rustest.ru/</a:t>
            </a:r>
            <a:endParaRPr lang="ru-RU" b="1" dirty="0" smtClean="0"/>
          </a:p>
          <a:p>
            <a:r>
              <a:rPr lang="ru-RU" b="1" dirty="0" smtClean="0"/>
              <a:t>Интернет-портал информационной поддержки ЕГЭ:  http://</a:t>
            </a:r>
            <a:r>
              <a:rPr lang="ru-RU" b="1" u="sng" dirty="0" smtClean="0">
                <a:hlinkClick r:id="rId7"/>
              </a:rPr>
              <a:t>www.ege.edu.ru</a:t>
            </a:r>
            <a:r>
              <a:rPr lang="ru-RU" b="1" dirty="0" smtClean="0"/>
              <a:t>/</a:t>
            </a:r>
          </a:p>
          <a:p>
            <a:r>
              <a:rPr lang="ru-RU" b="1" dirty="0" err="1" smtClean="0"/>
              <a:t>Онлайн-тесты</a:t>
            </a:r>
            <a:r>
              <a:rPr lang="ru-RU" b="1" dirty="0" smtClean="0"/>
              <a:t> для подготовки к ЕГЭ и ГИА по математике, информация о спецификации и правилах ЕГЭ, о составе экзаменационной работы, мировой опыт проведения подобных экзаменов, демонстрационные варианты и ответы.</a:t>
            </a:r>
            <a:endParaRPr lang="ru-RU" dirty="0" smtClean="0"/>
          </a:p>
          <a:p>
            <a:r>
              <a:rPr lang="ru-RU" b="1" dirty="0" smtClean="0">
                <a:hlinkClick r:id="rId8"/>
              </a:rPr>
              <a:t>http://uztest.ru/</a:t>
            </a:r>
            <a:endParaRPr lang="ru-RU" dirty="0" smtClean="0"/>
          </a:p>
          <a:p>
            <a:r>
              <a:rPr lang="ru-RU" b="1" dirty="0" smtClean="0"/>
              <a:t>        </a:t>
            </a:r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funlib.ru/cimg/2014/101607/492613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lum bright="15000" contrast="-23000"/>
          </a:blip>
          <a:srcRect/>
          <a:stretch>
            <a:fillRect/>
          </a:stretch>
        </p:blipFill>
        <p:spPr bwMode="auto">
          <a:xfrm>
            <a:off x="357158" y="1141052"/>
            <a:ext cx="8429684" cy="52502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Полезные ссылки при подготовке.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428736"/>
            <a:ext cx="785818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Математика, решение </a:t>
            </a:r>
            <a:r>
              <a:rPr lang="ru-RU" b="1" dirty="0" err="1" smtClean="0"/>
              <a:t>онлайн</a:t>
            </a:r>
            <a:r>
              <a:rPr lang="ru-RU" b="1" dirty="0" smtClean="0"/>
              <a:t>! </a:t>
            </a:r>
            <a:r>
              <a:rPr lang="ru-RU" b="1" dirty="0" err="1" smtClean="0"/>
              <a:t>Онлайн</a:t>
            </a:r>
            <a:r>
              <a:rPr lang="ru-RU" b="1" dirty="0" smtClean="0"/>
              <a:t> решение задач, подробные видео-уроки и текстовые примеры.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b="1" dirty="0" smtClean="0">
                <a:hlinkClick r:id="rId3"/>
              </a:rPr>
              <a:t>http://matemonline.com</a:t>
            </a:r>
            <a:endParaRPr lang="ru-RU" dirty="0" smtClean="0"/>
          </a:p>
          <a:p>
            <a:r>
              <a:rPr lang="ru-RU" b="1" dirty="0" smtClean="0"/>
              <a:t>       </a:t>
            </a:r>
            <a:endParaRPr lang="ru-RU" dirty="0" smtClean="0"/>
          </a:p>
          <a:p>
            <a:r>
              <a:rPr lang="ru-RU" b="1" dirty="0" smtClean="0"/>
              <a:t>       Информационная  поддержка студентов и абитуриентов при подготовке к ЕГЭ и ГИА по математике, поступлении в ВУЗы, решении задач и изучении различных разделов математики.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b="1" dirty="0" smtClean="0">
                <a:hlinkClick r:id="rId4"/>
              </a:rPr>
              <a:t>http://alexlarin.net/</a:t>
            </a:r>
            <a:endParaRPr lang="ru-RU" dirty="0" smtClean="0"/>
          </a:p>
          <a:p>
            <a:r>
              <a:rPr lang="ru-RU" b="1" dirty="0" smtClean="0"/>
              <a:t>ТРЕНИРОВОЧНЫЕ ВАРИАНТЫ ГИА</a:t>
            </a:r>
            <a:endParaRPr lang="ru-RU" dirty="0" smtClean="0"/>
          </a:p>
          <a:p>
            <a:r>
              <a:rPr lang="ru-RU" b="1" dirty="0" smtClean="0">
                <a:solidFill>
                  <a:srgbClr val="0070C0"/>
                </a:solidFill>
                <a:hlinkClick r:id="rId5"/>
              </a:rPr>
              <a:t>http://alexlarin.net/gia/trvar7_gia.html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0070C0"/>
                </a:solidFill>
                <a:hlinkClick r:id="rId6"/>
              </a:rPr>
              <a:t>http://alexlarin.net/gia/trvar6_gia.html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0070C0"/>
                </a:solidFill>
                <a:hlinkClick r:id="rId7"/>
              </a:rPr>
              <a:t>http://alexlarin.net/gia/trvar5_gia.html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0070C0"/>
                </a:solidFill>
                <a:hlinkClick r:id="rId8"/>
              </a:rPr>
              <a:t>http://alexlarin.net/gia/trvar4_gia.html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b="1" u="sng" dirty="0" smtClean="0">
                <a:solidFill>
                  <a:srgbClr val="0070C0"/>
                </a:solidFill>
                <a:hlinkClick r:id="rId9"/>
              </a:rPr>
              <a:t>http://alexlarin.net/gia/trvar3_gia.html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0070C0"/>
                </a:solidFill>
                <a:hlinkClick r:id="rId10"/>
              </a:rPr>
              <a:t>http://alexlarin.net/gia/trvar2_gia.html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0070C0"/>
                </a:solidFill>
                <a:hlinkClick r:id="rId11"/>
              </a:rPr>
              <a:t>http://alexlarin.net/gia/trvar1_gia.html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/>
              <a:t> 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ГИА ЭТО-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1857364"/>
            <a:ext cx="785818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Основной государственный экзамен или государственная итоговая аттестация (ГИА-9) — это основной обязательный вид экзамена  в 9 классе средней школы в России, аналог ЕГЭ для 9-х классов. Служит для контроля знаний, полученных учащимися за 9 лет, а также для приёма в учреждения среднего профессионального образования (колледжи и техникумы).</a:t>
            </a:r>
          </a:p>
          <a:p>
            <a:pPr lvl="0" algn="ctr"/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ГИА оценивается на региональном уровне. </a:t>
            </a:r>
          </a:p>
          <a:p>
            <a:pPr lvl="0" algn="ctr"/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После экзаменов ученикам выдают аттестаты о получении основного общего образования. </a:t>
            </a:r>
          </a:p>
          <a:p>
            <a:pPr lvl="0" algn="ctr"/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Учащиеся, окончившие 9 класс с отличием, получают аттестаты особого образца.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/>
          </a:p>
        </p:txBody>
      </p:sp>
      <p:pic>
        <p:nvPicPr>
          <p:cNvPr id="19458" name="Picture 2" descr="http://www.classifieds24.ru/images/2452/2451360/large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0"/>
            <a:ext cx="3571900" cy="17859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funlib.ru/cimg/2014/101607/492613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lum bright="15000" contrast="-23000"/>
          </a:blip>
          <a:srcRect/>
          <a:stretch>
            <a:fillRect/>
          </a:stretch>
        </p:blipFill>
        <p:spPr bwMode="auto">
          <a:xfrm>
            <a:off x="357158" y="1141052"/>
            <a:ext cx="8429684" cy="52502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475775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tx2">
                    <a:lumMod val="75000"/>
                  </a:schemeClr>
                </a:solidFill>
              </a:rPr>
              <a:t>Спасибо за внимание</a:t>
            </a:r>
            <a:endParaRPr lang="ru-RU" sz="5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funlib.ru/cimg/2014/101607/492613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lum bright="26000" contrast="-20000"/>
          </a:blip>
          <a:srcRect/>
          <a:stretch>
            <a:fillRect/>
          </a:stretch>
        </p:blipFill>
        <p:spPr bwMode="auto">
          <a:xfrm>
            <a:off x="357158" y="1141052"/>
            <a:ext cx="8429684" cy="52502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ГИА по математике в 9 классе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305342"/>
            <a:ext cx="850112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Продолжительность ГИА  по математике в 9 классе</a:t>
            </a:r>
          </a:p>
          <a:p>
            <a:pPr algn="just"/>
            <a:r>
              <a:rPr lang="ru-RU" sz="2800" dirty="0" smtClean="0"/>
              <a:t>На выполнение экзаменационной работы отводится 3 часа 55 минут(235 минут).</a:t>
            </a:r>
          </a:p>
          <a:p>
            <a:pPr algn="ctr"/>
            <a:r>
              <a:rPr lang="ru-RU" sz="2800" dirty="0" smtClean="0"/>
              <a:t> </a:t>
            </a:r>
            <a:r>
              <a:rPr lang="ru-RU" sz="2800" b="1" dirty="0" smtClean="0"/>
              <a:t>Дополнительные материалы и оборудование</a:t>
            </a:r>
          </a:p>
          <a:p>
            <a:pPr algn="just"/>
            <a:r>
              <a:rPr lang="ru-RU" sz="2800" dirty="0" smtClean="0"/>
              <a:t>Перечень дополнительных устройств и материалов, пользование которыми разрешено на ОГЭ, утверждается приказом </a:t>
            </a:r>
            <a:r>
              <a:rPr lang="ru-RU" sz="2800" dirty="0" err="1" smtClean="0"/>
              <a:t>Минобрнауки</a:t>
            </a:r>
            <a:r>
              <a:rPr lang="ru-RU" sz="2800" dirty="0" smtClean="0"/>
              <a:t> РФ.</a:t>
            </a:r>
          </a:p>
          <a:p>
            <a:pPr algn="just"/>
            <a:r>
              <a:rPr lang="ru-RU" sz="2800" dirty="0" smtClean="0"/>
              <a:t>Необходимые справочные материалы выдаются вместе с текстом экзаменационной работы. При выполнении заданий разрешается пользоваться линейкой.</a:t>
            </a:r>
            <a:endParaRPr lang="ru-RU" sz="28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funlib.ru/cimg/2014/101607/492613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lum bright="15000" contrast="-23000"/>
          </a:blip>
          <a:srcRect/>
          <a:stretch>
            <a:fillRect/>
          </a:stretch>
        </p:blipFill>
        <p:spPr bwMode="auto">
          <a:xfrm>
            <a:off x="357158" y="1141052"/>
            <a:ext cx="8429684" cy="52502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ГИА по математике в 9 классе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166843"/>
            <a:ext cx="821537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Характеристика структуры и содержания экзаменационной работы</a:t>
            </a:r>
            <a:endParaRPr lang="ru-RU" sz="2400" dirty="0" smtClean="0"/>
          </a:p>
          <a:p>
            <a:r>
              <a:rPr lang="ru-RU" sz="2400" b="1" dirty="0" smtClean="0"/>
              <a:t>Работа состоит из трех модулей:</a:t>
            </a:r>
          </a:p>
          <a:p>
            <a:r>
              <a:rPr lang="ru-RU" sz="2400" dirty="0" smtClean="0"/>
              <a:t> «Алгебра», «Геометрия», «Реальная математика». </a:t>
            </a:r>
          </a:p>
          <a:p>
            <a:r>
              <a:rPr lang="ru-RU" sz="2400" dirty="0" smtClean="0"/>
              <a:t>В модули «Алгебра» и «Геометрия» входит две части, соответствующие проверке на базовом и повышенном уровнях.</a:t>
            </a:r>
          </a:p>
          <a:p>
            <a:r>
              <a:rPr lang="ru-RU" sz="2400" dirty="0" smtClean="0"/>
              <a:t> В модуль «Реальная математика» - одна часть, соответствующая проверке на базовом уровне.</a:t>
            </a:r>
          </a:p>
          <a:p>
            <a:r>
              <a:rPr lang="ru-RU" sz="2400" dirty="0" smtClean="0"/>
              <a:t>Модуль «Алгебра» содержит 11 заданий: </a:t>
            </a:r>
            <a:r>
              <a:rPr lang="ru-RU" sz="2400" i="1" dirty="0" smtClean="0"/>
              <a:t>в части 1 </a:t>
            </a:r>
            <a:r>
              <a:rPr lang="ru-RU" sz="2400" dirty="0" smtClean="0"/>
              <a:t>- 8 заданий, </a:t>
            </a:r>
            <a:r>
              <a:rPr lang="ru-RU" sz="2400" i="1" dirty="0" smtClean="0"/>
              <a:t>в части 2 </a:t>
            </a:r>
            <a:r>
              <a:rPr lang="ru-RU" sz="2400" dirty="0" smtClean="0"/>
              <a:t>- 3 задания.</a:t>
            </a:r>
          </a:p>
          <a:p>
            <a:r>
              <a:rPr lang="ru-RU" sz="2400" dirty="0" smtClean="0"/>
              <a:t>Модуль «Геометрия» содержит 8 заданий: </a:t>
            </a:r>
            <a:r>
              <a:rPr lang="ru-RU" sz="2400" i="1" dirty="0" smtClean="0"/>
              <a:t>в части 1 </a:t>
            </a:r>
            <a:r>
              <a:rPr lang="ru-RU" sz="2400" dirty="0" smtClean="0"/>
              <a:t>- 5 заданий, </a:t>
            </a:r>
            <a:r>
              <a:rPr lang="ru-RU" sz="2400" i="1" dirty="0" smtClean="0"/>
              <a:t>в части 2 </a:t>
            </a:r>
            <a:r>
              <a:rPr lang="ru-RU" sz="2400" dirty="0" smtClean="0"/>
              <a:t>- 3 задания.</a:t>
            </a:r>
          </a:p>
          <a:p>
            <a:r>
              <a:rPr lang="ru-RU" sz="2400" dirty="0" smtClean="0"/>
              <a:t>Модуль «Реальная математика» содержит 7 заданий.</a:t>
            </a:r>
            <a:endParaRPr lang="ru-RU" sz="24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funlib.ru/cimg/2014/101607/492613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lum bright="15000" contrast="-23000"/>
          </a:blip>
          <a:srcRect/>
          <a:stretch>
            <a:fillRect/>
          </a:stretch>
        </p:blipFill>
        <p:spPr bwMode="auto">
          <a:xfrm>
            <a:off x="357158" y="1141052"/>
            <a:ext cx="8501122" cy="52502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ГИА по математике в 9 классе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571612"/>
            <a:ext cx="850112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Задания 1-20 оцениваемые одним баллом, считаются выполненными верно, если указан номер верного ответа (в заданиях с выбором ответа), или вписан верный ответ (в заданиях с кратким ответом), или правильно соотнесены объекты двух множеств и записана соответствующая последовательность цифр (в заданиях на установление соответствия).</a:t>
            </a:r>
          </a:p>
          <a:p>
            <a:r>
              <a:rPr lang="ru-RU" dirty="0" smtClean="0"/>
              <a:t>Задания №21 и  №24 оцениваются 2 баллами, если выполнены верно.</a:t>
            </a:r>
          </a:p>
          <a:p>
            <a:r>
              <a:rPr lang="ru-RU" dirty="0" smtClean="0"/>
              <a:t>Задания №22 и  №25 оцениваются 3 баллами, если выполнены верно.</a:t>
            </a:r>
          </a:p>
          <a:p>
            <a:r>
              <a:rPr lang="ru-RU" dirty="0" smtClean="0"/>
              <a:t>Задания №23 и  №26 оцениваются 4 баллами, если выполнены верно.</a:t>
            </a:r>
          </a:p>
          <a:p>
            <a:pPr algn="ctr"/>
            <a:r>
              <a:rPr lang="ru-RU" b="1" dirty="0" smtClean="0"/>
              <a:t>Максимальное количество баллов, которое может получить экзаменуемый за выполнение всей экзаменационной работы – 38 баллов. </a:t>
            </a:r>
          </a:p>
          <a:p>
            <a:r>
              <a:rPr lang="ru-RU" b="1" dirty="0" smtClean="0"/>
              <a:t>Из них:</a:t>
            </a:r>
          </a:p>
          <a:p>
            <a:r>
              <a:rPr lang="ru-RU" dirty="0" smtClean="0"/>
              <a:t>  за модуль «Алгебра» – 17 баллов,</a:t>
            </a:r>
          </a:p>
          <a:p>
            <a:r>
              <a:rPr lang="ru-RU" dirty="0" smtClean="0"/>
              <a:t> за модуль «Геометрия» – 14 баллов,</a:t>
            </a:r>
          </a:p>
          <a:p>
            <a:r>
              <a:rPr lang="ru-RU" dirty="0" smtClean="0"/>
              <a:t> за модуль «Реальная математика» – 7 баллов.</a:t>
            </a:r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funlib.ru/cimg/2014/101607/492613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lum bright="15000" contrast="-23000"/>
          </a:blip>
          <a:srcRect/>
          <a:stretch>
            <a:fillRect/>
          </a:stretch>
        </p:blipFill>
        <p:spPr bwMode="auto">
          <a:xfrm>
            <a:off x="357158" y="1141052"/>
            <a:ext cx="8429684" cy="52502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ГИА по математике в 9 классе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028343"/>
            <a:ext cx="835824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Рекомендуемый минимальный результат </a:t>
            </a:r>
            <a:r>
              <a:rPr lang="ru-RU" sz="2400" dirty="0" smtClean="0"/>
              <a:t>выполнения экзаменационной работы, свидетельствующий об освоении федерального компонента образовательного стандарта в предметной области «Математика», – </a:t>
            </a:r>
            <a:r>
              <a:rPr lang="ru-RU" sz="2400" b="1" dirty="0" smtClean="0"/>
              <a:t>8 баллов</a:t>
            </a:r>
            <a:r>
              <a:rPr lang="ru-RU" sz="2400" dirty="0" smtClean="0"/>
              <a:t>,</a:t>
            </a:r>
          </a:p>
          <a:p>
            <a:pPr algn="just"/>
            <a:r>
              <a:rPr lang="ru-RU" sz="2400" dirty="0" smtClean="0"/>
              <a:t> набранные в сумме за выполнение заданий всех трёх модулей,</a:t>
            </a:r>
          </a:p>
          <a:p>
            <a:pPr algn="just"/>
            <a:r>
              <a:rPr lang="ru-RU" sz="2400" dirty="0" smtClean="0"/>
              <a:t> </a:t>
            </a:r>
            <a:r>
              <a:rPr lang="ru-RU" sz="2400" b="1" dirty="0" smtClean="0"/>
              <a:t>при условии</a:t>
            </a:r>
            <a:r>
              <a:rPr lang="ru-RU" sz="2400" dirty="0" smtClean="0"/>
              <a:t>, что из них </a:t>
            </a:r>
          </a:p>
          <a:p>
            <a:pPr algn="just"/>
            <a:r>
              <a:rPr lang="ru-RU" sz="2400" dirty="0" smtClean="0"/>
              <a:t>не менее 3 баллов по модулю «Алгебра»,</a:t>
            </a:r>
          </a:p>
          <a:p>
            <a:pPr algn="just"/>
            <a:r>
              <a:rPr lang="ru-RU" sz="2400" dirty="0" smtClean="0"/>
              <a:t> не менее 2 баллов по модулю «Геометрия»,</a:t>
            </a:r>
          </a:p>
          <a:p>
            <a:pPr algn="just"/>
            <a:r>
              <a:rPr lang="ru-RU" sz="2400" dirty="0" smtClean="0"/>
              <a:t> не менее 2 баллов по модулю «Реальная математика»,</a:t>
            </a:r>
          </a:p>
          <a:p>
            <a:pPr algn="just"/>
            <a:r>
              <a:rPr lang="ru-RU" sz="2400" dirty="0" smtClean="0"/>
              <a:t>1 балл из любой части</a:t>
            </a:r>
          </a:p>
          <a:p>
            <a:pPr algn="just"/>
            <a:r>
              <a:rPr lang="ru-RU" sz="2400" dirty="0" smtClean="0"/>
              <a:t> Преодоление этого минимального результата даёт выпускнику право на получение, в соответствии с учебным планом образовательного учреждения, итоговой отметки по математике или по алгебре и геометрии.</a:t>
            </a:r>
            <a:endParaRPr lang="ru-RU" sz="24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funlib.ru/cimg/2014/101607/492613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lum bright="15000" contrast="-23000"/>
          </a:blip>
          <a:srcRect/>
          <a:stretch>
            <a:fillRect/>
          </a:stretch>
        </p:blipFill>
        <p:spPr bwMode="auto">
          <a:xfrm>
            <a:off x="357158" y="1141052"/>
            <a:ext cx="8429684" cy="52502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Шкала перевода баллов ГИА в оценки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500032" y="1500174"/>
          <a:ext cx="8143936" cy="4745173"/>
        </p:xfrm>
        <a:graphic>
          <a:graphicData uri="http://schemas.openxmlformats.org/drawingml/2006/table">
            <a:tbl>
              <a:tblPr/>
              <a:tblGrid>
                <a:gridCol w="1628617"/>
                <a:gridCol w="1628617"/>
                <a:gridCol w="1628617"/>
                <a:gridCol w="1628617"/>
                <a:gridCol w="1629468"/>
              </a:tblGrid>
              <a:tr h="8557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Отметка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Отметка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Отметка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Отметка 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4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« Математика»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0—7 </a:t>
                      </a:r>
                      <a:endParaRPr lang="ru-RU" sz="20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Calibri"/>
                          <a:ea typeface="Calibri"/>
                          <a:cs typeface="Times New Roman"/>
                        </a:rPr>
                        <a:t>баллов</a:t>
                      </a: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000" b="1" dirty="0" smtClean="0">
                          <a:latin typeface="Calibri"/>
                          <a:ea typeface="Calibri"/>
                          <a:cs typeface="Times New Roman"/>
                        </a:rPr>
                        <a:t>8—14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 баллов 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Calibri"/>
                          <a:ea typeface="Calibri"/>
                          <a:cs typeface="Times New Roman"/>
                        </a:rPr>
                        <a:t>15—21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 баллов 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Calibri"/>
                          <a:ea typeface="Calibri"/>
                          <a:cs typeface="Times New Roman"/>
                        </a:rPr>
                        <a:t>22—32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 баллов 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4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«Алгебра»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Calibri"/>
                          <a:ea typeface="Calibri"/>
                          <a:cs typeface="Times New Roman"/>
                        </a:rPr>
                        <a:t>0—4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 баллов 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000" b="1" dirty="0" smtClean="0">
                          <a:latin typeface="Calibri"/>
                          <a:ea typeface="Calibri"/>
                          <a:cs typeface="Times New Roman"/>
                        </a:rPr>
                        <a:t>5—10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 баллов 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Calibri"/>
                          <a:ea typeface="Calibri"/>
                          <a:cs typeface="Times New Roman"/>
                        </a:rPr>
                        <a:t>11—15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 баллов 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16—20 </a:t>
                      </a:r>
                      <a:endParaRPr lang="ru-RU" sz="20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Calibri"/>
                          <a:ea typeface="Calibri"/>
                          <a:cs typeface="Times New Roman"/>
                        </a:rPr>
                        <a:t>баллов</a:t>
                      </a: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4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Calibri"/>
                          <a:cs typeface="Times New Roman"/>
                        </a:rPr>
                        <a:t>«Геометрия»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Calibri"/>
                          <a:ea typeface="Calibri"/>
                          <a:cs typeface="Times New Roman"/>
                        </a:rPr>
                        <a:t>0—2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 баллов 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Calibri"/>
                          <a:ea typeface="Calibri"/>
                          <a:cs typeface="Times New Roman"/>
                        </a:rPr>
                        <a:t>3—4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 баллов 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Calibri"/>
                          <a:ea typeface="Calibri"/>
                          <a:cs typeface="Times New Roman"/>
                        </a:rPr>
                        <a:t>5—7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 баллов 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8—12 </a:t>
                      </a:r>
                      <a:endParaRPr lang="ru-RU" sz="20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Calibri"/>
                          <a:ea typeface="Calibri"/>
                          <a:cs typeface="Times New Roman"/>
                        </a:rPr>
                        <a:t>баллов</a:t>
                      </a: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funlib.ru/cimg/2014/101607/492613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lum bright="15000" contrast="-23000"/>
          </a:blip>
          <a:srcRect/>
          <a:stretch>
            <a:fillRect/>
          </a:stretch>
        </p:blipFill>
        <p:spPr bwMode="auto">
          <a:xfrm>
            <a:off x="357158" y="1098491"/>
            <a:ext cx="8501122" cy="529471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помочь своему ребенку  успешно сдать ОГЭ по математике?</a:t>
            </a:r>
            <a:endParaRPr lang="ru-RU" dirty="0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428736"/>
            <a:ext cx="9144000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 тревожьтесь о количестве баллов, которые ребенок получит на экзамене, и не критикуйте ребенка после экзамена. Внушайте ребенку мысль, что количество баллов не является совершенным измерением его возможностей.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 повышайте тревожность ребенка накануне экзаменов - это может отрицательно сказаться на результате тестирования. Ребенку всегда передается волнение родителей, и если взрослые в ответственный момент могут справиться со своими эмоциями, то ребенок в силу возрастных особенностей может эмоционально "сорваться".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Подбадривайте детей, хвалите их за то, что они делают хорошо.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Повышайте их уверенность в себе, так как чем больше ребенок боится неудачи, тем более вероятности допущения ошибок.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funlib.ru/cimg/2014/101607/492613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lum bright="15000" contrast="-23000"/>
          </a:blip>
          <a:srcRect/>
          <a:stretch>
            <a:fillRect/>
          </a:stretch>
        </p:blipFill>
        <p:spPr bwMode="auto">
          <a:xfrm>
            <a:off x="357158" y="1141052"/>
            <a:ext cx="8429684" cy="52502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помочь своему ребенку  успешно сдать ОГЭ по математике?</a:t>
            </a:r>
            <a:endParaRPr lang="ru-RU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1214422"/>
            <a:ext cx="9144000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5.Наблюдайте за самочувствием ребенка, никто, кроме Вас, не сможет вовремя заметить и предотвратить ухудшение состояние ребенка, связанное с переутомлением.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6.Контролируйте режим подготовки ребенка, не допускайте перегрузок, объясните ему, что он обязательно должен чередовать занятия с отдыхом.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7.Обеспечьте дома удобное место для занятий, проследите, чтобы никто из домашних не мешал.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8.Обратите внимание на питание ребенка: во время интенсивного умственного напряжения ему необходима питательная и разнообразная пища и сбалансированный комплекс витаминов. Такие продукты, как рыба, творог, орехи, курага и т.д. стимулируют работу головного мозга.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405</TotalTime>
  <Words>1288</Words>
  <Application>Microsoft Office PowerPoint</Application>
  <PresentationFormat>Экран (4:3)</PresentationFormat>
  <Paragraphs>156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Давайте знакомиться -  </vt:lpstr>
      <vt:lpstr>ГИА ЭТО-</vt:lpstr>
      <vt:lpstr>ГИА по математике в 9 классе</vt:lpstr>
      <vt:lpstr> ГИА по математике в 9 классе</vt:lpstr>
      <vt:lpstr> ГИА по математике в 9 классе</vt:lpstr>
      <vt:lpstr>ГИА по математике в 9 классе</vt:lpstr>
      <vt:lpstr>Шкала перевода баллов ГИА в оценки</vt:lpstr>
      <vt:lpstr>Как помочь своему ребенку  успешно сдать ОГЭ по математике?</vt:lpstr>
      <vt:lpstr>Как помочь своему ребенку  успешно сдать ОГЭ по математике?</vt:lpstr>
      <vt:lpstr>Как помочь своему ребенку  успешно сдать ОГЭ по математике?</vt:lpstr>
      <vt:lpstr>Как помочь своему ребенку  успешно сдать ОГЭ по математике?</vt:lpstr>
      <vt:lpstr>Как помочь своему ребенку  успешно сдать ОГЭ по математике?</vt:lpstr>
      <vt:lpstr>Как помочь своему ребенку  успешно сдать ОГЭ по математике?</vt:lpstr>
      <vt:lpstr>Как помочь своему ребенку  успешно сдать ОГЭ по математике?</vt:lpstr>
      <vt:lpstr>Как помочь своему ребенку  успешно сдать ОГЭ по математике?</vt:lpstr>
      <vt:lpstr>Как помочь своему ребенку  успешно сдать ОГЭ по математике?</vt:lpstr>
      <vt:lpstr>Как помочь своему ребенку  успешно сдать ОГЭ по математике?</vt:lpstr>
      <vt:lpstr>Полезные ссылки при подготовке.</vt:lpstr>
      <vt:lpstr>Полезные ссылки при подготовке.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Давайте знакомиться -  ГИА</dc:title>
  <dc:creator>Галина</dc:creator>
  <cp:lastModifiedBy>User</cp:lastModifiedBy>
  <cp:revision>42</cp:revision>
  <dcterms:created xsi:type="dcterms:W3CDTF">2015-08-21T02:53:53Z</dcterms:created>
  <dcterms:modified xsi:type="dcterms:W3CDTF">2015-11-09T13:25:57Z</dcterms:modified>
</cp:coreProperties>
</file>