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59" r:id="rId6"/>
    <p:sldId id="264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1876-A525-417F-8018-98EF041314C7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B308-1828-4E54-8426-423ED4480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1876-A525-417F-8018-98EF041314C7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B308-1828-4E54-8426-423ED4480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1876-A525-417F-8018-98EF041314C7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B308-1828-4E54-8426-423ED4480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1876-A525-417F-8018-98EF041314C7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B308-1828-4E54-8426-423ED4480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1876-A525-417F-8018-98EF041314C7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B308-1828-4E54-8426-423ED4480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1876-A525-417F-8018-98EF041314C7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B308-1828-4E54-8426-423ED4480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1876-A525-417F-8018-98EF041314C7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B308-1828-4E54-8426-423ED4480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1876-A525-417F-8018-98EF041314C7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B308-1828-4E54-8426-423ED4480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1876-A525-417F-8018-98EF041314C7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B308-1828-4E54-8426-423ED4480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1876-A525-417F-8018-98EF041314C7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B308-1828-4E54-8426-423ED4480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1876-A525-417F-8018-98EF041314C7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B308-1828-4E54-8426-423ED4480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81876-A525-417F-8018-98EF041314C7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1B308-1828-4E54-8426-423ED44803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2071678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Book Antiqua" pitchFamily="18" charset="0"/>
              </a:rPr>
              <a:t>Проект </a:t>
            </a:r>
            <a:endParaRPr lang="ru-RU" sz="4800" dirty="0" smtClean="0">
              <a:latin typeface="Book Antiqua" pitchFamily="18" charset="0"/>
            </a:endParaRPr>
          </a:p>
          <a:p>
            <a:pPr algn="ctr"/>
            <a:r>
              <a:rPr lang="ru-RU" sz="4800" dirty="0" smtClean="0">
                <a:latin typeface="Book Antiqua" pitchFamily="18" charset="0"/>
              </a:rPr>
              <a:t>«Я будущий пятиклассник»</a:t>
            </a:r>
            <a:endParaRPr lang="ru-RU" sz="4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196752"/>
            <a:ext cx="778674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 Antiqua" pitchFamily="18" charset="0"/>
              </a:rPr>
              <a:t>Цель:</a:t>
            </a:r>
          </a:p>
          <a:p>
            <a:r>
              <a:rPr lang="ru-RU" sz="2800" dirty="0" smtClean="0">
                <a:latin typeface="Book Antiqua" pitchFamily="18" charset="0"/>
              </a:rPr>
              <a:t>• </a:t>
            </a:r>
            <a:r>
              <a:rPr lang="ru-RU" sz="2400" dirty="0" smtClean="0">
                <a:latin typeface="Book Antiqua" pitchFamily="18" charset="0"/>
              </a:rPr>
              <a:t>создание памятки будущему пятикласснику;</a:t>
            </a:r>
          </a:p>
          <a:p>
            <a:endParaRPr lang="ru-RU" sz="2400" dirty="0" smtClean="0">
              <a:latin typeface="Book Antiqua" pitchFamily="18" charset="0"/>
            </a:endParaRPr>
          </a:p>
          <a:p>
            <a:endParaRPr lang="ru-RU" sz="2800" dirty="0" smtClean="0">
              <a:latin typeface="Book Antiqua" pitchFamily="18" charset="0"/>
            </a:endParaRPr>
          </a:p>
          <a:p>
            <a:r>
              <a:rPr lang="ru-RU" sz="2800" dirty="0" smtClean="0">
                <a:latin typeface="Book Antiqua" pitchFamily="18" charset="0"/>
              </a:rPr>
              <a:t>Задачи:</a:t>
            </a:r>
          </a:p>
          <a:p>
            <a:r>
              <a:rPr lang="ru-RU" sz="2800" dirty="0" smtClean="0">
                <a:latin typeface="Book Antiqua" pitchFamily="18" charset="0"/>
              </a:rPr>
              <a:t>• </a:t>
            </a:r>
            <a:r>
              <a:rPr lang="ru-RU" sz="2400" dirty="0" smtClean="0">
                <a:latin typeface="Book Antiqua" pitchFamily="18" charset="0"/>
              </a:rPr>
              <a:t>развитие коммуникативных навыков;</a:t>
            </a:r>
          </a:p>
          <a:p>
            <a:r>
              <a:rPr lang="ru-RU" sz="2800" dirty="0" smtClean="0">
                <a:latin typeface="Book Antiqua" pitchFamily="18" charset="0"/>
              </a:rPr>
              <a:t>• </a:t>
            </a:r>
            <a:r>
              <a:rPr lang="ru-RU" sz="2400" dirty="0" smtClean="0">
                <a:latin typeface="Book Antiqua" pitchFamily="18" charset="0"/>
              </a:rPr>
              <a:t>формирование умения работать с информацией;</a:t>
            </a:r>
          </a:p>
          <a:p>
            <a:r>
              <a:rPr lang="ru-RU" sz="2800" dirty="0" smtClean="0">
                <a:latin typeface="Book Antiqua" pitchFamily="18" charset="0"/>
              </a:rPr>
              <a:t>• </a:t>
            </a:r>
            <a:r>
              <a:rPr lang="ru-RU" sz="2400" dirty="0" smtClean="0">
                <a:latin typeface="Book Antiqua" pitchFamily="18" charset="0"/>
              </a:rPr>
              <a:t>развитие творческих способностей;</a:t>
            </a:r>
            <a:endParaRPr lang="ru-RU" sz="2800" dirty="0">
              <a:latin typeface="Book Antiqua" pitchFamily="18" charset="0"/>
            </a:endParaRPr>
          </a:p>
          <a:p>
            <a:r>
              <a:rPr lang="ru-RU" sz="2800" dirty="0" smtClean="0">
                <a:latin typeface="Book Antiqua" pitchFamily="18" charset="0"/>
              </a:rPr>
              <a:t>• </a:t>
            </a:r>
            <a:r>
              <a:rPr lang="ru-RU" sz="2400" dirty="0" smtClean="0">
                <a:latin typeface="Book Antiqua" pitchFamily="18" charset="0"/>
              </a:rPr>
              <a:t>предупреждение дезадаптации.</a:t>
            </a:r>
            <a:endParaRPr lang="ru-RU" sz="24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31840" y="21968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 Antiqua" pitchFamily="18" charset="0"/>
              </a:rPr>
              <a:t>Этапы проекта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85720"/>
              </p:ext>
            </p:extLst>
          </p:nvPr>
        </p:nvGraphicFramePr>
        <p:xfrm>
          <a:off x="467544" y="836712"/>
          <a:ext cx="8352928" cy="54174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57555"/>
                <a:gridCol w="5995373"/>
              </a:tblGrid>
              <a:tr h="4647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Book Antiqua" pitchFamily="18" charset="0"/>
                          <a:ea typeface="Times New Roman"/>
                        </a:rPr>
                        <a:t>Этап</a:t>
                      </a:r>
                      <a:endParaRPr lang="ru-RU" sz="18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Book Antiqua" pitchFamily="18" charset="0"/>
                          <a:ea typeface="Times New Roman"/>
                        </a:rPr>
                        <a:t>Содержание деятельности</a:t>
                      </a:r>
                      <a:endParaRPr lang="ru-RU" sz="18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5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Book Antiqua" pitchFamily="18" charset="0"/>
                          <a:ea typeface="Times New Roman"/>
                        </a:rPr>
                        <a:t>Поисковый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Book Antiqua" pitchFamily="18" charset="0"/>
                          <a:ea typeface="Times New Roman"/>
                        </a:rPr>
                        <a:t>Определение тематического поля и темы проекта. Поиск и анализ проблемы. Постановка цели и задач проекта.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91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Book Antiqua" pitchFamily="18" charset="0"/>
                          <a:ea typeface="Times New Roman"/>
                        </a:rPr>
                        <a:t>Аналитический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Book Antiqua" pitchFamily="18" charset="0"/>
                          <a:ea typeface="Times New Roman"/>
                        </a:rPr>
                        <a:t>Анализ имеющейся информации. Поиск оптимального способа достижения цели проекта (анализ альтернативных решений), построение алгоритма деятельности. Пошаговое планирование.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5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Book Antiqua" pitchFamily="18" charset="0"/>
                          <a:ea typeface="Times New Roman"/>
                        </a:rPr>
                        <a:t>Практический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Book Antiqua" pitchFamily="18" charset="0"/>
                          <a:ea typeface="Times New Roman"/>
                        </a:rPr>
                        <a:t>Выполнение запланированных действий по реализации проекта.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Book Antiqua" pitchFamily="18" charset="0"/>
                          <a:ea typeface="Times New Roman"/>
                        </a:rPr>
                        <a:t>Презентационный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Book Antiqua" pitchFamily="18" charset="0"/>
                          <a:ea typeface="Times New Roman"/>
                        </a:rPr>
                        <a:t>Подготовка и проведение презентации.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Book Antiqua" pitchFamily="18" charset="0"/>
                          <a:ea typeface="Times New Roman"/>
                        </a:rPr>
                        <a:t>Контрольный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Book Antiqua" pitchFamily="18" charset="0"/>
                          <a:ea typeface="Times New Roman"/>
                        </a:rPr>
                        <a:t>Анализ результатов. Оценка качества проекта.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2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275268"/>
              </p:ext>
            </p:extLst>
          </p:nvPr>
        </p:nvGraphicFramePr>
        <p:xfrm>
          <a:off x="107504" y="116632"/>
          <a:ext cx="8928991" cy="661137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71040"/>
                <a:gridCol w="7157951"/>
              </a:tblGrid>
              <a:tr h="4894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Book Antiqua"/>
                          <a:ea typeface="Times New Roman"/>
                          <a:cs typeface="Arial"/>
                        </a:rPr>
                        <a:t>Этап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04" marR="53404" marT="74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Book Antiqua"/>
                          <a:ea typeface="Times New Roman"/>
                          <a:cs typeface="Arial"/>
                        </a:rPr>
                        <a:t>Содержание деятельности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04" marR="53404" marT="74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5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Book Antiqua"/>
                          <a:ea typeface="Times New Roman"/>
                          <a:cs typeface="Arial"/>
                        </a:rPr>
                        <a:t>Поисковый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04" marR="53404" marT="74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Book Antiqua"/>
                          <a:ea typeface="Times New Roman"/>
                          <a:cs typeface="Arial"/>
                        </a:rPr>
                        <a:t>На одном из классных часов в конце учебного года был поднят вопрос об особенностях обучения в средней школе. Ребят тема заинтересовала. Поняв, что хочется узнать больше, о том, что их ждёт, ребята решили обратиться за помощью к пятиклассникам.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04" marR="53404" marT="74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Book Antiqua"/>
                          <a:ea typeface="Times New Roman"/>
                          <a:cs typeface="Arial"/>
                        </a:rPr>
                        <a:t>Аналитический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04" marR="53404" marT="74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Book Antiqua"/>
                          <a:ea typeface="Times New Roman"/>
                          <a:cs typeface="Arial"/>
                        </a:rPr>
                        <a:t>В процессе обсуждения способов получения информации был выбран вариант анкетирования. Инициативная группа сначала обратилась к одноклассникам с вопросом, что бы им хотелось узнать про обучение в средней школе. Затем на основе полученных ответов была разработана анкета для пятиклассников. Также решено было обратиться к социальному педагогу и педагогу-психологу школы за советами о том, на что обратить внимание в начале обучения в пятом классе.  Затем ребята решили, что все полученные советы надо оформить в виде памятки и раздать всем четвероклассникам школы.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04" marR="53404" marT="74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5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Book Antiqua"/>
                          <a:ea typeface="Times New Roman"/>
                          <a:cs typeface="Arial"/>
                        </a:rPr>
                        <a:t>Практический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04" marR="53404" marT="74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Book Antiqua"/>
                        <a:buAutoNum type="arabicPeriod"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Book Antiqua"/>
                          <a:ea typeface="Times New Roman"/>
                          <a:cs typeface="Arial"/>
                        </a:rPr>
                        <a:t>Было проведено анкетирование пятиклассников. Обработаны результаты.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Book Antiqua"/>
                        <a:buAutoNum type="arabicPeriod"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Book Antiqua"/>
                          <a:ea typeface="Times New Roman"/>
                          <a:cs typeface="Arial"/>
                        </a:rPr>
                        <a:t>Были  получены  советы от социального педагога и педагога-психолога школы ( видео интервью).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Book Antiqua"/>
                        <a:buAutoNum type="arabicPeriod"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Book Antiqua"/>
                          <a:ea typeface="Times New Roman"/>
                          <a:cs typeface="Arial"/>
                        </a:rPr>
                        <a:t>Была разработана и напечатана памятка «Я будущий пятиклассник».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04" marR="53404" marT="74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4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Book Antiqua"/>
                          <a:ea typeface="Times New Roman"/>
                          <a:cs typeface="Arial"/>
                        </a:rPr>
                        <a:t>Презентационный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04" marR="53404" marT="74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Book Antiqua"/>
                          <a:ea typeface="Times New Roman"/>
                          <a:cs typeface="Arial"/>
                        </a:rPr>
                        <a:t>Презентация проекта на МО учителей начальной школы.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04" marR="53404" marT="74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4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Book Antiqua"/>
                          <a:ea typeface="Times New Roman"/>
                          <a:cs typeface="Arial"/>
                        </a:rPr>
                        <a:t>Контрольный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04" marR="53404" marT="74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Book Antiqua"/>
                          <a:ea typeface="Times New Roman"/>
                          <a:cs typeface="Arial"/>
                        </a:rPr>
                        <a:t>Анализ результатов. Оценка качества проекта.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04" marR="53404" marT="74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53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065" y="908720"/>
            <a:ext cx="84296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Book Antiqua" pitchFamily="18" charset="0"/>
              </a:rPr>
              <a:t>Привет, пятиклассник!</a:t>
            </a:r>
          </a:p>
          <a:p>
            <a:pPr algn="ctr"/>
            <a:r>
              <a:rPr lang="ru-RU" sz="2000" dirty="0" smtClean="0">
                <a:latin typeface="Book Antiqua" pitchFamily="18" charset="0"/>
              </a:rPr>
              <a:t>Мы заканчиваем четвёртый класс и хотим узнать, </a:t>
            </a:r>
          </a:p>
          <a:p>
            <a:pPr algn="ctr"/>
            <a:r>
              <a:rPr lang="ru-RU" sz="2000" dirty="0" smtClean="0">
                <a:latin typeface="Book Antiqua" pitchFamily="18" charset="0"/>
              </a:rPr>
              <a:t>что нас ждёт в пятом классе.</a:t>
            </a:r>
          </a:p>
          <a:p>
            <a:pPr algn="ctr"/>
            <a:r>
              <a:rPr lang="ru-RU" sz="2000" dirty="0" smtClean="0">
                <a:latin typeface="Book Antiqua" pitchFamily="18" charset="0"/>
              </a:rPr>
              <a:t>К чему быть готовыми. Пожалуйста, ответь на наши вопросы.</a:t>
            </a:r>
          </a:p>
          <a:p>
            <a:pPr algn="ctr"/>
            <a:r>
              <a:rPr lang="ru-RU" sz="2000" dirty="0" smtClean="0">
                <a:latin typeface="Book Antiqua" pitchFamily="18" charset="0"/>
              </a:rPr>
              <a:t>Мы скажем тебе большое спасибо!!!</a:t>
            </a:r>
          </a:p>
          <a:p>
            <a:pPr algn="ctr"/>
            <a:endParaRPr lang="ru-RU" sz="2000" dirty="0" smtClean="0">
              <a:latin typeface="Book Antiqua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Тебе нравится учиться в пятом классе? Почему?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Какие из новых предметов для тебя самые сложные? Почему?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Сколько времени ты тратишь на выполнение домашних заданий?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Отличаются ли учителя средней школы от учителей начальной? Чем?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Какие кружки ты посещаешь в школе?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Что было самым сложным в начале пятого класса?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Какой совет ты бы дал будущему пятикласснику?</a:t>
            </a:r>
          </a:p>
          <a:p>
            <a:pPr marL="457200" indent="-457200">
              <a:buAutoNum type="arabicPeriod"/>
            </a:pPr>
            <a:endParaRPr lang="ru-RU" sz="20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39351" cy="64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415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503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393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806618</cp:lastModifiedBy>
  <cp:revision>9</cp:revision>
  <dcterms:created xsi:type="dcterms:W3CDTF">2013-06-10T09:42:01Z</dcterms:created>
  <dcterms:modified xsi:type="dcterms:W3CDTF">2015-11-11T19:59:23Z</dcterms:modified>
</cp:coreProperties>
</file>