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57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68673-88DC-491C-A08D-B33DCE38C485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DC7D-E07D-4AAA-8954-289F5B5BAF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68673-88DC-491C-A08D-B33DCE38C485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DC7D-E07D-4AAA-8954-289F5B5BAF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68673-88DC-491C-A08D-B33DCE38C485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DC7D-E07D-4AAA-8954-289F5B5BAF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68673-88DC-491C-A08D-B33DCE38C485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DC7D-E07D-4AAA-8954-289F5B5BAF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68673-88DC-491C-A08D-B33DCE38C485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DC7D-E07D-4AAA-8954-289F5B5BAF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68673-88DC-491C-A08D-B33DCE38C485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DC7D-E07D-4AAA-8954-289F5B5BAF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68673-88DC-491C-A08D-B33DCE38C485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DC7D-E07D-4AAA-8954-289F5B5BAF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68673-88DC-491C-A08D-B33DCE38C485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DC7D-E07D-4AAA-8954-289F5B5BAF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68673-88DC-491C-A08D-B33DCE38C485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DC7D-E07D-4AAA-8954-289F5B5BAF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68673-88DC-491C-A08D-B33DCE38C485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DC7D-E07D-4AAA-8954-289F5B5BAF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68673-88DC-491C-A08D-B33DCE38C485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5DC7D-E07D-4AAA-8954-289F5B5BAF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68673-88DC-491C-A08D-B33DCE38C485}" type="datetimeFigureOut">
              <a:rPr lang="ru-RU" smtClean="0"/>
              <a:pPr/>
              <a:t>11.11.2015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5DC7D-E07D-4AAA-8954-289F5B5BAFE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dirty="0" smtClean="0"/>
              <a:t>Правописание приставок</a:t>
            </a:r>
            <a:br>
              <a:rPr lang="ru-RU" dirty="0" smtClean="0"/>
            </a:br>
            <a:r>
              <a:rPr lang="ru-RU" dirty="0" smtClean="0"/>
              <a:t>(урок-обобщение</a:t>
            </a:r>
            <a:r>
              <a:rPr lang="ru-RU" dirty="0" smtClean="0"/>
              <a:t>)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000" dirty="0" smtClean="0"/>
              <a:t>учитель начальных классов МАОУ «Гимназия №4»</a:t>
            </a:r>
            <a:br>
              <a:rPr lang="ru-RU" sz="2000" dirty="0" smtClean="0"/>
            </a:br>
            <a:r>
              <a:rPr lang="ru-RU" sz="2000" dirty="0" smtClean="0"/>
              <a:t>Мухина И.В.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620688"/>
            <a:ext cx="689483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i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Игра «Знаток приставок»</a:t>
            </a:r>
            <a:endParaRPr lang="ru-RU" sz="4400" b="1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 descr="http://img0.liveinternet.ru/images/attach/c/0/38/268/38268272_Wise20Owl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412776"/>
            <a:ext cx="4464496" cy="51570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900igr.net/data/rastenija-i-griby/Obekty-prirody-2.files/0003-002-Vetka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2518" r="9146" b="58274"/>
          <a:stretch>
            <a:fillRect/>
          </a:stretch>
        </p:blipFill>
        <p:spPr bwMode="auto">
          <a:xfrm rot="13251128">
            <a:off x="3439939" y="4407187"/>
            <a:ext cx="3474763" cy="2882779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357290" y="142852"/>
            <a:ext cx="61615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«Расставим  по   местам!»</a:t>
            </a:r>
            <a:endParaRPr lang="ru-RU" sz="3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5720" y="1643050"/>
            <a:ext cx="85011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	В…</a:t>
            </a:r>
            <a:r>
              <a:rPr lang="ru-RU" sz="3600" b="1" dirty="0" err="1" smtClean="0"/>
              <a:t>рона</a:t>
            </a:r>
            <a:r>
              <a:rPr lang="ru-RU" sz="3600" b="1" dirty="0" smtClean="0"/>
              <a:t>  хотела учит</a:t>
            </a:r>
            <a:r>
              <a:rPr lang="ru-RU" sz="3600" b="1" dirty="0" smtClean="0">
                <a:solidFill>
                  <a:srgbClr val="FF0000"/>
                </a:solidFill>
              </a:rPr>
              <a:t>ь</a:t>
            </a:r>
            <a:r>
              <a:rPr lang="ru-RU" sz="3600" b="1" dirty="0" smtClean="0"/>
              <a:t>ся  р…совать. Она  взяла  в  </a:t>
            </a:r>
            <a:r>
              <a:rPr lang="ru-RU" sz="3600" b="1" dirty="0" err="1" smtClean="0"/>
              <a:t>клю</a:t>
            </a:r>
            <a:r>
              <a:rPr lang="ru-RU" sz="3600" b="1" dirty="0" smtClean="0"/>
              <a:t>…  веточку,   …вела линию, …круглила её.  Потом   …рисовала две дуги.  Что получилось?</a:t>
            </a:r>
            <a:endParaRPr lang="ru-RU" sz="3600" b="1" dirty="0"/>
          </a:p>
        </p:txBody>
      </p:sp>
      <p:pic>
        <p:nvPicPr>
          <p:cNvPr id="1026" name="Picture 2" descr="http://img-fotki.yandex.ru/get/4607/svetlera.41/0_507b9_5c2029db_L"/>
          <p:cNvPicPr>
            <a:picLocks noChangeAspect="1" noChangeArrowheads="1"/>
          </p:cNvPicPr>
          <p:nvPr/>
        </p:nvPicPr>
        <p:blipFill>
          <a:blip r:embed="rId3" cstate="print"/>
          <a:srcRect r="-13398"/>
          <a:stretch>
            <a:fillRect/>
          </a:stretch>
        </p:blipFill>
        <p:spPr bwMode="auto">
          <a:xfrm>
            <a:off x="3743400" y="3717032"/>
            <a:ext cx="5400600" cy="3419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20" y="285728"/>
          <a:ext cx="8643998" cy="6357982"/>
        </p:xfrm>
        <a:graphic>
          <a:graphicData uri="http://schemas.openxmlformats.org/drawingml/2006/table">
            <a:tbl>
              <a:tblPr/>
              <a:tblGrid>
                <a:gridCol w="4049441"/>
                <a:gridCol w="4594557"/>
              </a:tblGrid>
              <a:tr h="63579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i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Рассказ, раздал</a:t>
                      </a:r>
                      <a:endParaRPr lang="ru-RU" sz="320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i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набежал, надкусил</a:t>
                      </a:r>
                      <a:endParaRPr lang="ru-RU" sz="320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i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надорвал, записал,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i="0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настольный,загадка</a:t>
                      </a:r>
                      <a:r>
                        <a:rPr lang="ru-RU" sz="3200" i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3200" i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i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Осмотрел, отбил, оторвал, поехал, подплыл, подогнать, вошел, собрал обрасти, оболгать, </a:t>
                      </a:r>
                      <a:r>
                        <a:rPr lang="ru-RU" sz="3200" i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осмотр, прослушивание</a:t>
                      </a:r>
                      <a:r>
                        <a:rPr lang="ru-RU" sz="3200" i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571472" y="0"/>
            <a:ext cx="542928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рассмотреть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размотать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исследование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издание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бессовестный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бездарный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28662" y="357166"/>
          <a:ext cx="7786742" cy="6215106"/>
        </p:xfrm>
        <a:graphic>
          <a:graphicData uri="http://schemas.openxmlformats.org/drawingml/2006/table">
            <a:tbl>
              <a:tblPr/>
              <a:tblGrid>
                <a:gridCol w="7786742"/>
              </a:tblGrid>
              <a:tr h="62151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Замените 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приставки в словах приставками на –</a:t>
                      </a:r>
                      <a:r>
                        <a:rPr lang="ru-RU" sz="20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-с. </a:t>
                      </a:r>
                      <a:endParaRPr lang="ru-RU" sz="20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Почки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открылись. Яблони зацвели.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Створки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окна отворились.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Дети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отбежали в разные стороны. Соль просыпалась.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Идёт  непрерывный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дождь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Мы потратили деньги.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Неизвестный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солдат.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Неспокойный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человек. Положить цветы к памятнику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 </a:t>
                      </a:r>
                      <a:endParaRPr lang="ru-RU" sz="2400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93487" marB="934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214290"/>
          <a:ext cx="8644000" cy="5786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800"/>
                <a:gridCol w="1728800"/>
                <a:gridCol w="1728800"/>
                <a:gridCol w="1728800"/>
                <a:gridCol w="1728800"/>
              </a:tblGrid>
              <a:tr h="69573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Гласные в приставках</a:t>
                      </a:r>
                      <a:endParaRPr lang="ru-RU" sz="11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Согласные в приставках</a:t>
                      </a:r>
                      <a:endParaRPr lang="ru-RU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008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...а…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…о…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….с   /….</a:t>
                      </a:r>
                      <a:r>
                        <a:rPr lang="ru-RU" sz="1800" i="1" dirty="0" err="1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приставки, которые пишутся одинаково,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независимо от произношения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449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рас/раз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на/над/надо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за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о, </a:t>
                      </a:r>
                      <a:r>
                        <a:rPr lang="ru-RU" sz="1100" dirty="0" smtClean="0">
                          <a:latin typeface="Times New Roman"/>
                          <a:ea typeface="Calibri"/>
                          <a:cs typeface="Times New Roman"/>
                        </a:rPr>
                        <a:t>до</a:t>
                      </a: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,   </a:t>
                      </a:r>
                      <a:r>
                        <a:rPr lang="ru-RU" sz="1100" dirty="0" smtClean="0">
                          <a:latin typeface="Times New Roman"/>
                          <a:ea typeface="Calibri"/>
                          <a:cs typeface="Times New Roman"/>
                        </a:rPr>
                        <a:t>про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от/ото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по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под/подо/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во</a:t>
                      </a: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,  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со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об/обо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рас/раз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Calibri"/>
                          <a:cs typeface="Times New Roman"/>
                        </a:rPr>
                        <a:t>ис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/из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Calibri"/>
                          <a:cs typeface="Times New Roman"/>
                        </a:rPr>
                        <a:t>вос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/воз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бес/без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от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под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70C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84496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Правописание этих приставок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нужно запомнить!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 приставке пишется с, если корень начинается с глухой согласной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 приставке пишется з, если корень начинается со звонкой согласной или гласной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Правописание этих приставок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нужно запомнить!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857224" y="1142984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1321571" y="1250141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500298" y="1142984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3143240" y="1214422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916832"/>
            <a:ext cx="7421135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Молодцы!</a:t>
            </a:r>
            <a:endParaRPr lang="ru-RU" sz="72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026" name="Picture 2" descr="http://images.zaazu.com/img/clap-animated-animation-clap-000340-large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3284984"/>
            <a:ext cx="2526843" cy="25488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198</Words>
  <Application>Microsoft Office PowerPoint</Application>
  <PresentationFormat>Экран (4:3)</PresentationFormat>
  <Paragraphs>67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Правописание приставок (урок-обобщение)  учитель начальных классов МАОУ «Гимназия №4» Мухина И.В.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Гимназия-4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Админ</cp:lastModifiedBy>
  <cp:revision>17</cp:revision>
  <dcterms:created xsi:type="dcterms:W3CDTF">2014-10-22T09:24:51Z</dcterms:created>
  <dcterms:modified xsi:type="dcterms:W3CDTF">2015-11-11T07:52:52Z</dcterms:modified>
</cp:coreProperties>
</file>