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7101-0A6D-4D76-9E85-2C3DAE34E901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BBDE-2FA5-4E7A-8887-420E55C2B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7101-0A6D-4D76-9E85-2C3DAE34E901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BBDE-2FA5-4E7A-8887-420E55C2B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7101-0A6D-4D76-9E85-2C3DAE34E901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BBDE-2FA5-4E7A-8887-420E55C2B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7101-0A6D-4D76-9E85-2C3DAE34E901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BBDE-2FA5-4E7A-8887-420E55C2B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7101-0A6D-4D76-9E85-2C3DAE34E901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BBDE-2FA5-4E7A-8887-420E55C2B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7101-0A6D-4D76-9E85-2C3DAE34E901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BBDE-2FA5-4E7A-8887-420E55C2B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7101-0A6D-4D76-9E85-2C3DAE34E901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BBDE-2FA5-4E7A-8887-420E55C2B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7101-0A6D-4D76-9E85-2C3DAE34E901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BBDE-2FA5-4E7A-8887-420E55C2B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7101-0A6D-4D76-9E85-2C3DAE34E901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BBDE-2FA5-4E7A-8887-420E55C2B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7101-0A6D-4D76-9E85-2C3DAE34E901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BBDE-2FA5-4E7A-8887-420E55C2B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57101-0A6D-4D76-9E85-2C3DAE34E901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BBDE-2FA5-4E7A-8887-420E55C2B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57101-0A6D-4D76-9E85-2C3DAE34E901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8BBDE-2FA5-4E7A-8887-420E55C2B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:\Фестиваль пед наук 2011 вычитание 5й класс\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-6260"/>
            <a:ext cx="4643470" cy="686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05038"/>
            <a:ext cx="8229600" cy="2001837"/>
          </a:xfrm>
          <a:solidFill>
            <a:srgbClr val="FF00FF"/>
          </a:solidFill>
        </p:spPr>
        <p:txBody>
          <a:bodyPr/>
          <a:lstStyle/>
          <a:p>
            <a:r>
              <a:rPr lang="ru-RU" b="1"/>
              <a:t>Найти ошибку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/>
          <a:lstStyle/>
          <a:p>
            <a:r>
              <a:rPr lang="ru-RU" b="1"/>
              <a:t>Найти ошибку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 </a:t>
            </a:r>
            <a:r>
              <a:rPr lang="ru-RU" sz="4000" b="1"/>
              <a:t>14 Х - 4 Х + 10 = 180,</a:t>
            </a:r>
          </a:p>
          <a:p>
            <a:pPr algn="ctr">
              <a:buFontTx/>
              <a:buNone/>
            </a:pPr>
            <a:r>
              <a:rPr lang="ru-RU" sz="4000" b="1"/>
              <a:t>20 Х = 180,</a:t>
            </a:r>
          </a:p>
          <a:p>
            <a:pPr algn="ctr">
              <a:buFontTx/>
              <a:buNone/>
            </a:pPr>
            <a:r>
              <a:rPr lang="ru-RU" sz="4000" b="1"/>
              <a:t>Х = 180 : 20, </a:t>
            </a:r>
          </a:p>
          <a:p>
            <a:pPr algn="ctr">
              <a:buFontTx/>
              <a:buNone/>
            </a:pPr>
            <a:r>
              <a:rPr lang="ru-RU" sz="4000" b="1"/>
              <a:t>Х = 9.</a:t>
            </a:r>
          </a:p>
          <a:p>
            <a:pPr algn="ctr">
              <a:buFontTx/>
              <a:buNone/>
            </a:pPr>
            <a:r>
              <a:rPr lang="ru-RU" sz="4000" b="1"/>
              <a:t>Ответ . Х=9.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/>
          <a:lstStyle/>
          <a:p>
            <a:r>
              <a:rPr lang="ru-RU" b="1"/>
              <a:t>Найти ошибку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 </a:t>
            </a:r>
            <a:r>
              <a:rPr lang="ru-RU" sz="4000" b="1"/>
              <a:t>14 Х - 4 Х + 10 = 180,</a:t>
            </a:r>
          </a:p>
          <a:p>
            <a:pPr algn="ctr">
              <a:buFontTx/>
              <a:buNone/>
            </a:pPr>
            <a:r>
              <a:rPr lang="ru-RU" sz="4000" b="1"/>
              <a:t>10 Х +10 = 180,</a:t>
            </a:r>
          </a:p>
          <a:p>
            <a:pPr algn="ctr">
              <a:buFontTx/>
              <a:buNone/>
            </a:pPr>
            <a:r>
              <a:rPr lang="ru-RU" sz="4000" b="1"/>
              <a:t>10Х = 180 + 10 ,</a:t>
            </a:r>
          </a:p>
          <a:p>
            <a:pPr algn="ctr">
              <a:buFontTx/>
              <a:buNone/>
            </a:pPr>
            <a:r>
              <a:rPr lang="ru-RU" sz="4000" b="1"/>
              <a:t>10Х = 190,</a:t>
            </a:r>
          </a:p>
          <a:p>
            <a:pPr algn="ctr">
              <a:buFontTx/>
              <a:buNone/>
            </a:pPr>
            <a:r>
              <a:rPr lang="ru-RU" sz="4000" b="1"/>
              <a:t>Х = 190 : 10.</a:t>
            </a:r>
          </a:p>
          <a:p>
            <a:pPr algn="ctr">
              <a:buFontTx/>
              <a:buNone/>
            </a:pPr>
            <a:r>
              <a:rPr lang="ru-RU" sz="4000" b="1"/>
              <a:t>Ответ . Х = 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/>
          <a:lstStyle/>
          <a:p>
            <a:r>
              <a:rPr lang="ru-RU" b="1"/>
              <a:t>Найти ошибку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 </a:t>
            </a:r>
            <a:r>
              <a:rPr lang="ru-RU" sz="4000" b="1"/>
              <a:t>14 Х - 4 Х + 10 = 180,</a:t>
            </a:r>
          </a:p>
          <a:p>
            <a:pPr algn="ctr">
              <a:buFontTx/>
              <a:buNone/>
            </a:pPr>
            <a:r>
              <a:rPr lang="ru-RU" sz="4000" b="1"/>
              <a:t>10 Х +10 = 180,</a:t>
            </a:r>
          </a:p>
          <a:p>
            <a:pPr algn="ctr">
              <a:buFontTx/>
              <a:buNone/>
            </a:pPr>
            <a:r>
              <a:rPr lang="ru-RU" sz="4000" b="1"/>
              <a:t>10Х = 180 - 10 ,</a:t>
            </a:r>
          </a:p>
          <a:p>
            <a:pPr algn="ctr">
              <a:buFontTx/>
              <a:buNone/>
            </a:pPr>
            <a:r>
              <a:rPr lang="ru-RU" sz="4000" b="1"/>
              <a:t>10Х = 170,</a:t>
            </a:r>
          </a:p>
          <a:p>
            <a:pPr algn="ctr">
              <a:buFontTx/>
              <a:buNone/>
            </a:pPr>
            <a:r>
              <a:rPr lang="ru-RU" sz="4000" b="1"/>
              <a:t>Х = 170 : 10.</a:t>
            </a:r>
          </a:p>
          <a:p>
            <a:pPr algn="ctr">
              <a:buFontTx/>
              <a:buNone/>
            </a:pPr>
            <a:r>
              <a:rPr lang="ru-RU" sz="4000" b="1"/>
              <a:t>Ответ . Х =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C00"/>
          </a:solidFill>
        </p:spPr>
        <p:txBody>
          <a:bodyPr>
            <a:normAutofit fontScale="90000"/>
          </a:bodyPr>
          <a:lstStyle/>
          <a:p>
            <a: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Решить уравнения</a:t>
            </a:r>
            <a:b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самостоятельно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2590800" cy="620713"/>
          </a:xfrm>
          <a:solidFill>
            <a:srgbClr val="FFCC00"/>
          </a:solidFill>
        </p:spPr>
        <p:txBody>
          <a:bodyPr/>
          <a:lstStyle/>
          <a:p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В-1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692150"/>
            <a:ext cx="4038600" cy="865188"/>
          </a:xfrm>
          <a:solidFill>
            <a:srgbClr val="FFFF99"/>
          </a:solidFill>
          <a:ln w="19050" cap="rnd">
            <a:solidFill>
              <a:schemeClr val="tx1"/>
            </a:solidFill>
            <a:prstDash val="sysDot"/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3200" b="1"/>
              <a:t>а) 6х + 2х   = 168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700213"/>
            <a:ext cx="4176713" cy="1223962"/>
          </a:xfrm>
          <a:solidFill>
            <a:srgbClr val="FFFF99"/>
          </a:solidFill>
          <a:ln cap="rnd">
            <a:solidFill>
              <a:schemeClr val="tx1"/>
            </a:solidFill>
            <a:prstDash val="sysDot"/>
          </a:ln>
        </p:spPr>
        <p:txBody>
          <a:bodyPr/>
          <a:lstStyle/>
          <a:p>
            <a:pPr algn="ctr">
              <a:buFontTx/>
              <a:buNone/>
            </a:pPr>
            <a:r>
              <a:rPr lang="ru-RU" sz="3200" b="1"/>
              <a:t>б)9х - 4х + 17 =527</a:t>
            </a:r>
          </a:p>
          <a:p>
            <a:pPr algn="ctr">
              <a:buFontTx/>
              <a:buNone/>
            </a:pPr>
            <a:r>
              <a:rPr lang="ru-RU" sz="3200" b="1"/>
              <a:t> 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5651500" y="0"/>
            <a:ext cx="2590800" cy="62071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В-2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4572000" y="765175"/>
            <a:ext cx="4176713" cy="720725"/>
          </a:xfrm>
          <a:prstGeom prst="rect">
            <a:avLst/>
          </a:prstGeom>
          <a:solidFill>
            <a:srgbClr val="00FFFF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/>
              <a:t>а) 4х + 5х   = 198</a:t>
            </a:r>
          </a:p>
          <a:p>
            <a:pPr marL="342900" indent="-342900">
              <a:spcBef>
                <a:spcPct val="20000"/>
              </a:spcBef>
            </a:pPr>
            <a:endParaRPr lang="ru-RU" sz="3200" b="1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4572000" y="1700213"/>
            <a:ext cx="4176713" cy="935037"/>
          </a:xfrm>
          <a:prstGeom prst="rect">
            <a:avLst/>
          </a:prstGeom>
          <a:solidFill>
            <a:srgbClr val="00FFFF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/>
              <a:t>б)11х - 7х + 13 =425</a:t>
            </a:r>
          </a:p>
          <a:p>
            <a:pPr marL="342900" indent="-342900">
              <a:spcBef>
                <a:spcPct val="20000"/>
              </a:spcBef>
            </a:pPr>
            <a:r>
              <a:rPr lang="ru-RU" sz="32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2590800" cy="333375"/>
          </a:xfrm>
          <a:solidFill>
            <a:srgbClr val="FFCC00"/>
          </a:solidFill>
        </p:spPr>
        <p:txBody>
          <a:bodyPr>
            <a:normAutofit fontScale="90000"/>
          </a:bodyPr>
          <a:lstStyle/>
          <a:p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В-1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333375"/>
            <a:ext cx="4038600" cy="2592388"/>
          </a:xfrm>
          <a:solidFill>
            <a:srgbClr val="FFFF99"/>
          </a:solidFill>
          <a:ln w="19050" cap="rnd">
            <a:solidFill>
              <a:schemeClr val="tx1"/>
            </a:solidFill>
            <a:prstDash val="sysDot"/>
          </a:ln>
        </p:spPr>
        <p:txBody>
          <a:bodyPr/>
          <a:lstStyle/>
          <a:p>
            <a:pPr>
              <a:buFontTx/>
              <a:buNone/>
            </a:pPr>
            <a:r>
              <a:rPr lang="ru-RU" sz="3200" b="1"/>
              <a:t>а) 6х + 2х   = 168</a:t>
            </a:r>
          </a:p>
          <a:p>
            <a:pPr>
              <a:buFontTx/>
              <a:buNone/>
            </a:pPr>
            <a:r>
              <a:rPr lang="ru-RU" sz="3200" b="1"/>
              <a:t>    8х =168              +</a:t>
            </a:r>
          </a:p>
          <a:p>
            <a:pPr>
              <a:buFontTx/>
              <a:buNone/>
            </a:pPr>
            <a:r>
              <a:rPr lang="ru-RU" sz="3200" b="1"/>
              <a:t>     Х = 168 :8         +</a:t>
            </a:r>
          </a:p>
          <a:p>
            <a:pPr>
              <a:buFontTx/>
              <a:buNone/>
            </a:pPr>
            <a:r>
              <a:rPr lang="ru-RU" sz="3200" b="1"/>
              <a:t>      Х=21                +</a:t>
            </a:r>
          </a:p>
          <a:p>
            <a:pPr>
              <a:buFontTx/>
              <a:buNone/>
            </a:pPr>
            <a:endParaRPr lang="ru-RU" sz="3200" b="1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3284538"/>
            <a:ext cx="4176713" cy="3573462"/>
          </a:xfrm>
          <a:solidFill>
            <a:srgbClr val="FFFF99"/>
          </a:solidFill>
          <a:ln cap="rnd">
            <a:solidFill>
              <a:schemeClr val="tx1"/>
            </a:solidFill>
            <a:prstDash val="sysDot"/>
          </a:ln>
        </p:spPr>
        <p:txBody>
          <a:bodyPr/>
          <a:lstStyle/>
          <a:p>
            <a:pPr>
              <a:buFontTx/>
              <a:buNone/>
            </a:pPr>
            <a:r>
              <a:rPr lang="ru-RU" sz="3200" b="1"/>
              <a:t>б)9х - 4х + 17 =527</a:t>
            </a:r>
          </a:p>
          <a:p>
            <a:pPr>
              <a:buFontTx/>
              <a:buNone/>
            </a:pPr>
            <a:r>
              <a:rPr lang="ru-RU" sz="3200" b="1"/>
              <a:t>     5х+17=527         +</a:t>
            </a:r>
          </a:p>
          <a:p>
            <a:pPr>
              <a:buFontTx/>
              <a:buNone/>
            </a:pPr>
            <a:r>
              <a:rPr lang="ru-RU" sz="3200" b="1"/>
              <a:t>     5х=527-17          + </a:t>
            </a:r>
          </a:p>
          <a:p>
            <a:pPr>
              <a:buFontTx/>
              <a:buNone/>
            </a:pPr>
            <a:r>
              <a:rPr lang="ru-RU" sz="3200" b="1"/>
              <a:t>     5х=510               +</a:t>
            </a:r>
          </a:p>
          <a:p>
            <a:pPr>
              <a:buFontTx/>
              <a:buNone/>
            </a:pPr>
            <a:r>
              <a:rPr lang="ru-RU" sz="3200" b="1"/>
              <a:t>     х=510:5              +</a:t>
            </a:r>
          </a:p>
          <a:p>
            <a:pPr>
              <a:buFontTx/>
              <a:buNone/>
            </a:pPr>
            <a:r>
              <a:rPr lang="ru-RU" sz="3200" b="1"/>
              <a:t>     х =102                +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5651500" y="0"/>
            <a:ext cx="2590800" cy="3333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В-2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4822825" y="333375"/>
            <a:ext cx="4321175" cy="2447925"/>
          </a:xfrm>
          <a:prstGeom prst="rect">
            <a:avLst/>
          </a:prstGeom>
          <a:solidFill>
            <a:srgbClr val="00FFFF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200" b="1"/>
              <a:t>а) 4х + 5х   = 198</a:t>
            </a:r>
          </a:p>
          <a:p>
            <a:pPr marL="342900" indent="-342900" algn="l">
              <a:spcBef>
                <a:spcPct val="20000"/>
              </a:spcBef>
            </a:pPr>
            <a:r>
              <a:rPr lang="ru-RU" sz="3200" b="1"/>
              <a:t>9х = 198                    +</a:t>
            </a:r>
          </a:p>
          <a:p>
            <a:pPr marL="342900" indent="-342900" algn="l">
              <a:spcBef>
                <a:spcPct val="20000"/>
              </a:spcBef>
            </a:pPr>
            <a:r>
              <a:rPr lang="ru-RU" sz="3200" b="1"/>
              <a:t>Х=198:9                    +</a:t>
            </a:r>
          </a:p>
          <a:p>
            <a:pPr marL="342900" indent="-342900" algn="l">
              <a:spcBef>
                <a:spcPct val="20000"/>
              </a:spcBef>
            </a:pPr>
            <a:r>
              <a:rPr lang="ru-RU" sz="3200" b="1"/>
              <a:t>Х= 22                        +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4716463" y="3357563"/>
            <a:ext cx="4427537" cy="3500437"/>
          </a:xfrm>
          <a:prstGeom prst="rect">
            <a:avLst/>
          </a:prstGeom>
          <a:solidFill>
            <a:srgbClr val="00FFFF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200" b="1"/>
              <a:t>б)11х - 7х + 13 =425</a:t>
            </a:r>
          </a:p>
          <a:p>
            <a:pPr marL="342900" indent="-342900" algn="l">
              <a:spcBef>
                <a:spcPct val="20000"/>
              </a:spcBef>
            </a:pPr>
            <a:r>
              <a:rPr lang="ru-RU" sz="3200" b="1"/>
              <a:t>    4х + 13 = 425        +</a:t>
            </a:r>
          </a:p>
          <a:p>
            <a:pPr marL="342900" indent="-342900" algn="l">
              <a:spcBef>
                <a:spcPct val="20000"/>
              </a:spcBef>
            </a:pPr>
            <a:r>
              <a:rPr lang="ru-RU" sz="3200" b="1"/>
              <a:t>    4х = 425 – 13        +</a:t>
            </a:r>
          </a:p>
          <a:p>
            <a:pPr marL="342900" indent="-342900" algn="l">
              <a:spcBef>
                <a:spcPct val="20000"/>
              </a:spcBef>
            </a:pPr>
            <a:r>
              <a:rPr lang="ru-RU" sz="3200" b="1"/>
              <a:t>    4х = 412                +</a:t>
            </a:r>
          </a:p>
          <a:p>
            <a:pPr marL="342900" indent="-342900" algn="l">
              <a:spcBef>
                <a:spcPct val="20000"/>
              </a:spcBef>
            </a:pPr>
            <a:r>
              <a:rPr lang="ru-RU" sz="3200" b="1"/>
              <a:t>     х = 412:4              +</a:t>
            </a:r>
          </a:p>
          <a:p>
            <a:pPr marL="342900" indent="-342900" algn="l">
              <a:spcBef>
                <a:spcPct val="20000"/>
              </a:spcBef>
            </a:pPr>
            <a:r>
              <a:rPr lang="ru-RU" sz="3200" b="1"/>
              <a:t>     х = 103                 +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88913"/>
            <a:ext cx="7772400" cy="50323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4000" b="1"/>
              <a:t>В ы ч и с л и т ь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50825" y="1052513"/>
            <a:ext cx="1512888" cy="1223962"/>
          </a:xfrm>
          <a:prstGeom prst="flowChartAlternateProcess">
            <a:avLst/>
          </a:prstGeom>
          <a:solidFill>
            <a:srgbClr val="FF99FF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90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835150" y="1628775"/>
            <a:ext cx="10080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987675" y="1125538"/>
            <a:ext cx="1871663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45</a:t>
            </a: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4932363" y="1557338"/>
            <a:ext cx="158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7451725" y="227647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524750" y="4005263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6516688" y="1196975"/>
            <a:ext cx="1871662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3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6659563" y="2924175"/>
            <a:ext cx="1871662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84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659563" y="4868863"/>
            <a:ext cx="1871662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72</a:t>
            </a: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 flipV="1">
            <a:off x="2339975" y="5445125"/>
            <a:ext cx="1150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492500" y="4868863"/>
            <a:ext cx="1871663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/>
              <a:t>9 </a:t>
            </a:r>
            <a:r>
              <a:rPr lang="ru-RU" sz="4000" b="1"/>
              <a:t> </a:t>
            </a: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5364163" y="5373688"/>
            <a:ext cx="1223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2124075" y="908050"/>
            <a:ext cx="647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- 45</a:t>
            </a:r>
          </a:p>
        </p:txBody>
      </p:sp>
      <p:sp>
        <p:nvSpPr>
          <p:cNvPr id="2066" name="WordArt 18"/>
          <p:cNvSpPr>
            <a:spLocks noChangeArrowheads="1" noChangeShapeType="1" noTextEdit="1"/>
          </p:cNvSpPr>
          <p:nvPr/>
        </p:nvSpPr>
        <p:spPr bwMode="auto">
          <a:xfrm>
            <a:off x="5292725" y="908050"/>
            <a:ext cx="7921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15</a:t>
            </a:r>
          </a:p>
        </p:txBody>
      </p:sp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8027988" y="2349500"/>
            <a:ext cx="4572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28</a:t>
            </a: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8027988" y="4149725"/>
            <a:ext cx="6477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- 12</a:t>
            </a:r>
          </a:p>
        </p:txBody>
      </p:sp>
      <p:sp>
        <p:nvSpPr>
          <p:cNvPr id="2069" name="WordArt 21"/>
          <p:cNvSpPr>
            <a:spLocks noChangeArrowheads="1" noChangeShapeType="1" noTextEdit="1"/>
          </p:cNvSpPr>
          <p:nvPr/>
        </p:nvSpPr>
        <p:spPr bwMode="auto">
          <a:xfrm>
            <a:off x="5867400" y="4652963"/>
            <a:ext cx="4238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:8</a:t>
            </a: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1258888" y="2492375"/>
            <a:ext cx="58737" cy="119063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2" name="WordArt 24"/>
          <p:cNvSpPr>
            <a:spLocks noChangeArrowheads="1" noChangeShapeType="1" noTextEdit="1"/>
          </p:cNvSpPr>
          <p:nvPr/>
        </p:nvSpPr>
        <p:spPr bwMode="auto">
          <a:xfrm>
            <a:off x="2555875" y="4652963"/>
            <a:ext cx="7207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+ 27</a:t>
            </a: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7740650" y="2420938"/>
            <a:ext cx="71438" cy="71437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395288" y="4868863"/>
            <a:ext cx="1871662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36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50825" y="2852738"/>
            <a:ext cx="1871663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18</a:t>
            </a:r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V="1">
            <a:off x="1116013" y="400526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V="1">
            <a:off x="1042988" y="227647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8" name="WordArt 30"/>
          <p:cNvSpPr>
            <a:spLocks noChangeArrowheads="1" noChangeShapeType="1" noTextEdit="1"/>
          </p:cNvSpPr>
          <p:nvPr/>
        </p:nvSpPr>
        <p:spPr bwMode="auto">
          <a:xfrm>
            <a:off x="1258888" y="4221163"/>
            <a:ext cx="5048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2</a:t>
            </a:r>
          </a:p>
        </p:txBody>
      </p:sp>
      <p:sp>
        <p:nvSpPr>
          <p:cNvPr id="2079" name="WordArt 31"/>
          <p:cNvSpPr>
            <a:spLocks noChangeArrowheads="1" noChangeShapeType="1" noTextEdit="1"/>
          </p:cNvSpPr>
          <p:nvPr/>
        </p:nvSpPr>
        <p:spPr bwMode="auto">
          <a:xfrm>
            <a:off x="1476375" y="2420938"/>
            <a:ext cx="287338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88913"/>
            <a:ext cx="7772400" cy="50323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4000" b="1"/>
              <a:t>Восстановить цепочку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0" y="1052513"/>
            <a:ext cx="1512888" cy="1223962"/>
          </a:xfrm>
          <a:prstGeom prst="flowChartAlternateProcess">
            <a:avLst/>
          </a:prstGeom>
          <a:solidFill>
            <a:srgbClr val="0099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41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619250" y="1628775"/>
            <a:ext cx="1152525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987675" y="1125538"/>
            <a:ext cx="1871663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/>
              <a:t>11</a:t>
            </a:r>
            <a:endParaRPr lang="ru-RU" sz="4000" b="1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4932363" y="1557338"/>
            <a:ext cx="10795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7308850" y="2276475"/>
            <a:ext cx="0" cy="3603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7380288" y="3860800"/>
            <a:ext cx="0" cy="6477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6443663" y="1196975"/>
            <a:ext cx="1871662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1</a:t>
            </a:r>
            <a:r>
              <a:rPr lang="en-US" sz="4000" b="1"/>
              <a:t>1</a:t>
            </a:r>
            <a:r>
              <a:rPr lang="ru-RU" sz="4000" b="1"/>
              <a:t>0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6588125" y="2781300"/>
            <a:ext cx="1871663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/>
              <a:t>170</a:t>
            </a:r>
            <a:endParaRPr lang="ru-RU" sz="4000" b="1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6659563" y="4581525"/>
            <a:ext cx="1871662" cy="1006475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/>
              <a:t>32</a:t>
            </a:r>
            <a:endParaRPr lang="ru-RU" sz="4000" b="1"/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3132138" y="4437063"/>
            <a:ext cx="1728787" cy="1584325"/>
          </a:xfrm>
          <a:prstGeom prst="flowChartAlternateProcess">
            <a:avLst/>
          </a:prstGeom>
          <a:solidFill>
            <a:srgbClr val="0099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4000" b="1"/>
              <a:t>2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4859338" y="5229225"/>
            <a:ext cx="1728787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4" name="WordArt 16"/>
          <p:cNvSpPr>
            <a:spLocks noChangeArrowheads="1" noChangeShapeType="1" noTextEdit="1"/>
          </p:cNvSpPr>
          <p:nvPr/>
        </p:nvSpPr>
        <p:spPr bwMode="auto">
          <a:xfrm>
            <a:off x="1835150" y="1196975"/>
            <a:ext cx="360363" cy="7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22553" name="WordArt 25"/>
          <p:cNvSpPr>
            <a:spLocks noChangeArrowheads="1" noChangeShapeType="1" noTextEdit="1"/>
          </p:cNvSpPr>
          <p:nvPr/>
        </p:nvSpPr>
        <p:spPr bwMode="auto">
          <a:xfrm>
            <a:off x="2268538" y="1052513"/>
            <a:ext cx="28733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*</a:t>
            </a:r>
          </a:p>
        </p:txBody>
      </p:sp>
      <p:sp>
        <p:nvSpPr>
          <p:cNvPr id="22554" name="WordArt 26"/>
          <p:cNvSpPr>
            <a:spLocks noChangeArrowheads="1" noChangeShapeType="1" noTextEdit="1"/>
          </p:cNvSpPr>
          <p:nvPr/>
        </p:nvSpPr>
        <p:spPr bwMode="auto">
          <a:xfrm>
            <a:off x="5508625" y="1052513"/>
            <a:ext cx="28733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*</a:t>
            </a:r>
          </a:p>
        </p:txBody>
      </p:sp>
      <p:sp>
        <p:nvSpPr>
          <p:cNvPr id="22555" name="WordArt 27"/>
          <p:cNvSpPr>
            <a:spLocks noChangeArrowheads="1" noChangeShapeType="1" noTextEdit="1"/>
          </p:cNvSpPr>
          <p:nvPr/>
        </p:nvSpPr>
        <p:spPr bwMode="auto">
          <a:xfrm>
            <a:off x="8101013" y="2276475"/>
            <a:ext cx="287337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*</a:t>
            </a:r>
          </a:p>
        </p:txBody>
      </p:sp>
      <p:sp>
        <p:nvSpPr>
          <p:cNvPr id="22556" name="WordArt 28"/>
          <p:cNvSpPr>
            <a:spLocks noChangeArrowheads="1" noChangeShapeType="1" noTextEdit="1"/>
          </p:cNvSpPr>
          <p:nvPr/>
        </p:nvSpPr>
        <p:spPr bwMode="auto">
          <a:xfrm>
            <a:off x="8243888" y="4005263"/>
            <a:ext cx="28733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*</a:t>
            </a:r>
          </a:p>
        </p:txBody>
      </p:sp>
      <p:sp>
        <p:nvSpPr>
          <p:cNvPr id="22557" name="WordArt 29"/>
          <p:cNvSpPr>
            <a:spLocks noChangeArrowheads="1" noChangeShapeType="1" noTextEdit="1"/>
          </p:cNvSpPr>
          <p:nvPr/>
        </p:nvSpPr>
        <p:spPr bwMode="auto">
          <a:xfrm>
            <a:off x="5724525" y="4652963"/>
            <a:ext cx="28733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*</a:t>
            </a:r>
          </a:p>
        </p:txBody>
      </p:sp>
      <p:sp>
        <p:nvSpPr>
          <p:cNvPr id="22558" name="WordArt 30"/>
          <p:cNvSpPr>
            <a:spLocks noChangeArrowheads="1" noChangeShapeType="1" noTextEdit="1"/>
          </p:cNvSpPr>
          <p:nvPr/>
        </p:nvSpPr>
        <p:spPr bwMode="auto">
          <a:xfrm>
            <a:off x="7596188" y="2276475"/>
            <a:ext cx="288925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+</a:t>
            </a:r>
          </a:p>
        </p:txBody>
      </p:sp>
      <p:sp>
        <p:nvSpPr>
          <p:cNvPr id="22559" name="AutoShape 31"/>
          <p:cNvSpPr>
            <a:spLocks noChangeArrowheads="1"/>
          </p:cNvSpPr>
          <p:nvPr/>
        </p:nvSpPr>
        <p:spPr bwMode="auto">
          <a:xfrm>
            <a:off x="5148263" y="1125538"/>
            <a:ext cx="144462" cy="215900"/>
          </a:xfrm>
          <a:prstGeom prst="flowChartConnec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61" name="WordArt 33"/>
          <p:cNvSpPr>
            <a:spLocks noChangeArrowheads="1" noChangeShapeType="1" noTextEdit="1"/>
          </p:cNvSpPr>
          <p:nvPr/>
        </p:nvSpPr>
        <p:spPr bwMode="auto">
          <a:xfrm>
            <a:off x="7885113" y="3933825"/>
            <a:ext cx="7143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22562" name="WordArt 34"/>
          <p:cNvSpPr>
            <a:spLocks noChangeArrowheads="1" noChangeShapeType="1" noTextEdit="1"/>
          </p:cNvSpPr>
          <p:nvPr/>
        </p:nvSpPr>
        <p:spPr bwMode="auto">
          <a:xfrm>
            <a:off x="5364163" y="4652963"/>
            <a:ext cx="7143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22564" name="WordArt 36"/>
          <p:cNvSpPr>
            <a:spLocks noChangeArrowheads="1" noChangeShapeType="1" noTextEdit="1"/>
          </p:cNvSpPr>
          <p:nvPr/>
        </p:nvSpPr>
        <p:spPr bwMode="auto">
          <a:xfrm>
            <a:off x="2268538" y="981075"/>
            <a:ext cx="4318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22565" name="WordArt 37"/>
          <p:cNvSpPr>
            <a:spLocks noChangeArrowheads="1" noChangeShapeType="1" noTextEdit="1"/>
          </p:cNvSpPr>
          <p:nvPr/>
        </p:nvSpPr>
        <p:spPr bwMode="auto">
          <a:xfrm>
            <a:off x="5508625" y="908050"/>
            <a:ext cx="4318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22566" name="WordArt 38"/>
          <p:cNvSpPr>
            <a:spLocks noChangeArrowheads="1" noChangeShapeType="1" noTextEdit="1"/>
          </p:cNvSpPr>
          <p:nvPr/>
        </p:nvSpPr>
        <p:spPr bwMode="auto">
          <a:xfrm>
            <a:off x="8101013" y="2205038"/>
            <a:ext cx="4318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60</a:t>
            </a:r>
          </a:p>
        </p:txBody>
      </p:sp>
      <p:sp>
        <p:nvSpPr>
          <p:cNvPr id="22567" name="WordArt 39"/>
          <p:cNvSpPr>
            <a:spLocks noChangeArrowheads="1" noChangeShapeType="1" noTextEdit="1"/>
          </p:cNvSpPr>
          <p:nvPr/>
        </p:nvSpPr>
        <p:spPr bwMode="auto">
          <a:xfrm>
            <a:off x="8243888" y="3933825"/>
            <a:ext cx="2889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  <a:endParaRPr lang="ru-RU" sz="36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68" name="WordArt 40"/>
          <p:cNvSpPr>
            <a:spLocks noChangeArrowheads="1" noChangeShapeType="1" noTextEdit="1"/>
          </p:cNvSpPr>
          <p:nvPr/>
        </p:nvSpPr>
        <p:spPr bwMode="auto">
          <a:xfrm>
            <a:off x="5724525" y="4508500"/>
            <a:ext cx="4318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3" grpId="0" animBg="1"/>
      <p:bldP spid="22554" grpId="0" animBg="1"/>
      <p:bldP spid="22555" grpId="0" animBg="1"/>
      <p:bldP spid="22556" grpId="0" animBg="1"/>
      <p:bldP spid="22557" grpId="0" animBg="1"/>
      <p:bldP spid="22564" grpId="0" animBg="1"/>
      <p:bldP spid="22565" grpId="0" animBg="1"/>
      <p:bldP spid="22566" grpId="0" animBg="1"/>
      <p:bldP spid="22567" grpId="0" animBg="1"/>
      <p:bldP spid="225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871662"/>
          </a:xfrm>
          <a:solidFill>
            <a:srgbClr val="00FF00"/>
          </a:solidFill>
        </p:spPr>
        <p:txBody>
          <a:bodyPr/>
          <a:lstStyle/>
          <a:p>
            <a:r>
              <a:rPr lang="ru-RU" sz="4800" b="1"/>
              <a:t>Найти правильный 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4000"/>
              <a:t>Найти правильный ответ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765175"/>
            <a:ext cx="6121400" cy="4968875"/>
          </a:xfrm>
          <a:solidFill>
            <a:srgbClr val="00FFFF"/>
          </a:solidFill>
          <a:ln w="28575" cap="flat">
            <a:solidFill>
              <a:schemeClr val="tx1"/>
            </a:solidFill>
            <a:prstDash val="sysDot"/>
          </a:ln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ru-RU" sz="4000" b="1"/>
              <a:t>Упростить выражение</a:t>
            </a:r>
            <a:endParaRPr lang="en-US" sz="4000" b="1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ru-RU" sz="4000" b="1"/>
              <a:t>5х + 3 + 4х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ru-RU" sz="4000" b="1"/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4000" b="1"/>
              <a:t>11х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4000" b="1"/>
              <a:t>9х + 3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4000" b="1"/>
              <a:t>11 + х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4000" b="1"/>
              <a:t>Другой 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4000"/>
              <a:t>Найти правильный ответ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6121400" cy="4525963"/>
          </a:xfrm>
          <a:solidFill>
            <a:srgbClr val="FF66CC"/>
          </a:solidFill>
          <a:ln w="28575" cap="flat">
            <a:solidFill>
              <a:schemeClr val="tx1"/>
            </a:solidFill>
            <a:prstDash val="sysDot"/>
          </a:ln>
        </p:spPr>
        <p:txBody>
          <a:bodyPr/>
          <a:lstStyle/>
          <a:p>
            <a:pPr marL="609600" indent="-609600"/>
            <a:r>
              <a:rPr lang="ru-RU" sz="4000" b="1"/>
              <a:t>Решить уравнение</a:t>
            </a:r>
          </a:p>
          <a:p>
            <a:pPr marL="609600" indent="-609600">
              <a:buFontTx/>
              <a:buNone/>
            </a:pPr>
            <a:r>
              <a:rPr lang="ru-RU" sz="4000" b="1"/>
              <a:t>87 + х = 100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187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23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13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Другой 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4000"/>
              <a:t>Найти правильный ответ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765175"/>
            <a:ext cx="6121400" cy="4525963"/>
          </a:xfrm>
          <a:solidFill>
            <a:srgbClr val="FFCC99"/>
          </a:solidFill>
          <a:ln w="28575" cap="flat">
            <a:solidFill>
              <a:schemeClr val="tx1"/>
            </a:solidFill>
            <a:prstDash val="sysDot"/>
          </a:ln>
        </p:spPr>
        <p:txBody>
          <a:bodyPr/>
          <a:lstStyle/>
          <a:p>
            <a:pPr marL="609600" indent="-609600"/>
            <a:r>
              <a:rPr lang="ru-RU" sz="4000" b="1"/>
              <a:t>Решить уравнение</a:t>
            </a:r>
          </a:p>
          <a:p>
            <a:pPr marL="609600" indent="-609600">
              <a:buFontTx/>
              <a:buNone/>
            </a:pPr>
            <a:r>
              <a:rPr lang="ru-RU" sz="4000" b="1"/>
              <a:t>75 - х = 14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89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61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56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Другой 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4000"/>
              <a:t>Найти правильный ответ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692150"/>
            <a:ext cx="6121400" cy="5184775"/>
          </a:xfrm>
          <a:solidFill>
            <a:srgbClr val="00FFFF"/>
          </a:solidFill>
          <a:ln w="28575" cap="flat">
            <a:solidFill>
              <a:schemeClr val="tx1"/>
            </a:solidFill>
            <a:prstDash val="sysDot"/>
          </a:ln>
        </p:spPr>
        <p:txBody>
          <a:bodyPr/>
          <a:lstStyle/>
          <a:p>
            <a:pPr marL="609600" indent="-609600"/>
            <a:r>
              <a:rPr lang="ru-RU" sz="4000" b="1"/>
              <a:t>Решить уравнение</a:t>
            </a:r>
          </a:p>
          <a:p>
            <a:pPr marL="609600" indent="-609600">
              <a:buFontTx/>
              <a:buNone/>
            </a:pPr>
            <a:r>
              <a:rPr lang="en-US" sz="4000" b="1"/>
              <a:t>125 </a:t>
            </a:r>
            <a:r>
              <a:rPr lang="ru-RU" sz="4000" b="1"/>
              <a:t>: х = 5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205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50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15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Другой ответ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-0.10474 " pathEditMode="relative" ptsTypes="AA">
                                      <p:cBhvr>
                                        <p:cTn id="18" dur="2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4000"/>
              <a:t>Найти правильный ответ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424862" cy="5832475"/>
          </a:xfrm>
          <a:solidFill>
            <a:srgbClr val="FFFF00"/>
          </a:solidFill>
          <a:ln w="28575" cap="flat">
            <a:solidFill>
              <a:schemeClr val="tx1"/>
            </a:solidFill>
            <a:prstDash val="sysDot"/>
          </a:ln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3600" b="1"/>
              <a:t>У какого уравнения корнем является самое большое число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Х + 23 = 41    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Х : 2 = 11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100 – Х = 72</a:t>
            </a:r>
          </a:p>
          <a:p>
            <a:pPr marL="609600" indent="-609600">
              <a:buFontTx/>
              <a:buAutoNum type="arabicParenR"/>
            </a:pPr>
            <a:r>
              <a:rPr lang="ru-RU" sz="4000" b="1"/>
              <a:t>Х </a:t>
            </a:r>
            <a:r>
              <a:rPr lang="ru-RU" sz="4000" b="1">
                <a:cs typeface="Arial" charset="0"/>
              </a:rPr>
              <a:t>•</a:t>
            </a:r>
            <a:r>
              <a:rPr lang="ru-RU" sz="4000" b="1"/>
              <a:t> 1</a:t>
            </a:r>
            <a:r>
              <a:rPr lang="en-US" sz="4000" b="1"/>
              <a:t>8</a:t>
            </a:r>
            <a:r>
              <a:rPr lang="ru-RU" sz="4000" b="1"/>
              <a:t> = 180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4643438" y="2060575"/>
            <a:ext cx="3168650" cy="4525963"/>
          </a:xfrm>
          <a:prstGeom prst="rect">
            <a:avLst/>
          </a:prstGeom>
          <a:solidFill>
            <a:srgbClr val="FFFF00"/>
          </a:solidFill>
          <a:ln w="28575">
            <a:noFill/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spcBef>
                <a:spcPct val="20000"/>
              </a:spcBef>
            </a:pPr>
            <a:r>
              <a:rPr lang="ru-RU" sz="4000" b="1"/>
              <a:t>Х = 18    </a:t>
            </a:r>
          </a:p>
          <a:p>
            <a:pPr marL="609600" indent="-609600" algn="l">
              <a:spcBef>
                <a:spcPct val="20000"/>
              </a:spcBef>
            </a:pPr>
            <a:r>
              <a:rPr lang="ru-RU" sz="4000" b="1"/>
              <a:t>Х = 22</a:t>
            </a:r>
          </a:p>
          <a:p>
            <a:pPr marL="609600" indent="-609600" algn="l">
              <a:spcBef>
                <a:spcPct val="20000"/>
              </a:spcBef>
            </a:pPr>
            <a:r>
              <a:rPr lang="ru-RU" sz="4000" b="1"/>
              <a:t>Х = 28</a:t>
            </a:r>
          </a:p>
          <a:p>
            <a:pPr marL="609600" indent="-609600" algn="l">
              <a:spcBef>
                <a:spcPct val="20000"/>
              </a:spcBef>
            </a:pPr>
            <a:r>
              <a:rPr lang="ru-RU" sz="4000" b="1"/>
              <a:t>Х =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419</Words>
  <Application>Microsoft Office PowerPoint</Application>
  <PresentationFormat>Экран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В ы ч и с л и т ь</vt:lpstr>
      <vt:lpstr>Восстановить цепочку</vt:lpstr>
      <vt:lpstr>Найти правильный ответ</vt:lpstr>
      <vt:lpstr>Найти правильный ответ</vt:lpstr>
      <vt:lpstr>Найти правильный ответ</vt:lpstr>
      <vt:lpstr>Найти правильный ответ</vt:lpstr>
      <vt:lpstr>Найти правильный ответ</vt:lpstr>
      <vt:lpstr>Найти правильный ответ</vt:lpstr>
      <vt:lpstr>Найти ошибку</vt:lpstr>
      <vt:lpstr>Найти ошибку</vt:lpstr>
      <vt:lpstr>Найти ошибку</vt:lpstr>
      <vt:lpstr>Найти ошибку</vt:lpstr>
      <vt:lpstr>Решить уравнения самостоятельно</vt:lpstr>
      <vt:lpstr>В-1</vt:lpstr>
      <vt:lpstr>В-1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Савичева</dc:creator>
  <cp:lastModifiedBy>АЛЕКСЕЙ</cp:lastModifiedBy>
  <cp:revision>5</cp:revision>
  <dcterms:created xsi:type="dcterms:W3CDTF">2014-03-10T11:10:35Z</dcterms:created>
  <dcterms:modified xsi:type="dcterms:W3CDTF">2015-09-17T05:56:58Z</dcterms:modified>
</cp:coreProperties>
</file>